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3"/>
  </p:notesMasterIdLst>
  <p:handoutMasterIdLst>
    <p:handoutMasterId r:id="rId144"/>
  </p:handoutMasterIdLst>
  <p:sldIdLst>
    <p:sldId id="256" r:id="rId2"/>
    <p:sldId id="258" r:id="rId3"/>
    <p:sldId id="266" r:id="rId4"/>
    <p:sldId id="646" r:id="rId5"/>
    <p:sldId id="265" r:id="rId6"/>
    <p:sldId id="264" r:id="rId7"/>
    <p:sldId id="263" r:id="rId8"/>
    <p:sldId id="262" r:id="rId9"/>
    <p:sldId id="259" r:id="rId10"/>
    <p:sldId id="260" r:id="rId11"/>
    <p:sldId id="267" r:id="rId12"/>
    <p:sldId id="268" r:id="rId13"/>
    <p:sldId id="270" r:id="rId14"/>
    <p:sldId id="992" r:id="rId15"/>
    <p:sldId id="1081" r:id="rId16"/>
    <p:sldId id="658" r:id="rId17"/>
    <p:sldId id="1031" r:id="rId18"/>
    <p:sldId id="993" r:id="rId19"/>
    <p:sldId id="593" r:id="rId20"/>
    <p:sldId id="285" r:id="rId21"/>
    <p:sldId id="287" r:id="rId22"/>
    <p:sldId id="286" r:id="rId23"/>
    <p:sldId id="288" r:id="rId24"/>
    <p:sldId id="290" r:id="rId25"/>
    <p:sldId id="293" r:id="rId26"/>
    <p:sldId id="294" r:id="rId27"/>
    <p:sldId id="1068" r:id="rId28"/>
    <p:sldId id="1078" r:id="rId29"/>
    <p:sldId id="1072" r:id="rId30"/>
    <p:sldId id="1074" r:id="rId31"/>
    <p:sldId id="713" r:id="rId32"/>
    <p:sldId id="666" r:id="rId33"/>
    <p:sldId id="996" r:id="rId34"/>
    <p:sldId id="668" r:id="rId35"/>
    <p:sldId id="997" r:id="rId36"/>
    <p:sldId id="1025" r:id="rId37"/>
    <p:sldId id="1026" r:id="rId38"/>
    <p:sldId id="1027" r:id="rId39"/>
    <p:sldId id="1028" r:id="rId40"/>
    <p:sldId id="535" r:id="rId41"/>
    <p:sldId id="536" r:id="rId42"/>
    <p:sldId id="537" r:id="rId43"/>
    <p:sldId id="538" r:id="rId44"/>
    <p:sldId id="539" r:id="rId45"/>
    <p:sldId id="540" r:id="rId46"/>
    <p:sldId id="541" r:id="rId47"/>
    <p:sldId id="542" r:id="rId48"/>
    <p:sldId id="998" r:id="rId49"/>
    <p:sldId id="669" r:id="rId50"/>
    <p:sldId id="670" r:id="rId51"/>
    <p:sldId id="671" r:id="rId52"/>
    <p:sldId id="672" r:id="rId53"/>
    <p:sldId id="673" r:id="rId54"/>
    <p:sldId id="674" r:id="rId55"/>
    <p:sldId id="675" r:id="rId56"/>
    <p:sldId id="676" r:id="rId57"/>
    <p:sldId id="1066" r:id="rId58"/>
    <p:sldId id="1075" r:id="rId59"/>
    <p:sldId id="677" r:id="rId60"/>
    <p:sldId id="678" r:id="rId61"/>
    <p:sldId id="679" r:id="rId62"/>
    <p:sldId id="681" r:id="rId63"/>
    <p:sldId id="1033" r:id="rId64"/>
    <p:sldId id="683" r:id="rId65"/>
    <p:sldId id="1067" r:id="rId66"/>
    <p:sldId id="684" r:id="rId67"/>
    <p:sldId id="506" r:id="rId68"/>
    <p:sldId id="686" r:id="rId69"/>
    <p:sldId id="687" r:id="rId70"/>
    <p:sldId id="1055" r:id="rId71"/>
    <p:sldId id="689" r:id="rId72"/>
    <p:sldId id="1054" r:id="rId73"/>
    <p:sldId id="690" r:id="rId74"/>
    <p:sldId id="691" r:id="rId75"/>
    <p:sldId id="692" r:id="rId76"/>
    <p:sldId id="279" r:id="rId77"/>
    <p:sldId id="280" r:id="rId78"/>
    <p:sldId id="281" r:id="rId79"/>
    <p:sldId id="282" r:id="rId80"/>
    <p:sldId id="284" r:id="rId81"/>
    <p:sldId id="475" r:id="rId82"/>
    <p:sldId id="476" r:id="rId83"/>
    <p:sldId id="477" r:id="rId84"/>
    <p:sldId id="478" r:id="rId85"/>
    <p:sldId id="479" r:id="rId86"/>
    <p:sldId id="480" r:id="rId87"/>
    <p:sldId id="481" r:id="rId88"/>
    <p:sldId id="482" r:id="rId89"/>
    <p:sldId id="298" r:id="rId90"/>
    <p:sldId id="299" r:id="rId91"/>
    <p:sldId id="304" r:id="rId92"/>
    <p:sldId id="303" r:id="rId93"/>
    <p:sldId id="1000" r:id="rId94"/>
    <p:sldId id="302" r:id="rId95"/>
    <p:sldId id="301" r:id="rId96"/>
    <p:sldId id="300" r:id="rId97"/>
    <p:sldId id="908" r:id="rId98"/>
    <p:sldId id="988" r:id="rId99"/>
    <p:sldId id="714" r:id="rId100"/>
    <p:sldId id="1073" r:id="rId101"/>
    <p:sldId id="1077" r:id="rId102"/>
    <p:sldId id="693" r:id="rId103"/>
    <p:sldId id="694" r:id="rId104"/>
    <p:sldId id="697" r:id="rId105"/>
    <p:sldId id="716" r:id="rId106"/>
    <p:sldId id="1082" r:id="rId107"/>
    <p:sldId id="315" r:id="rId108"/>
    <p:sldId id="316" r:id="rId109"/>
    <p:sldId id="317" r:id="rId110"/>
    <p:sldId id="408" r:id="rId111"/>
    <p:sldId id="556" r:id="rId112"/>
    <p:sldId id="1001" r:id="rId113"/>
    <p:sldId id="1002" r:id="rId114"/>
    <p:sldId id="1003" r:id="rId115"/>
    <p:sldId id="1004" r:id="rId116"/>
    <p:sldId id="1005" r:id="rId117"/>
    <p:sldId id="1006" r:id="rId118"/>
    <p:sldId id="1007" r:id="rId119"/>
    <p:sldId id="1008" r:id="rId120"/>
    <p:sldId id="1009" r:id="rId121"/>
    <p:sldId id="1010" r:id="rId122"/>
    <p:sldId id="550" r:id="rId123"/>
    <p:sldId id="551" r:id="rId124"/>
    <p:sldId id="552" r:id="rId125"/>
    <p:sldId id="553" r:id="rId126"/>
    <p:sldId id="554" r:id="rId127"/>
    <p:sldId id="555" r:id="rId128"/>
    <p:sldId id="561" r:id="rId129"/>
    <p:sldId id="560" r:id="rId130"/>
    <p:sldId id="559" r:id="rId131"/>
    <p:sldId id="564" r:id="rId132"/>
    <p:sldId id="563" r:id="rId133"/>
    <p:sldId id="594" r:id="rId134"/>
    <p:sldId id="595" r:id="rId135"/>
    <p:sldId id="596" r:id="rId136"/>
    <p:sldId id="597" r:id="rId137"/>
    <p:sldId id="598" r:id="rId138"/>
    <p:sldId id="599" r:id="rId139"/>
    <p:sldId id="1059" r:id="rId140"/>
    <p:sldId id="1060" r:id="rId141"/>
    <p:sldId id="1061" r:id="rId142"/>
  </p:sldIdLst>
  <p:sldSz cx="9144000" cy="6858000" type="screen4x3"/>
  <p:notesSz cx="7102475" cy="102346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1" autoAdjust="0"/>
    <p:restoredTop sz="94017" autoAdjust="0"/>
  </p:normalViewPr>
  <p:slideViewPr>
    <p:cSldViewPr>
      <p:cViewPr varScale="1">
        <p:scale>
          <a:sx n="86" d="100"/>
          <a:sy n="86" d="100"/>
        </p:scale>
        <p:origin x="1200" y="58"/>
      </p:cViewPr>
      <p:guideLst>
        <p:guide orient="horz" pos="2160"/>
        <p:guide pos="2880"/>
      </p:guideLst>
    </p:cSldViewPr>
  </p:slideViewPr>
  <p:outlineViewPr>
    <p:cViewPr>
      <p:scale>
        <a:sx n="33" d="100"/>
        <a:sy n="33" d="100"/>
      </p:scale>
      <p:origin x="0" y="1123"/>
    </p:cViewPr>
  </p:outlineViewPr>
  <p:notesTextViewPr>
    <p:cViewPr>
      <p:scale>
        <a:sx n="100" d="100"/>
        <a:sy n="100" d="100"/>
      </p:scale>
      <p:origin x="0" y="0"/>
    </p:cViewPr>
  </p:notesTextViewPr>
  <p:sorterViewPr>
    <p:cViewPr>
      <p:scale>
        <a:sx n="65" d="100"/>
        <a:sy n="65" d="100"/>
      </p:scale>
      <p:origin x="0" y="-6000"/>
    </p:cViewPr>
  </p:sorterViewPr>
  <p:notesViewPr>
    <p:cSldViewPr>
      <p:cViewPr varScale="1">
        <p:scale>
          <a:sx n="76" d="100"/>
          <a:sy n="76" d="100"/>
        </p:scale>
        <p:origin x="-2208" y="-1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7739" cy="511731"/>
          </a:xfrm>
          <a:prstGeom prst="rect">
            <a:avLst/>
          </a:prstGeom>
        </p:spPr>
        <p:txBody>
          <a:bodyPr vert="horz" lIns="94906" tIns="47453" rIns="94906" bIns="47453" rtlCol="0"/>
          <a:lstStyle>
            <a:lvl1pPr algn="l">
              <a:defRPr sz="1200"/>
            </a:lvl1pPr>
          </a:lstStyle>
          <a:p>
            <a:endParaRPr lang="el-GR"/>
          </a:p>
        </p:txBody>
      </p:sp>
      <p:sp>
        <p:nvSpPr>
          <p:cNvPr id="3" name="2 - Θέση ημερομηνίας"/>
          <p:cNvSpPr>
            <a:spLocks noGrp="1"/>
          </p:cNvSpPr>
          <p:nvPr>
            <p:ph type="dt" sz="quarter" idx="1"/>
          </p:nvPr>
        </p:nvSpPr>
        <p:spPr>
          <a:xfrm>
            <a:off x="4023093" y="0"/>
            <a:ext cx="3077739" cy="511731"/>
          </a:xfrm>
          <a:prstGeom prst="rect">
            <a:avLst/>
          </a:prstGeom>
        </p:spPr>
        <p:txBody>
          <a:bodyPr vert="horz" lIns="94906" tIns="47453" rIns="94906" bIns="47453" rtlCol="0"/>
          <a:lstStyle>
            <a:lvl1pPr algn="r">
              <a:defRPr sz="1200"/>
            </a:lvl1pPr>
          </a:lstStyle>
          <a:p>
            <a:fld id="{5882FF13-35BB-4BBE-B610-787A31ADA042}" type="datetimeFigureOut">
              <a:rPr lang="el-GR" smtClean="0"/>
              <a:pPr/>
              <a:t>13/3/2024</a:t>
            </a:fld>
            <a:endParaRPr lang="el-GR"/>
          </a:p>
        </p:txBody>
      </p:sp>
      <p:sp>
        <p:nvSpPr>
          <p:cNvPr id="4" name="3 - Θέση υποσέλιδου"/>
          <p:cNvSpPr>
            <a:spLocks noGrp="1"/>
          </p:cNvSpPr>
          <p:nvPr>
            <p:ph type="ftr" sz="quarter" idx="2"/>
          </p:nvPr>
        </p:nvSpPr>
        <p:spPr>
          <a:xfrm>
            <a:off x="0" y="9721106"/>
            <a:ext cx="3077739" cy="511731"/>
          </a:xfrm>
          <a:prstGeom prst="rect">
            <a:avLst/>
          </a:prstGeom>
        </p:spPr>
        <p:txBody>
          <a:bodyPr vert="horz" lIns="94906" tIns="47453" rIns="94906" bIns="47453"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4023093" y="9721106"/>
            <a:ext cx="3077739" cy="511731"/>
          </a:xfrm>
          <a:prstGeom prst="rect">
            <a:avLst/>
          </a:prstGeom>
        </p:spPr>
        <p:txBody>
          <a:bodyPr vert="horz" lIns="94906" tIns="47453" rIns="94906" bIns="47453" rtlCol="0" anchor="b"/>
          <a:lstStyle>
            <a:lvl1pPr algn="r">
              <a:defRPr sz="1200"/>
            </a:lvl1pPr>
          </a:lstStyle>
          <a:p>
            <a:fld id="{50328F43-7DDF-4A7E-9381-CFF988EBC012}" type="slidenum">
              <a:rPr lang="el-GR" smtClean="0"/>
              <a:pPr/>
              <a:t>‹#›</a:t>
            </a:fld>
            <a:endParaRPr lang="el-GR"/>
          </a:p>
        </p:txBody>
      </p:sp>
    </p:spTree>
    <p:extLst>
      <p:ext uri="{BB962C8B-B14F-4D97-AF65-F5344CB8AC3E}">
        <p14:creationId xmlns:p14="http://schemas.microsoft.com/office/powerpoint/2010/main" val="2002207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078462" cy="511486"/>
          </a:xfrm>
          <a:prstGeom prst="rect">
            <a:avLst/>
          </a:prstGeom>
        </p:spPr>
        <p:txBody>
          <a:bodyPr vert="horz" lIns="94906" tIns="47453" rIns="94906" bIns="47453" rtlCol="0"/>
          <a:lstStyle>
            <a:lvl1pPr algn="l">
              <a:defRPr sz="1200"/>
            </a:lvl1pPr>
          </a:lstStyle>
          <a:p>
            <a:endParaRPr lang="el-GR"/>
          </a:p>
        </p:txBody>
      </p:sp>
      <p:sp>
        <p:nvSpPr>
          <p:cNvPr id="3" name="2 - Θέση ημερομηνίας"/>
          <p:cNvSpPr>
            <a:spLocks noGrp="1"/>
          </p:cNvSpPr>
          <p:nvPr>
            <p:ph type="dt" idx="1"/>
          </p:nvPr>
        </p:nvSpPr>
        <p:spPr>
          <a:xfrm>
            <a:off x="4022346" y="0"/>
            <a:ext cx="3078462" cy="511486"/>
          </a:xfrm>
          <a:prstGeom prst="rect">
            <a:avLst/>
          </a:prstGeom>
        </p:spPr>
        <p:txBody>
          <a:bodyPr vert="horz" lIns="94906" tIns="47453" rIns="94906" bIns="47453" rtlCol="0"/>
          <a:lstStyle>
            <a:lvl1pPr algn="r">
              <a:defRPr sz="1200"/>
            </a:lvl1pPr>
          </a:lstStyle>
          <a:p>
            <a:fld id="{DDA50646-1649-4659-892F-79B9975A4F60}" type="datetimeFigureOut">
              <a:rPr lang="el-GR" smtClean="0"/>
              <a:pPr/>
              <a:t>13/3/2024</a:t>
            </a:fld>
            <a:endParaRPr lang="el-GR"/>
          </a:p>
        </p:txBody>
      </p:sp>
      <p:sp>
        <p:nvSpPr>
          <p:cNvPr id="4" name="3 - Θέση εικόνας διαφάνειας"/>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4906" tIns="47453" rIns="94906" bIns="47453" rtlCol="0" anchor="ctr"/>
          <a:lstStyle/>
          <a:p>
            <a:endParaRPr lang="el-GR"/>
          </a:p>
        </p:txBody>
      </p:sp>
      <p:sp>
        <p:nvSpPr>
          <p:cNvPr id="5" name="4 - Θέση σημειώσεων"/>
          <p:cNvSpPr>
            <a:spLocks noGrp="1"/>
          </p:cNvSpPr>
          <p:nvPr>
            <p:ph type="body" sz="quarter" idx="3"/>
          </p:nvPr>
        </p:nvSpPr>
        <p:spPr>
          <a:xfrm>
            <a:off x="710415" y="4861564"/>
            <a:ext cx="5681647" cy="4605004"/>
          </a:xfrm>
          <a:prstGeom prst="rect">
            <a:avLst/>
          </a:prstGeom>
        </p:spPr>
        <p:txBody>
          <a:bodyPr vert="horz" lIns="94906" tIns="47453" rIns="94906" bIns="47453"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721494"/>
            <a:ext cx="3078462" cy="511485"/>
          </a:xfrm>
          <a:prstGeom prst="rect">
            <a:avLst/>
          </a:prstGeom>
        </p:spPr>
        <p:txBody>
          <a:bodyPr vert="horz" lIns="94906" tIns="47453" rIns="94906" bIns="47453"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4022346" y="9721494"/>
            <a:ext cx="3078462" cy="511485"/>
          </a:xfrm>
          <a:prstGeom prst="rect">
            <a:avLst/>
          </a:prstGeom>
        </p:spPr>
        <p:txBody>
          <a:bodyPr vert="horz" lIns="94906" tIns="47453" rIns="94906" bIns="47453" rtlCol="0" anchor="b"/>
          <a:lstStyle>
            <a:lvl1pPr algn="r">
              <a:defRPr sz="1200"/>
            </a:lvl1pPr>
          </a:lstStyle>
          <a:p>
            <a:fld id="{08B0682E-0D38-4FD6-B679-60F6AE510B65}" type="slidenum">
              <a:rPr lang="el-GR" smtClean="0"/>
              <a:pPr/>
              <a:t>‹#›</a:t>
            </a:fld>
            <a:endParaRPr lang="el-GR"/>
          </a:p>
        </p:txBody>
      </p:sp>
    </p:spTree>
    <p:extLst>
      <p:ext uri="{BB962C8B-B14F-4D97-AF65-F5344CB8AC3E}">
        <p14:creationId xmlns:p14="http://schemas.microsoft.com/office/powerpoint/2010/main" val="3722707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E5AC108-D541-4AA3-974A-2CB1710A3878}"/>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A80768B1-67D2-4227-9946-28CED357B2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a:latin typeface="Times New Roman" panose="02020603050405020304" pitchFamily="18" charset="0"/>
            </a:endParaRPr>
          </a:p>
        </p:txBody>
      </p:sp>
      <p:sp>
        <p:nvSpPr>
          <p:cNvPr id="58372" name="Slide Number Placeholder 3">
            <a:extLst>
              <a:ext uri="{FF2B5EF4-FFF2-40B4-BE49-F238E27FC236}">
                <a16:creationId xmlns:a16="http://schemas.microsoft.com/office/drawing/2014/main" id="{2B8A1C5D-602D-4FD1-BD7F-BFF1815AF8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fld id="{C0FB10F2-C3E3-4037-8BEA-0E57F9AFE1AE}" type="slidenum">
              <a:rPr lang="en-AU" altLang="el-GR" sz="1200" smtClean="0"/>
              <a:pPr/>
              <a:t>16</a:t>
            </a:fld>
            <a:endParaRPr lang="en-AU" altLang="el-G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E5AC108-D541-4AA3-974A-2CB1710A3878}"/>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A80768B1-67D2-4227-9946-28CED357B2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a:latin typeface="Times New Roman" panose="02020603050405020304" pitchFamily="18" charset="0"/>
            </a:endParaRPr>
          </a:p>
        </p:txBody>
      </p:sp>
      <p:sp>
        <p:nvSpPr>
          <p:cNvPr id="58372" name="Slide Number Placeholder 3">
            <a:extLst>
              <a:ext uri="{FF2B5EF4-FFF2-40B4-BE49-F238E27FC236}">
                <a16:creationId xmlns:a16="http://schemas.microsoft.com/office/drawing/2014/main" id="{2B8A1C5D-602D-4FD1-BD7F-BFF1815AF8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fld id="{C0FB10F2-C3E3-4037-8BEA-0E57F9AFE1AE}" type="slidenum">
              <a:rPr lang="en-AU" altLang="el-GR" sz="1200" smtClean="0"/>
              <a:pPr/>
              <a:t>17</a:t>
            </a:fld>
            <a:endParaRPr lang="en-AU" altLang="el-GR" sz="1200"/>
          </a:p>
        </p:txBody>
      </p:sp>
    </p:spTree>
    <p:extLst>
      <p:ext uri="{BB962C8B-B14F-4D97-AF65-F5344CB8AC3E}">
        <p14:creationId xmlns:p14="http://schemas.microsoft.com/office/powerpoint/2010/main" val="324043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56161DD4-538A-4264-8F18-B05F645FB6EE}"/>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52DDBDE0-6CF5-49F0-B0B4-F953AA1212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a:latin typeface="Times New Roman" panose="02020603050405020304" pitchFamily="18" charset="0"/>
              </a:rPr>
              <a:t>Το πλήθος των απογόνων στο επίπεδο με μήκος 4, μιας λέξης με μήκος 2 είναι 2^(4-2) = 4. Δες σχήμα μετά για την κωδική λέξη 10</a:t>
            </a:r>
            <a:endParaRPr lang="en-US" altLang="en-US">
              <a:latin typeface="Times New Roman" panose="02020603050405020304" pitchFamily="18" charset="0"/>
            </a:endParaRPr>
          </a:p>
        </p:txBody>
      </p:sp>
      <p:sp>
        <p:nvSpPr>
          <p:cNvPr id="96260" name="Slide Number Placeholder 3">
            <a:extLst>
              <a:ext uri="{FF2B5EF4-FFF2-40B4-BE49-F238E27FC236}">
                <a16:creationId xmlns:a16="http://schemas.microsoft.com/office/drawing/2014/main" id="{C5AAFA0F-F203-4B7F-90E9-AF9FC595D8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fld id="{EEC13F03-654F-4A93-97D3-E405424E57E7}" type="slidenum">
              <a:rPr lang="en-AU" altLang="el-GR" sz="1200"/>
              <a:pPr/>
              <a:t>71</a:t>
            </a:fld>
            <a:endParaRPr lang="en-AU" altLang="el-G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B91071B8-A8D4-47EB-811D-F938D6FDF4FB}" type="datetime1">
              <a:rPr lang="el-GR" smtClean="0"/>
              <a:pPr/>
              <a:t>13/3/2024</a:t>
            </a:fld>
            <a:endParaRPr lang="el-GR"/>
          </a:p>
        </p:txBody>
      </p:sp>
      <p:sp>
        <p:nvSpPr>
          <p:cNvPr id="5" name="4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6" name="5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6918399-A4CC-4FD5-A0BD-8178356786AA}" type="datetime1">
              <a:rPr lang="el-GR" smtClean="0"/>
              <a:pPr/>
              <a:t>13/3/2024</a:t>
            </a:fld>
            <a:endParaRPr lang="el-GR"/>
          </a:p>
        </p:txBody>
      </p:sp>
      <p:sp>
        <p:nvSpPr>
          <p:cNvPr id="5" name="4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6" name="5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0B0AFF48-7742-4185-9DDC-DCA159A51244}" type="datetime1">
              <a:rPr lang="el-GR" smtClean="0"/>
              <a:pPr/>
              <a:t>13/3/2024</a:t>
            </a:fld>
            <a:endParaRPr lang="el-GR"/>
          </a:p>
        </p:txBody>
      </p:sp>
      <p:sp>
        <p:nvSpPr>
          <p:cNvPr id="5" name="4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6" name="5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00CC841-2AEE-4487-9951-01266F10CB7E}" type="datetime1">
              <a:rPr lang="el-GR" smtClean="0"/>
              <a:pPr/>
              <a:t>13/3/2024</a:t>
            </a:fld>
            <a:endParaRPr lang="el-GR"/>
          </a:p>
        </p:txBody>
      </p:sp>
      <p:sp>
        <p:nvSpPr>
          <p:cNvPr id="5" name="4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6" name="5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312C8A3-9F2D-400C-929D-704123241A6D}" type="datetime1">
              <a:rPr lang="el-GR" smtClean="0"/>
              <a:pPr/>
              <a:t>13/3/2024</a:t>
            </a:fld>
            <a:endParaRPr lang="el-GR"/>
          </a:p>
        </p:txBody>
      </p:sp>
      <p:sp>
        <p:nvSpPr>
          <p:cNvPr id="5" name="4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6" name="5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02787AA8-8A86-46E5-A951-C725FEF75599}" type="datetime1">
              <a:rPr lang="el-GR" smtClean="0"/>
              <a:pPr/>
              <a:t>13/3/2024</a:t>
            </a:fld>
            <a:endParaRPr lang="el-GR"/>
          </a:p>
        </p:txBody>
      </p:sp>
      <p:sp>
        <p:nvSpPr>
          <p:cNvPr id="6" name="5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7" name="6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58D9EC43-1395-454A-9A2A-794725397BBC}" type="datetime1">
              <a:rPr lang="el-GR" smtClean="0"/>
              <a:pPr/>
              <a:t>13/3/2024</a:t>
            </a:fld>
            <a:endParaRPr lang="el-GR"/>
          </a:p>
        </p:txBody>
      </p:sp>
      <p:sp>
        <p:nvSpPr>
          <p:cNvPr id="8" name="7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9" name="8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C35E6B3F-D3D5-4386-9EA6-1D4DBB4A56BE}" type="datetime1">
              <a:rPr lang="el-GR" smtClean="0"/>
              <a:pPr/>
              <a:t>13/3/2024</a:t>
            </a:fld>
            <a:endParaRPr lang="el-GR"/>
          </a:p>
        </p:txBody>
      </p:sp>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E4CD87D-9A0B-44F2-90CB-F9FF80F06E08}" type="datetime1">
              <a:rPr lang="el-GR" smtClean="0"/>
              <a:pPr/>
              <a:t>13/3/2024</a:t>
            </a:fld>
            <a:endParaRPr lang="el-GR"/>
          </a:p>
        </p:txBody>
      </p:sp>
      <p:sp>
        <p:nvSpPr>
          <p:cNvPr id="3" name="2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4" name="3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393B739-62D7-460D-8A26-617487ACD831}" type="datetime1">
              <a:rPr lang="el-GR" smtClean="0"/>
              <a:pPr/>
              <a:t>13/3/2024</a:t>
            </a:fld>
            <a:endParaRPr lang="el-GR"/>
          </a:p>
        </p:txBody>
      </p:sp>
      <p:sp>
        <p:nvSpPr>
          <p:cNvPr id="6" name="5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7" name="6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F12DFA9-DBFF-4B33-AAD4-EE96F34C971A}" type="datetime1">
              <a:rPr lang="el-GR" smtClean="0"/>
              <a:pPr/>
              <a:t>13/3/2024</a:t>
            </a:fld>
            <a:endParaRPr lang="el-GR"/>
          </a:p>
        </p:txBody>
      </p:sp>
      <p:sp>
        <p:nvSpPr>
          <p:cNvPr id="6" name="5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7" name="6 - Θέση αριθμού διαφάνειας"/>
          <p:cNvSpPr>
            <a:spLocks noGrp="1"/>
          </p:cNvSpPr>
          <p:nvPr>
            <p:ph type="sldNum" sz="quarter" idx="12"/>
          </p:nvPr>
        </p:nvSpPr>
        <p:spPr/>
        <p:txBody>
          <a:bodyPr/>
          <a:lstStyle/>
          <a:p>
            <a:fld id="{2BFB6B6B-6A16-4D0B-B6BC-52D8B33A6A0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3E2BB6-A6DF-4C90-B83C-ADD87134879B}" type="datetime1">
              <a:rPr lang="el-GR" smtClean="0"/>
              <a:pPr/>
              <a:t>13/3/2024</a:t>
            </a:fld>
            <a:endParaRPr lang="el-GR"/>
          </a:p>
        </p:txBody>
      </p:sp>
      <p:sp>
        <p:nvSpPr>
          <p:cNvPr id="5" name="4 - Θέση υποσέλιδου"/>
          <p:cNvSpPr>
            <a:spLocks noGrp="1"/>
          </p:cNvSpPr>
          <p:nvPr>
            <p:ph type="ftr" sz="quarter" idx="3"/>
          </p:nvPr>
        </p:nvSpPr>
        <p:spPr>
          <a:xfrm>
            <a:off x="2714612" y="6564337"/>
            <a:ext cx="3643338" cy="365125"/>
          </a:xfrm>
          <a:prstGeom prst="rect">
            <a:avLst/>
          </a:prstGeom>
        </p:spPr>
        <p:txBody>
          <a:bodyPr vert="horz" lIns="91440" tIns="45720" rIns="91440" bIns="45720" rtlCol="0" anchor="ctr"/>
          <a:lstStyle>
            <a:lvl1pPr algn="ctr">
              <a:defRPr sz="800" i="1">
                <a:solidFill>
                  <a:schemeClr val="tx1">
                    <a:tint val="75000"/>
                  </a:schemeClr>
                </a:solidFill>
              </a:defRPr>
            </a:lvl1pPr>
          </a:lstStyle>
          <a:p>
            <a:r>
              <a:rPr lang="el-GR" dirty="0"/>
              <a:t>ΕΑΠ/ΠΛΗ22/ΗΛΕ.46/4η ΟΣΣ/10.03.2024/</a:t>
            </a:r>
            <a:r>
              <a:rPr lang="el-GR" dirty="0" err="1"/>
              <a:t>Ν.Δημητρίου</a:t>
            </a:r>
            <a:endParaRPr lang="en-US"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B6B6B-6A16-4D0B-B6BC-52D8B33A6A0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8.wmf"/><Relationship Id="rId3" Type="http://schemas.openxmlformats.org/officeDocument/2006/relationships/image" Target="../media/image3.wmf"/><Relationship Id="rId7" Type="http://schemas.openxmlformats.org/officeDocument/2006/relationships/image" Target="../media/image5.w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7.wmf"/><Relationship Id="rId5" Type="http://schemas.openxmlformats.org/officeDocument/2006/relationships/image" Target="../media/image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6.wmf"/></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63.wmf"/><Relationship Id="rId7" Type="http://schemas.openxmlformats.org/officeDocument/2006/relationships/image" Target="../media/image65.wmf"/><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oleObject" Target="../embeddings/oleObject11.bin"/><Relationship Id="rId5" Type="http://schemas.openxmlformats.org/officeDocument/2006/relationships/image" Target="../media/image64.wmf"/><Relationship Id="rId4" Type="http://schemas.openxmlformats.org/officeDocument/2006/relationships/oleObject" Target="../embeddings/oleObject10.bin"/><Relationship Id="rId9" Type="http://schemas.openxmlformats.org/officeDocument/2006/relationships/image" Target="../media/image66.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oleObject" Target="../embeddings/oleObject13.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oleObject" Target="../embeddings/oleObject15.bin"/><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8.wmf"/><Relationship Id="rId3" Type="http://schemas.openxmlformats.org/officeDocument/2006/relationships/image" Target="../media/image3.wmf"/><Relationship Id="rId7" Type="http://schemas.openxmlformats.org/officeDocument/2006/relationships/image" Target="../media/image5.wmf"/><Relationship Id="rId12" Type="http://schemas.openxmlformats.org/officeDocument/2006/relationships/oleObject" Target="../embeddings/oleObject21.bin"/><Relationship Id="rId2"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oleObject" Target="../embeddings/oleObject18.bin"/><Relationship Id="rId11" Type="http://schemas.openxmlformats.org/officeDocument/2006/relationships/image" Target="../media/image7.wmf"/><Relationship Id="rId5" Type="http://schemas.openxmlformats.org/officeDocument/2006/relationships/image" Target="../media/image4.w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6.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4.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4.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187624" y="548680"/>
            <a:ext cx="6400800" cy="5429288"/>
          </a:xfrm>
        </p:spPr>
        <p:txBody>
          <a:bodyPr>
            <a:normAutofit/>
          </a:bodyPr>
          <a:lstStyle/>
          <a:p>
            <a:r>
              <a:rPr lang="el-GR" dirty="0"/>
              <a:t>ΕΑΠ/ΠΛΗ22/ΗΛΕ-4</a:t>
            </a:r>
            <a:r>
              <a:rPr lang="en-US" dirty="0"/>
              <a:t>6</a:t>
            </a:r>
            <a:endParaRPr lang="el-GR" dirty="0"/>
          </a:p>
          <a:p>
            <a:endParaRPr lang="el-GR" dirty="0"/>
          </a:p>
          <a:p>
            <a:endParaRPr lang="el-GR" dirty="0"/>
          </a:p>
          <a:p>
            <a:r>
              <a:rPr lang="en-US" b="1" dirty="0"/>
              <a:t>4</a:t>
            </a:r>
            <a:r>
              <a:rPr lang="el-GR" b="1" baseline="30000" dirty="0"/>
              <a:t>η</a:t>
            </a:r>
            <a:r>
              <a:rPr lang="el-GR" b="1" dirty="0"/>
              <a:t> ΟΣΣ</a:t>
            </a:r>
          </a:p>
          <a:p>
            <a:r>
              <a:rPr lang="en-US" b="1" dirty="0"/>
              <a:t>10.03.2024</a:t>
            </a:r>
            <a:endParaRPr lang="el-GR" b="1" dirty="0"/>
          </a:p>
          <a:p>
            <a:endParaRPr lang="el-GR" dirty="0"/>
          </a:p>
          <a:p>
            <a:r>
              <a:rPr lang="el-GR" sz="2400" dirty="0" err="1"/>
              <a:t>Ν.Δημητρίου</a:t>
            </a:r>
            <a:endParaRPr lang="el-G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585788" y="466725"/>
            <a:ext cx="7972425" cy="592455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10</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9941674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1F793E-0635-3164-E9AB-2D36557EE3B4}"/>
              </a:ext>
            </a:extLst>
          </p:cNvPr>
          <p:cNvSpPr>
            <a:spLocks noGrp="1"/>
          </p:cNvSpPr>
          <p:nvPr>
            <p:ph type="title"/>
          </p:nvPr>
        </p:nvSpPr>
        <p:spPr/>
        <p:txBody>
          <a:bodyPr/>
          <a:lstStyle/>
          <a:p>
            <a:endParaRPr lang="en-US"/>
          </a:p>
        </p:txBody>
      </p:sp>
      <p:sp>
        <p:nvSpPr>
          <p:cNvPr id="3" name="Θέση υποσέλιδου 2">
            <a:extLst>
              <a:ext uri="{FF2B5EF4-FFF2-40B4-BE49-F238E27FC236}">
                <a16:creationId xmlns:a16="http://schemas.microsoft.com/office/drawing/2014/main" id="{7EE2DBDC-B995-25F7-B87E-FCC6FA32948F}"/>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4" name="Θέση αριθμού διαφάνειας 3">
            <a:extLst>
              <a:ext uri="{FF2B5EF4-FFF2-40B4-BE49-F238E27FC236}">
                <a16:creationId xmlns:a16="http://schemas.microsoft.com/office/drawing/2014/main" id="{634A12D6-F6E7-EF28-0BE1-20B2CD28DD92}"/>
              </a:ext>
            </a:extLst>
          </p:cNvPr>
          <p:cNvSpPr>
            <a:spLocks noGrp="1"/>
          </p:cNvSpPr>
          <p:nvPr>
            <p:ph type="sldNum" sz="quarter" idx="12"/>
          </p:nvPr>
        </p:nvSpPr>
        <p:spPr/>
        <p:txBody>
          <a:bodyPr/>
          <a:lstStyle/>
          <a:p>
            <a:fld id="{2BFB6B6B-6A16-4D0B-B6BC-52D8B33A6A07}" type="slidenum">
              <a:rPr lang="el-GR" smtClean="0"/>
              <a:pPr/>
              <a:t>100</a:t>
            </a:fld>
            <a:endParaRPr lang="el-GR"/>
          </a:p>
        </p:txBody>
      </p:sp>
      <p:pic>
        <p:nvPicPr>
          <p:cNvPr id="6" name="Εικόνα 5">
            <a:extLst>
              <a:ext uri="{FF2B5EF4-FFF2-40B4-BE49-F238E27FC236}">
                <a16:creationId xmlns:a16="http://schemas.microsoft.com/office/drawing/2014/main" id="{5CAA278B-43D3-A354-A440-35612B9F02AE}"/>
              </a:ext>
            </a:extLst>
          </p:cNvPr>
          <p:cNvPicPr>
            <a:picLocks noChangeAspect="1"/>
          </p:cNvPicPr>
          <p:nvPr/>
        </p:nvPicPr>
        <p:blipFill>
          <a:blip r:embed="rId2"/>
          <a:stretch>
            <a:fillRect/>
          </a:stretch>
        </p:blipFill>
        <p:spPr>
          <a:xfrm>
            <a:off x="481012" y="1762125"/>
            <a:ext cx="8181975" cy="3333750"/>
          </a:xfrm>
          <a:prstGeom prst="rect">
            <a:avLst/>
          </a:prstGeom>
        </p:spPr>
      </p:pic>
      <p:sp>
        <p:nvSpPr>
          <p:cNvPr id="7" name="Ορθογώνιο: Στρογγύλεμα γωνιών 6">
            <a:extLst>
              <a:ext uri="{FF2B5EF4-FFF2-40B4-BE49-F238E27FC236}">
                <a16:creationId xmlns:a16="http://schemas.microsoft.com/office/drawing/2014/main" id="{A4DCF6A0-7F79-F3F0-2AD4-3627D5074933}"/>
              </a:ext>
            </a:extLst>
          </p:cNvPr>
          <p:cNvSpPr/>
          <p:nvPr/>
        </p:nvSpPr>
        <p:spPr>
          <a:xfrm>
            <a:off x="323527" y="3701945"/>
            <a:ext cx="4248472" cy="370098"/>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22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4881C-E4F9-45C9-A29E-ECAEE793F49D}"/>
              </a:ext>
            </a:extLst>
          </p:cNvPr>
          <p:cNvPicPr>
            <a:picLocks noChangeAspect="1"/>
          </p:cNvPicPr>
          <p:nvPr/>
        </p:nvPicPr>
        <p:blipFill>
          <a:blip r:embed="rId2"/>
          <a:stretch>
            <a:fillRect/>
          </a:stretch>
        </p:blipFill>
        <p:spPr>
          <a:xfrm>
            <a:off x="900112" y="1700212"/>
            <a:ext cx="7343775" cy="3457575"/>
          </a:xfrm>
          <a:prstGeom prst="rect">
            <a:avLst/>
          </a:prstGeom>
        </p:spPr>
      </p:pic>
      <p:sp>
        <p:nvSpPr>
          <p:cNvPr id="2" name="Title 1">
            <a:extLst>
              <a:ext uri="{FF2B5EF4-FFF2-40B4-BE49-F238E27FC236}">
                <a16:creationId xmlns:a16="http://schemas.microsoft.com/office/drawing/2014/main" id="{453F392F-4D1E-48C8-83D7-1052AF90E9D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CB70D970-0509-42CF-B98D-706C1BFE964A}"/>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12C876C5-2E59-48B2-A4E8-91E2A01AD4DC}"/>
              </a:ext>
            </a:extLst>
          </p:cNvPr>
          <p:cNvSpPr>
            <a:spLocks noGrp="1"/>
          </p:cNvSpPr>
          <p:nvPr>
            <p:ph type="sldNum" sz="quarter" idx="12"/>
          </p:nvPr>
        </p:nvSpPr>
        <p:spPr/>
        <p:txBody>
          <a:bodyPr/>
          <a:lstStyle/>
          <a:p>
            <a:fld id="{27F6CE10-FC09-4DB7-829C-676E1B907456}" type="slidenum">
              <a:rPr lang="en-US" smtClean="0"/>
              <a:pPr/>
              <a:t>101</a:t>
            </a:fld>
            <a:endParaRPr lang="en-US"/>
          </a:p>
        </p:txBody>
      </p:sp>
      <p:sp>
        <p:nvSpPr>
          <p:cNvPr id="7" name="Rectangle 6">
            <a:extLst>
              <a:ext uri="{FF2B5EF4-FFF2-40B4-BE49-F238E27FC236}">
                <a16:creationId xmlns:a16="http://schemas.microsoft.com/office/drawing/2014/main" id="{24F6B6A1-D10F-40D5-8A87-68820CAB348A}"/>
              </a:ext>
            </a:extLst>
          </p:cNvPr>
          <p:cNvSpPr/>
          <p:nvPr/>
        </p:nvSpPr>
        <p:spPr>
          <a:xfrm>
            <a:off x="1447800" y="3411276"/>
            <a:ext cx="2667000" cy="341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8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498C4-276E-45B6-BDFA-75862685F1AF}"/>
              </a:ext>
            </a:extLst>
          </p:cNvPr>
          <p:cNvPicPr>
            <a:picLocks noChangeAspect="1"/>
          </p:cNvPicPr>
          <p:nvPr/>
        </p:nvPicPr>
        <p:blipFill>
          <a:blip r:embed="rId2"/>
          <a:stretch>
            <a:fillRect/>
          </a:stretch>
        </p:blipFill>
        <p:spPr>
          <a:xfrm>
            <a:off x="985837" y="2024062"/>
            <a:ext cx="7172325" cy="2809875"/>
          </a:xfrm>
          <a:prstGeom prst="rect">
            <a:avLst/>
          </a:prstGeom>
        </p:spPr>
      </p:pic>
      <p:sp>
        <p:nvSpPr>
          <p:cNvPr id="2" name="Title 1">
            <a:extLst>
              <a:ext uri="{FF2B5EF4-FFF2-40B4-BE49-F238E27FC236}">
                <a16:creationId xmlns:a16="http://schemas.microsoft.com/office/drawing/2014/main" id="{58F81C55-170D-4473-A062-B4E9D5F7EFE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E4E9E06-B850-42FC-B238-2C83688E4AC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019E1F90-FFE7-49DF-86CA-C45D04B4FE91}"/>
              </a:ext>
            </a:extLst>
          </p:cNvPr>
          <p:cNvSpPr>
            <a:spLocks noGrp="1"/>
          </p:cNvSpPr>
          <p:nvPr>
            <p:ph type="sldNum" sz="quarter" idx="12"/>
          </p:nvPr>
        </p:nvSpPr>
        <p:spPr/>
        <p:txBody>
          <a:bodyPr/>
          <a:lstStyle/>
          <a:p>
            <a:fld id="{27F6CE10-FC09-4DB7-829C-676E1B907456}" type="slidenum">
              <a:rPr lang="en-US" smtClean="0"/>
              <a:pPr/>
              <a:t>102</a:t>
            </a:fld>
            <a:endParaRPr lang="en-US"/>
          </a:p>
        </p:txBody>
      </p:sp>
      <p:sp>
        <p:nvSpPr>
          <p:cNvPr id="7" name="Rectangle 6">
            <a:extLst>
              <a:ext uri="{FF2B5EF4-FFF2-40B4-BE49-F238E27FC236}">
                <a16:creationId xmlns:a16="http://schemas.microsoft.com/office/drawing/2014/main" id="{2E396DF5-769A-46D0-9300-B774F96AF76E}"/>
              </a:ext>
            </a:extLst>
          </p:cNvPr>
          <p:cNvSpPr/>
          <p:nvPr/>
        </p:nvSpPr>
        <p:spPr>
          <a:xfrm>
            <a:off x="985837" y="3886200"/>
            <a:ext cx="2971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69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01218-0482-4362-AD81-37F146CFCDF1}"/>
              </a:ext>
            </a:extLst>
          </p:cNvPr>
          <p:cNvPicPr>
            <a:picLocks noChangeAspect="1"/>
          </p:cNvPicPr>
          <p:nvPr/>
        </p:nvPicPr>
        <p:blipFill>
          <a:blip r:embed="rId2"/>
          <a:stretch>
            <a:fillRect/>
          </a:stretch>
        </p:blipFill>
        <p:spPr>
          <a:xfrm>
            <a:off x="828675" y="1900237"/>
            <a:ext cx="7486650" cy="3057525"/>
          </a:xfrm>
          <a:prstGeom prst="rect">
            <a:avLst/>
          </a:prstGeom>
        </p:spPr>
      </p:pic>
      <p:sp>
        <p:nvSpPr>
          <p:cNvPr id="2" name="Title 1">
            <a:extLst>
              <a:ext uri="{FF2B5EF4-FFF2-40B4-BE49-F238E27FC236}">
                <a16:creationId xmlns:a16="http://schemas.microsoft.com/office/drawing/2014/main" id="{58F81C55-170D-4473-A062-B4E9D5F7EFE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E4E9E06-B850-42FC-B238-2C83688E4AC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019E1F90-FFE7-49DF-86CA-C45D04B4FE91}"/>
              </a:ext>
            </a:extLst>
          </p:cNvPr>
          <p:cNvSpPr>
            <a:spLocks noGrp="1"/>
          </p:cNvSpPr>
          <p:nvPr>
            <p:ph type="sldNum" sz="quarter" idx="12"/>
          </p:nvPr>
        </p:nvSpPr>
        <p:spPr/>
        <p:txBody>
          <a:bodyPr/>
          <a:lstStyle/>
          <a:p>
            <a:fld id="{27F6CE10-FC09-4DB7-829C-676E1B907456}" type="slidenum">
              <a:rPr lang="en-US" smtClean="0"/>
              <a:pPr/>
              <a:t>103</a:t>
            </a:fld>
            <a:endParaRPr lang="en-US"/>
          </a:p>
        </p:txBody>
      </p:sp>
      <p:sp>
        <p:nvSpPr>
          <p:cNvPr id="7" name="Rectangle 6">
            <a:extLst>
              <a:ext uri="{FF2B5EF4-FFF2-40B4-BE49-F238E27FC236}">
                <a16:creationId xmlns:a16="http://schemas.microsoft.com/office/drawing/2014/main" id="{2E396DF5-769A-46D0-9300-B774F96AF76E}"/>
              </a:ext>
            </a:extLst>
          </p:cNvPr>
          <p:cNvSpPr/>
          <p:nvPr/>
        </p:nvSpPr>
        <p:spPr>
          <a:xfrm>
            <a:off x="1371600" y="4267200"/>
            <a:ext cx="2971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25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63E4D-7242-4E38-A9C1-8438DC9C4E42}"/>
              </a:ext>
            </a:extLst>
          </p:cNvPr>
          <p:cNvPicPr>
            <a:picLocks noChangeAspect="1"/>
          </p:cNvPicPr>
          <p:nvPr/>
        </p:nvPicPr>
        <p:blipFill>
          <a:blip r:embed="rId2"/>
          <a:stretch>
            <a:fillRect/>
          </a:stretch>
        </p:blipFill>
        <p:spPr>
          <a:xfrm>
            <a:off x="914400" y="1315244"/>
            <a:ext cx="6648450" cy="5143500"/>
          </a:xfrm>
          <a:prstGeom prst="rect">
            <a:avLst/>
          </a:prstGeom>
        </p:spPr>
      </p:pic>
      <p:sp>
        <p:nvSpPr>
          <p:cNvPr id="2" name="Title 1">
            <a:extLst>
              <a:ext uri="{FF2B5EF4-FFF2-40B4-BE49-F238E27FC236}">
                <a16:creationId xmlns:a16="http://schemas.microsoft.com/office/drawing/2014/main" id="{58F81C55-170D-4473-A062-B4E9D5F7EFE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E4E9E06-B850-42FC-B238-2C83688E4AC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019E1F90-FFE7-49DF-86CA-C45D04B4FE91}"/>
              </a:ext>
            </a:extLst>
          </p:cNvPr>
          <p:cNvSpPr>
            <a:spLocks noGrp="1"/>
          </p:cNvSpPr>
          <p:nvPr>
            <p:ph type="sldNum" sz="quarter" idx="12"/>
          </p:nvPr>
        </p:nvSpPr>
        <p:spPr/>
        <p:txBody>
          <a:bodyPr/>
          <a:lstStyle/>
          <a:p>
            <a:fld id="{27F6CE10-FC09-4DB7-829C-676E1B907456}" type="slidenum">
              <a:rPr lang="en-US" smtClean="0"/>
              <a:pPr/>
              <a:t>104</a:t>
            </a:fld>
            <a:endParaRPr lang="en-US"/>
          </a:p>
        </p:txBody>
      </p:sp>
      <p:sp>
        <p:nvSpPr>
          <p:cNvPr id="7" name="Rectangle 6">
            <a:extLst>
              <a:ext uri="{FF2B5EF4-FFF2-40B4-BE49-F238E27FC236}">
                <a16:creationId xmlns:a16="http://schemas.microsoft.com/office/drawing/2014/main" id="{2E396DF5-769A-46D0-9300-B774F96AF76E}"/>
              </a:ext>
            </a:extLst>
          </p:cNvPr>
          <p:cNvSpPr/>
          <p:nvPr/>
        </p:nvSpPr>
        <p:spPr>
          <a:xfrm>
            <a:off x="990600" y="5788819"/>
            <a:ext cx="2971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47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D279D-F6E1-4B2A-8277-2C0153D6AC8F}"/>
              </a:ext>
            </a:extLst>
          </p:cNvPr>
          <p:cNvPicPr>
            <a:picLocks noChangeAspect="1"/>
          </p:cNvPicPr>
          <p:nvPr/>
        </p:nvPicPr>
        <p:blipFill>
          <a:blip r:embed="rId2"/>
          <a:stretch>
            <a:fillRect/>
          </a:stretch>
        </p:blipFill>
        <p:spPr>
          <a:xfrm>
            <a:off x="1028700" y="2290762"/>
            <a:ext cx="7086600" cy="2276475"/>
          </a:xfrm>
          <a:prstGeom prst="rect">
            <a:avLst/>
          </a:prstGeom>
        </p:spPr>
      </p:pic>
      <p:sp>
        <p:nvSpPr>
          <p:cNvPr id="4" name="Footer Placeholder 3">
            <a:extLst>
              <a:ext uri="{FF2B5EF4-FFF2-40B4-BE49-F238E27FC236}">
                <a16:creationId xmlns:a16="http://schemas.microsoft.com/office/drawing/2014/main" id="{7E4E9E06-B850-42FC-B238-2C83688E4AC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019E1F90-FFE7-49DF-86CA-C45D04B4FE91}"/>
              </a:ext>
            </a:extLst>
          </p:cNvPr>
          <p:cNvSpPr>
            <a:spLocks noGrp="1"/>
          </p:cNvSpPr>
          <p:nvPr>
            <p:ph type="sldNum" sz="quarter" idx="12"/>
          </p:nvPr>
        </p:nvSpPr>
        <p:spPr/>
        <p:txBody>
          <a:bodyPr/>
          <a:lstStyle/>
          <a:p>
            <a:fld id="{27F6CE10-FC09-4DB7-829C-676E1B907456}" type="slidenum">
              <a:rPr lang="en-US" smtClean="0"/>
              <a:pPr/>
              <a:t>105</a:t>
            </a:fld>
            <a:endParaRPr lang="en-US"/>
          </a:p>
        </p:txBody>
      </p:sp>
      <p:sp>
        <p:nvSpPr>
          <p:cNvPr id="7" name="Rectangle 6">
            <a:extLst>
              <a:ext uri="{FF2B5EF4-FFF2-40B4-BE49-F238E27FC236}">
                <a16:creationId xmlns:a16="http://schemas.microsoft.com/office/drawing/2014/main" id="{2E396DF5-769A-46D0-9300-B774F96AF76E}"/>
              </a:ext>
            </a:extLst>
          </p:cNvPr>
          <p:cNvSpPr/>
          <p:nvPr/>
        </p:nvSpPr>
        <p:spPr>
          <a:xfrm>
            <a:off x="1050894" y="3414203"/>
            <a:ext cx="2971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56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1727-5A23-1900-1768-BF896AB16852}"/>
              </a:ext>
            </a:extLst>
          </p:cNvPr>
          <p:cNvSpPr>
            <a:spLocks noGrp="1"/>
          </p:cNvSpPr>
          <p:nvPr>
            <p:ph type="title"/>
          </p:nvPr>
        </p:nvSpPr>
        <p:spPr/>
        <p:txBody>
          <a:bodyPr/>
          <a:lstStyle/>
          <a:p>
            <a:r>
              <a:rPr lang="el-GR" dirty="0"/>
              <a:t>Συγκεντρωτικό </a:t>
            </a:r>
            <a:r>
              <a:rPr lang="el-GR" dirty="0" err="1"/>
              <a:t>Τυπολόγιο</a:t>
            </a:r>
            <a:endParaRPr lang="en-US" dirty="0"/>
          </a:p>
        </p:txBody>
      </p:sp>
      <p:sp>
        <p:nvSpPr>
          <p:cNvPr id="3" name="Content Placeholder 2">
            <a:extLst>
              <a:ext uri="{FF2B5EF4-FFF2-40B4-BE49-F238E27FC236}">
                <a16:creationId xmlns:a16="http://schemas.microsoft.com/office/drawing/2014/main" id="{616A8922-2860-00C6-6C39-36B021CADC0A}"/>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3DE5D0C-6E45-6801-8743-A3F3B3507409}"/>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Slide Number Placeholder 4">
            <a:extLst>
              <a:ext uri="{FF2B5EF4-FFF2-40B4-BE49-F238E27FC236}">
                <a16:creationId xmlns:a16="http://schemas.microsoft.com/office/drawing/2014/main" id="{8E4149F2-8502-016A-E614-286ED0E750A6}"/>
              </a:ext>
            </a:extLst>
          </p:cNvPr>
          <p:cNvSpPr>
            <a:spLocks noGrp="1"/>
          </p:cNvSpPr>
          <p:nvPr>
            <p:ph type="sldNum" sz="quarter" idx="12"/>
          </p:nvPr>
        </p:nvSpPr>
        <p:spPr/>
        <p:txBody>
          <a:bodyPr/>
          <a:lstStyle/>
          <a:p>
            <a:fld id="{2BFB6B6B-6A16-4D0B-B6BC-52D8B33A6A07}" type="slidenum">
              <a:rPr lang="el-GR" smtClean="0"/>
              <a:pPr/>
              <a:t>106</a:t>
            </a:fld>
            <a:endParaRPr lang="el-GR"/>
          </a:p>
        </p:txBody>
      </p:sp>
    </p:spTree>
    <p:extLst>
      <p:ext uri="{BB962C8B-B14F-4D97-AF65-F5344CB8AC3E}">
        <p14:creationId xmlns:p14="http://schemas.microsoft.com/office/powerpoint/2010/main" val="14923766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DocFile (8).jpg"/>
          <p:cNvPicPr>
            <a:picLocks noChangeAspect="1"/>
          </p:cNvPicPr>
          <p:nvPr/>
        </p:nvPicPr>
        <p:blipFill>
          <a:blip r:embed="rId2" cstate="print"/>
          <a:stretch>
            <a:fillRect/>
          </a:stretch>
        </p:blipFill>
        <p:spPr>
          <a:xfrm rot="5400000">
            <a:off x="1392491" y="-1140110"/>
            <a:ext cx="6248399" cy="8833422"/>
          </a:xfrm>
          <a:prstGeom prst="rect">
            <a:avLst/>
          </a:prstGeom>
        </p:spPr>
      </p:pic>
      <p:sp>
        <p:nvSpPr>
          <p:cNvPr id="3" name="Θέση αριθμού διαφάνειας 2">
            <a:extLst>
              <a:ext uri="{FF2B5EF4-FFF2-40B4-BE49-F238E27FC236}">
                <a16:creationId xmlns:a16="http://schemas.microsoft.com/office/drawing/2014/main" id="{6C3E834B-BFF8-4139-916F-D49C9128AA55}"/>
              </a:ext>
            </a:extLst>
          </p:cNvPr>
          <p:cNvSpPr>
            <a:spLocks noGrp="1"/>
          </p:cNvSpPr>
          <p:nvPr>
            <p:ph type="sldNum" sz="quarter" idx="12"/>
          </p:nvPr>
        </p:nvSpPr>
        <p:spPr/>
        <p:txBody>
          <a:bodyPr/>
          <a:lstStyle/>
          <a:p>
            <a:fld id="{27F6CE10-FC09-4DB7-829C-676E1B907456}" type="slidenum">
              <a:rPr lang="en-US" smtClean="0"/>
              <a:pPr/>
              <a:t>107</a:t>
            </a:fld>
            <a:endParaRPr lang="en-US"/>
          </a:p>
        </p:txBody>
      </p:sp>
      <p:sp>
        <p:nvSpPr>
          <p:cNvPr id="5" name="Footer Placeholder 3">
            <a:extLst>
              <a:ext uri="{FF2B5EF4-FFF2-40B4-BE49-F238E27FC236}">
                <a16:creationId xmlns:a16="http://schemas.microsoft.com/office/drawing/2014/main" id="{E946C50A-6D28-9B39-BCF6-503496248682}"/>
              </a:ext>
            </a:extLst>
          </p:cNvPr>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DocFile (9).jpg"/>
          <p:cNvPicPr>
            <a:picLocks noChangeAspect="1"/>
          </p:cNvPicPr>
          <p:nvPr/>
        </p:nvPicPr>
        <p:blipFill>
          <a:blip r:embed="rId2" cstate="print"/>
          <a:stretch>
            <a:fillRect/>
          </a:stretch>
        </p:blipFill>
        <p:spPr>
          <a:xfrm rot="5400000">
            <a:off x="1425923" y="-965833"/>
            <a:ext cx="6142642" cy="8683912"/>
          </a:xfrm>
          <a:prstGeom prst="rect">
            <a:avLst/>
          </a:prstGeom>
        </p:spPr>
      </p:pic>
      <p:sp>
        <p:nvSpPr>
          <p:cNvPr id="3" name="TextBox 2">
            <a:extLst>
              <a:ext uri="{FF2B5EF4-FFF2-40B4-BE49-F238E27FC236}">
                <a16:creationId xmlns:a16="http://schemas.microsoft.com/office/drawing/2014/main" id="{21C2672B-238E-4D3E-A47B-650F54C0DED2}"/>
              </a:ext>
            </a:extLst>
          </p:cNvPr>
          <p:cNvSpPr txBox="1"/>
          <p:nvPr/>
        </p:nvSpPr>
        <p:spPr>
          <a:xfrm>
            <a:off x="2667000" y="4953000"/>
            <a:ext cx="1601721" cy="646331"/>
          </a:xfrm>
          <a:prstGeom prst="rect">
            <a:avLst/>
          </a:prstGeom>
          <a:noFill/>
        </p:spPr>
        <p:txBody>
          <a:bodyPr wrap="none" rtlCol="0">
            <a:spAutoFit/>
          </a:bodyPr>
          <a:lstStyle/>
          <a:p>
            <a:r>
              <a:rPr lang="el-GR" dirty="0"/>
              <a:t>ΓΕ4/1819/Θ1</a:t>
            </a:r>
          </a:p>
          <a:p>
            <a:r>
              <a:rPr lang="el-GR" dirty="0"/>
              <a:t>ΓΕ4/1920/Θ1,2</a:t>
            </a:r>
            <a:endParaRPr lang="en-US" dirty="0"/>
          </a:p>
        </p:txBody>
      </p:sp>
      <p:sp>
        <p:nvSpPr>
          <p:cNvPr id="5" name="Θέση αριθμού διαφάνειας 4">
            <a:extLst>
              <a:ext uri="{FF2B5EF4-FFF2-40B4-BE49-F238E27FC236}">
                <a16:creationId xmlns:a16="http://schemas.microsoft.com/office/drawing/2014/main" id="{7EFDC045-D656-438F-BFD4-E50771EF568D}"/>
              </a:ext>
            </a:extLst>
          </p:cNvPr>
          <p:cNvSpPr>
            <a:spLocks noGrp="1"/>
          </p:cNvSpPr>
          <p:nvPr>
            <p:ph type="sldNum" sz="quarter" idx="12"/>
          </p:nvPr>
        </p:nvSpPr>
        <p:spPr/>
        <p:txBody>
          <a:bodyPr/>
          <a:lstStyle/>
          <a:p>
            <a:fld id="{27F6CE10-FC09-4DB7-829C-676E1B907456}" type="slidenum">
              <a:rPr lang="en-US" smtClean="0"/>
              <a:pPr/>
              <a:t>108</a:t>
            </a:fld>
            <a:endParaRPr lang="en-US"/>
          </a:p>
        </p:txBody>
      </p:sp>
      <p:sp>
        <p:nvSpPr>
          <p:cNvPr id="6" name="TextBox 5">
            <a:extLst>
              <a:ext uri="{FF2B5EF4-FFF2-40B4-BE49-F238E27FC236}">
                <a16:creationId xmlns:a16="http://schemas.microsoft.com/office/drawing/2014/main" id="{64FB6591-2CCC-493F-81BC-6469B6814BB5}"/>
              </a:ext>
            </a:extLst>
          </p:cNvPr>
          <p:cNvSpPr txBox="1"/>
          <p:nvPr/>
        </p:nvSpPr>
        <p:spPr>
          <a:xfrm>
            <a:off x="2666999" y="5551680"/>
            <a:ext cx="1601721" cy="369332"/>
          </a:xfrm>
          <a:prstGeom prst="rect">
            <a:avLst/>
          </a:prstGeom>
          <a:noFill/>
        </p:spPr>
        <p:txBody>
          <a:bodyPr wrap="none" rtlCol="0">
            <a:spAutoFit/>
          </a:bodyPr>
          <a:lstStyle/>
          <a:p>
            <a:r>
              <a:rPr lang="el-GR" dirty="0"/>
              <a:t>ΓΕ4/2021/Θ1,2</a:t>
            </a:r>
            <a:endParaRPr lang="en-US" dirty="0"/>
          </a:p>
        </p:txBody>
      </p:sp>
      <p:sp>
        <p:nvSpPr>
          <p:cNvPr id="7" name="Footer Placeholder 3">
            <a:extLst>
              <a:ext uri="{FF2B5EF4-FFF2-40B4-BE49-F238E27FC236}">
                <a16:creationId xmlns:a16="http://schemas.microsoft.com/office/drawing/2014/main" id="{058B6705-2ECD-DAD4-41EA-B0CBA4CE3D15}"/>
              </a:ext>
            </a:extLst>
          </p:cNvPr>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DocFile (10).jpg"/>
          <p:cNvPicPr>
            <a:picLocks noChangeAspect="1"/>
          </p:cNvPicPr>
          <p:nvPr/>
        </p:nvPicPr>
        <p:blipFill>
          <a:blip r:embed="rId2" cstate="print"/>
          <a:stretch>
            <a:fillRect/>
          </a:stretch>
        </p:blipFill>
        <p:spPr>
          <a:xfrm rot="5400000">
            <a:off x="1550025" y="-864223"/>
            <a:ext cx="6019801" cy="8510250"/>
          </a:xfrm>
          <a:prstGeom prst="rect">
            <a:avLst/>
          </a:prstGeom>
        </p:spPr>
      </p:pic>
      <p:sp>
        <p:nvSpPr>
          <p:cNvPr id="3" name="TextBox 2">
            <a:extLst>
              <a:ext uri="{FF2B5EF4-FFF2-40B4-BE49-F238E27FC236}">
                <a16:creationId xmlns:a16="http://schemas.microsoft.com/office/drawing/2014/main" id="{2F82AA48-F4AF-4CDC-80FC-A9B952939BCC}"/>
              </a:ext>
            </a:extLst>
          </p:cNvPr>
          <p:cNvSpPr txBox="1"/>
          <p:nvPr/>
        </p:nvSpPr>
        <p:spPr>
          <a:xfrm>
            <a:off x="2878780" y="5029200"/>
            <a:ext cx="1601721" cy="646331"/>
          </a:xfrm>
          <a:prstGeom prst="rect">
            <a:avLst/>
          </a:prstGeom>
          <a:noFill/>
        </p:spPr>
        <p:txBody>
          <a:bodyPr wrap="none" rtlCol="0">
            <a:spAutoFit/>
          </a:bodyPr>
          <a:lstStyle/>
          <a:p>
            <a:r>
              <a:rPr lang="el-GR" dirty="0"/>
              <a:t>ΓΕ4/1819/Θ3,4</a:t>
            </a:r>
          </a:p>
          <a:p>
            <a:r>
              <a:rPr lang="el-GR" dirty="0"/>
              <a:t>ΓΕ4/1920/Θ3,4</a:t>
            </a:r>
            <a:endParaRPr lang="en-US" dirty="0"/>
          </a:p>
        </p:txBody>
      </p:sp>
      <p:sp>
        <p:nvSpPr>
          <p:cNvPr id="5" name="TextBox 4">
            <a:extLst>
              <a:ext uri="{FF2B5EF4-FFF2-40B4-BE49-F238E27FC236}">
                <a16:creationId xmlns:a16="http://schemas.microsoft.com/office/drawing/2014/main" id="{5C25303A-C13C-47D2-99FB-3D467B0C6340}"/>
              </a:ext>
            </a:extLst>
          </p:cNvPr>
          <p:cNvSpPr txBox="1"/>
          <p:nvPr/>
        </p:nvSpPr>
        <p:spPr>
          <a:xfrm>
            <a:off x="3124200" y="6112356"/>
            <a:ext cx="2834430" cy="646331"/>
          </a:xfrm>
          <a:prstGeom prst="rect">
            <a:avLst/>
          </a:prstGeom>
          <a:noFill/>
        </p:spPr>
        <p:txBody>
          <a:bodyPr wrap="none" rtlCol="0">
            <a:spAutoFit/>
          </a:bodyPr>
          <a:lstStyle/>
          <a:p>
            <a:r>
              <a:rPr lang="el-GR" dirty="0"/>
              <a:t> ΕΞ2018Α/Θ4, ΕΞ2018Β/Θ3</a:t>
            </a:r>
          </a:p>
          <a:p>
            <a:r>
              <a:rPr lang="el-GR" dirty="0"/>
              <a:t>ΕΞ2019Α/Θ4, ΕΞ2019Β/Θ3,4</a:t>
            </a:r>
            <a:endParaRPr lang="en-US" dirty="0"/>
          </a:p>
        </p:txBody>
      </p:sp>
      <p:sp>
        <p:nvSpPr>
          <p:cNvPr id="6" name="Θέση αριθμού διαφάνειας 5">
            <a:extLst>
              <a:ext uri="{FF2B5EF4-FFF2-40B4-BE49-F238E27FC236}">
                <a16:creationId xmlns:a16="http://schemas.microsoft.com/office/drawing/2014/main" id="{88C4DFDF-6B87-4DE1-86CD-04A3664A58EE}"/>
              </a:ext>
            </a:extLst>
          </p:cNvPr>
          <p:cNvSpPr>
            <a:spLocks noGrp="1"/>
          </p:cNvSpPr>
          <p:nvPr>
            <p:ph type="sldNum" sz="quarter" idx="12"/>
          </p:nvPr>
        </p:nvSpPr>
        <p:spPr/>
        <p:txBody>
          <a:bodyPr/>
          <a:lstStyle/>
          <a:p>
            <a:fld id="{27F6CE10-FC09-4DB7-829C-676E1B907456}" type="slidenum">
              <a:rPr lang="en-US" smtClean="0"/>
              <a:pPr/>
              <a:t>109</a:t>
            </a:fld>
            <a:endParaRPr lang="en-US"/>
          </a:p>
        </p:txBody>
      </p:sp>
      <p:sp>
        <p:nvSpPr>
          <p:cNvPr id="7" name="TextBox 6">
            <a:extLst>
              <a:ext uri="{FF2B5EF4-FFF2-40B4-BE49-F238E27FC236}">
                <a16:creationId xmlns:a16="http://schemas.microsoft.com/office/drawing/2014/main" id="{1A6082C4-7366-493D-8CDE-47AFBA536FC5}"/>
              </a:ext>
            </a:extLst>
          </p:cNvPr>
          <p:cNvSpPr txBox="1"/>
          <p:nvPr/>
        </p:nvSpPr>
        <p:spPr>
          <a:xfrm>
            <a:off x="2875537" y="5569806"/>
            <a:ext cx="1601721" cy="369332"/>
          </a:xfrm>
          <a:prstGeom prst="rect">
            <a:avLst/>
          </a:prstGeom>
          <a:noFill/>
        </p:spPr>
        <p:txBody>
          <a:bodyPr wrap="none" rtlCol="0">
            <a:spAutoFit/>
          </a:bodyPr>
          <a:lstStyle/>
          <a:p>
            <a:r>
              <a:rPr lang="el-GR" dirty="0"/>
              <a:t>ΓΕ4/2021/Θ3,4</a:t>
            </a:r>
            <a:endParaRPr lang="en-US" dirty="0"/>
          </a:p>
        </p:txBody>
      </p:sp>
      <p:pic>
        <p:nvPicPr>
          <p:cNvPr id="8" name="Picture 7">
            <a:extLst>
              <a:ext uri="{FF2B5EF4-FFF2-40B4-BE49-F238E27FC236}">
                <a16:creationId xmlns:a16="http://schemas.microsoft.com/office/drawing/2014/main" id="{8B6458A7-66AD-42FC-89CD-AD911373B160}"/>
              </a:ext>
            </a:extLst>
          </p:cNvPr>
          <p:cNvPicPr>
            <a:picLocks noChangeAspect="1"/>
          </p:cNvPicPr>
          <p:nvPr/>
        </p:nvPicPr>
        <p:blipFill>
          <a:blip r:embed="rId3"/>
          <a:stretch>
            <a:fillRect/>
          </a:stretch>
        </p:blipFill>
        <p:spPr>
          <a:xfrm>
            <a:off x="965662" y="3549489"/>
            <a:ext cx="2133600" cy="295138"/>
          </a:xfrm>
          <a:prstGeom prst="rect">
            <a:avLst/>
          </a:prstGeom>
        </p:spPr>
      </p:pic>
      <p:sp>
        <p:nvSpPr>
          <p:cNvPr id="12" name="TextBox 11">
            <a:extLst>
              <a:ext uri="{FF2B5EF4-FFF2-40B4-BE49-F238E27FC236}">
                <a16:creationId xmlns:a16="http://schemas.microsoft.com/office/drawing/2014/main" id="{74FD4AB0-5D7A-48D5-82FF-5D30FED654CA}"/>
              </a:ext>
            </a:extLst>
          </p:cNvPr>
          <p:cNvSpPr txBox="1"/>
          <p:nvPr/>
        </p:nvSpPr>
        <p:spPr>
          <a:xfrm>
            <a:off x="838200" y="3873585"/>
            <a:ext cx="6273128" cy="369332"/>
          </a:xfrm>
          <a:prstGeom prst="rect">
            <a:avLst/>
          </a:prstGeom>
          <a:noFill/>
        </p:spPr>
        <p:txBody>
          <a:bodyPr wrap="none" rtlCol="0">
            <a:spAutoFit/>
          </a:bodyPr>
          <a:lstStyle/>
          <a:p>
            <a:r>
              <a:rPr lang="el-GR" dirty="0"/>
              <a:t>Για κάθε άμεσο δυαδικό κώδικα με μήκη </a:t>
            </a:r>
            <a:r>
              <a:rPr lang="el-GR" dirty="0" err="1"/>
              <a:t>κωδικολέξεων</a:t>
            </a:r>
            <a:r>
              <a:rPr lang="el-GR" dirty="0"/>
              <a:t> </a:t>
            </a:r>
            <a:r>
              <a:rPr lang="en-US" i="1" dirty="0">
                <a:latin typeface="Times New Roman" panose="02020603050405020304" pitchFamily="18" charset="0"/>
                <a:cs typeface="Times New Roman" panose="02020603050405020304" pitchFamily="18" charset="0"/>
              </a:rPr>
              <a:t>l</a:t>
            </a:r>
            <a:r>
              <a:rPr lang="en-US" i="1" baseline="-25000" dirty="0">
                <a:latin typeface="Times New Roman" panose="02020603050405020304" pitchFamily="18" charset="0"/>
                <a:cs typeface="Times New Roman" panose="02020603050405020304" pitchFamily="18" charset="0"/>
              </a:rPr>
              <a:t>i</a:t>
            </a:r>
            <a:r>
              <a:rPr lang="el-GR" dirty="0"/>
              <a:t> ισχύει:</a:t>
            </a:r>
            <a:endParaRPr lang="en-US" dirty="0"/>
          </a:p>
        </p:txBody>
      </p:sp>
      <p:pic>
        <p:nvPicPr>
          <p:cNvPr id="13" name="Picture 12">
            <a:extLst>
              <a:ext uri="{FF2B5EF4-FFF2-40B4-BE49-F238E27FC236}">
                <a16:creationId xmlns:a16="http://schemas.microsoft.com/office/drawing/2014/main" id="{E9CC368B-9BCE-45C9-AAAD-8E9C6C3F6E71}"/>
              </a:ext>
            </a:extLst>
          </p:cNvPr>
          <p:cNvPicPr>
            <a:picLocks noChangeAspect="1"/>
          </p:cNvPicPr>
          <p:nvPr/>
        </p:nvPicPr>
        <p:blipFill>
          <a:blip r:embed="rId4"/>
          <a:stretch>
            <a:fillRect/>
          </a:stretch>
        </p:blipFill>
        <p:spPr>
          <a:xfrm>
            <a:off x="6965418" y="3692881"/>
            <a:ext cx="1212920" cy="824513"/>
          </a:xfrm>
          <a:prstGeom prst="rect">
            <a:avLst/>
          </a:prstGeom>
        </p:spPr>
      </p:pic>
      <p:sp>
        <p:nvSpPr>
          <p:cNvPr id="9" name="Footer Placeholder 3">
            <a:extLst>
              <a:ext uri="{FF2B5EF4-FFF2-40B4-BE49-F238E27FC236}">
                <a16:creationId xmlns:a16="http://schemas.microsoft.com/office/drawing/2014/main" id="{03D76AA9-DCF7-9661-B8BD-DB3CD08CD3AB}"/>
              </a:ext>
            </a:extLst>
          </p:cNvPr>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285720" y="214290"/>
            <a:ext cx="8429625" cy="326707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11</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241053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840436E-842F-48F4-9B8A-829BF26752BA}"/>
              </a:ext>
            </a:extLst>
          </p:cNvPr>
          <p:cNvSpPr>
            <a:spLocks noGrp="1" noChangeArrowheads="1"/>
          </p:cNvSpPr>
          <p:nvPr>
            <p:ph type="title"/>
          </p:nvPr>
        </p:nvSpPr>
        <p:spPr/>
        <p:txBody>
          <a:bodyPr/>
          <a:lstStyle/>
          <a:p>
            <a:r>
              <a:rPr lang="el-GR" altLang="el-GR"/>
              <a:t>Ερωτήσεις</a:t>
            </a:r>
          </a:p>
        </p:txBody>
      </p:sp>
      <p:pic>
        <p:nvPicPr>
          <p:cNvPr id="176131" name="Picture 4" descr="bs02013_">
            <a:extLst>
              <a:ext uri="{FF2B5EF4-FFF2-40B4-BE49-F238E27FC236}">
                <a16:creationId xmlns:a16="http://schemas.microsoft.com/office/drawing/2014/main" id="{8A0EE888-0809-409F-941B-78202F609F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8513" y="2084388"/>
            <a:ext cx="32639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Footer Placeholder 4">
            <a:extLst>
              <a:ext uri="{FF2B5EF4-FFF2-40B4-BE49-F238E27FC236}">
                <a16:creationId xmlns:a16="http://schemas.microsoft.com/office/drawing/2014/main" id="{97A4999C-0074-4401-BBC8-DD54D97E1F39}"/>
              </a:ext>
            </a:extLst>
          </p:cNvPr>
          <p:cNvSpPr>
            <a:spLocks noGrp="1"/>
          </p:cNvSpPr>
          <p:nvPr/>
        </p:nvSpPr>
        <p:spPr bwMode="auto">
          <a:xfrm>
            <a:off x="263525" y="6434138"/>
            <a:ext cx="87026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2FBB8559-7D8B-4E02-AF6E-1781DF0B293D}" type="slidenum">
              <a:rPr lang="el-GR" altLang="el-GR" sz="1100" b="1" i="1">
                <a:latin typeface="Calibri" panose="020F0502020204030204" pitchFamily="34" charset="0"/>
              </a:rPr>
              <a:pPr eaLnBrk="1" hangingPunct="1"/>
              <a:t>110</a:t>
            </a:fld>
            <a:endParaRPr lang="en-US" altLang="el-GR" sz="1100" b="1" i="1">
              <a:latin typeface="Calibri" panose="020F050202020403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Πρόσθετα Παραδείγματα</a:t>
            </a:r>
            <a:endParaRPr lang="en-US" dirty="0"/>
          </a:p>
        </p:txBody>
      </p:sp>
      <p:sp>
        <p:nvSpPr>
          <p:cNvPr id="3" name="2 - Θέση περιεχομένου"/>
          <p:cNvSpPr>
            <a:spLocks noGrp="1"/>
          </p:cNvSpPr>
          <p:nvPr>
            <p:ph idx="1"/>
          </p:nvPr>
        </p:nvSpPr>
        <p:spPr/>
        <p:txBody>
          <a:bodyPr/>
          <a:lstStyle/>
          <a:p>
            <a:endParaRPr lang="en-US"/>
          </a:p>
        </p:txBody>
      </p:sp>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111</a:t>
            </a:fld>
            <a:endParaRPr lang="el-GR"/>
          </a:p>
        </p:txBody>
      </p:sp>
    </p:spTree>
    <p:extLst>
      <p:ext uri="{BB962C8B-B14F-4D97-AF65-F5344CB8AC3E}">
        <p14:creationId xmlns:p14="http://schemas.microsoft.com/office/powerpoint/2010/main" val="18663098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64A186-E62F-43FD-90DD-703E722794ED}"/>
              </a:ext>
            </a:extLst>
          </p:cNvPr>
          <p:cNvSpPr>
            <a:spLocks noGrp="1"/>
          </p:cNvSpPr>
          <p:nvPr>
            <p:ph type="title"/>
          </p:nvPr>
        </p:nvSpPr>
        <p:spPr/>
        <p:txBody>
          <a:bodyPr/>
          <a:lstStyle/>
          <a:p>
            <a:endParaRPr lang="en-US" dirty="0"/>
          </a:p>
        </p:txBody>
      </p:sp>
      <p:sp>
        <p:nvSpPr>
          <p:cNvPr id="3" name="Θέση περιεχομένου 2">
            <a:extLst>
              <a:ext uri="{FF2B5EF4-FFF2-40B4-BE49-F238E27FC236}">
                <a16:creationId xmlns:a16="http://schemas.microsoft.com/office/drawing/2014/main" id="{11A7DA66-76D1-445A-A28A-0A664E7FB654}"/>
              </a:ext>
            </a:extLst>
          </p:cNvPr>
          <p:cNvSpPr>
            <a:spLocks noGrp="1"/>
          </p:cNvSpPr>
          <p:nvPr>
            <p:ph idx="1"/>
          </p:nvPr>
        </p:nvSpPr>
        <p:spPr/>
        <p:txBody>
          <a:bodyPr/>
          <a:lstStyle/>
          <a:p>
            <a:endParaRPr lang="en-US"/>
          </a:p>
        </p:txBody>
      </p:sp>
      <p:sp>
        <p:nvSpPr>
          <p:cNvPr id="4" name="Θέση υποσέλιδου 3">
            <a:extLst>
              <a:ext uri="{FF2B5EF4-FFF2-40B4-BE49-F238E27FC236}">
                <a16:creationId xmlns:a16="http://schemas.microsoft.com/office/drawing/2014/main" id="{5A0A23D7-9E85-4199-BFD2-6B03839AA3C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D3F4194D-7C73-4926-BBE3-FD6B9963CEE1}"/>
              </a:ext>
            </a:extLst>
          </p:cNvPr>
          <p:cNvSpPr>
            <a:spLocks noGrp="1"/>
          </p:cNvSpPr>
          <p:nvPr>
            <p:ph type="sldNum" sz="quarter" idx="12"/>
          </p:nvPr>
        </p:nvSpPr>
        <p:spPr/>
        <p:txBody>
          <a:bodyPr/>
          <a:lstStyle/>
          <a:p>
            <a:fld id="{2BFB6B6B-6A16-4D0B-B6BC-52D8B33A6A07}" type="slidenum">
              <a:rPr lang="el-GR" smtClean="0"/>
              <a:pPr/>
              <a:t>112</a:t>
            </a:fld>
            <a:endParaRPr lang="el-GR"/>
          </a:p>
        </p:txBody>
      </p:sp>
      <p:pic>
        <p:nvPicPr>
          <p:cNvPr id="6" name="Εικόνα 5">
            <a:extLst>
              <a:ext uri="{FF2B5EF4-FFF2-40B4-BE49-F238E27FC236}">
                <a16:creationId xmlns:a16="http://schemas.microsoft.com/office/drawing/2014/main" id="{17148B3B-9B83-4D16-B22B-E6714F3122A8}"/>
              </a:ext>
            </a:extLst>
          </p:cNvPr>
          <p:cNvPicPr>
            <a:picLocks noChangeAspect="1"/>
          </p:cNvPicPr>
          <p:nvPr/>
        </p:nvPicPr>
        <p:blipFill>
          <a:blip r:embed="rId2"/>
          <a:stretch>
            <a:fillRect/>
          </a:stretch>
        </p:blipFill>
        <p:spPr>
          <a:xfrm>
            <a:off x="0" y="792048"/>
            <a:ext cx="9144000" cy="2639983"/>
          </a:xfrm>
          <a:prstGeom prst="rect">
            <a:avLst/>
          </a:prstGeom>
        </p:spPr>
      </p:pic>
      <p:sp>
        <p:nvSpPr>
          <p:cNvPr id="7" name="TextBox 6">
            <a:extLst>
              <a:ext uri="{FF2B5EF4-FFF2-40B4-BE49-F238E27FC236}">
                <a16:creationId xmlns:a16="http://schemas.microsoft.com/office/drawing/2014/main" id="{DC492115-FE22-423C-951C-A4AB9597C713}"/>
              </a:ext>
            </a:extLst>
          </p:cNvPr>
          <p:cNvSpPr txBox="1"/>
          <p:nvPr/>
        </p:nvSpPr>
        <p:spPr>
          <a:xfrm>
            <a:off x="1403648" y="804167"/>
            <a:ext cx="1011815" cy="369332"/>
          </a:xfrm>
          <a:prstGeom prst="rect">
            <a:avLst/>
          </a:prstGeom>
          <a:noFill/>
        </p:spPr>
        <p:txBody>
          <a:bodyPr wrap="none" rtlCol="0">
            <a:spAutoFit/>
          </a:bodyPr>
          <a:lstStyle/>
          <a:p>
            <a:r>
              <a:rPr lang="el-GR" dirty="0"/>
              <a:t>ΕΞ2018Α</a:t>
            </a:r>
            <a:endParaRPr lang="en-US" dirty="0"/>
          </a:p>
        </p:txBody>
      </p:sp>
    </p:spTree>
    <p:extLst>
      <p:ext uri="{BB962C8B-B14F-4D97-AF65-F5344CB8AC3E}">
        <p14:creationId xmlns:p14="http://schemas.microsoft.com/office/powerpoint/2010/main" val="24013742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113</a:t>
            </a:fld>
            <a:endParaRPr lang="el-GR"/>
          </a:p>
        </p:txBody>
      </p:sp>
      <p:pic>
        <p:nvPicPr>
          <p:cNvPr id="8" name="Εικόνα 7">
            <a:extLst>
              <a:ext uri="{FF2B5EF4-FFF2-40B4-BE49-F238E27FC236}">
                <a16:creationId xmlns:a16="http://schemas.microsoft.com/office/drawing/2014/main" id="{73A0B7EF-30AC-414B-A345-F0133EC7211E}"/>
              </a:ext>
            </a:extLst>
          </p:cNvPr>
          <p:cNvPicPr>
            <a:picLocks noChangeAspect="1"/>
          </p:cNvPicPr>
          <p:nvPr/>
        </p:nvPicPr>
        <p:blipFill>
          <a:blip r:embed="rId2"/>
          <a:stretch>
            <a:fillRect/>
          </a:stretch>
        </p:blipFill>
        <p:spPr>
          <a:xfrm>
            <a:off x="0" y="1903193"/>
            <a:ext cx="9144000" cy="3051613"/>
          </a:xfrm>
          <a:prstGeom prst="rect">
            <a:avLst/>
          </a:prstGeom>
        </p:spPr>
      </p:pic>
    </p:spTree>
    <p:extLst>
      <p:ext uri="{BB962C8B-B14F-4D97-AF65-F5344CB8AC3E}">
        <p14:creationId xmlns:p14="http://schemas.microsoft.com/office/powerpoint/2010/main" val="33500004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114</a:t>
            </a:fld>
            <a:endParaRPr lang="el-GR"/>
          </a:p>
        </p:txBody>
      </p:sp>
      <p:pic>
        <p:nvPicPr>
          <p:cNvPr id="2" name="Εικόνα 1">
            <a:extLst>
              <a:ext uri="{FF2B5EF4-FFF2-40B4-BE49-F238E27FC236}">
                <a16:creationId xmlns:a16="http://schemas.microsoft.com/office/drawing/2014/main" id="{383B79D6-B003-430F-959F-C87F6C8239F9}"/>
              </a:ext>
            </a:extLst>
          </p:cNvPr>
          <p:cNvPicPr>
            <a:picLocks noChangeAspect="1"/>
          </p:cNvPicPr>
          <p:nvPr/>
        </p:nvPicPr>
        <p:blipFill>
          <a:blip r:embed="rId2"/>
          <a:stretch>
            <a:fillRect/>
          </a:stretch>
        </p:blipFill>
        <p:spPr>
          <a:xfrm>
            <a:off x="11226" y="692696"/>
            <a:ext cx="9121547" cy="1107000"/>
          </a:xfrm>
          <a:prstGeom prst="rect">
            <a:avLst/>
          </a:prstGeom>
        </p:spPr>
      </p:pic>
      <p:pic>
        <p:nvPicPr>
          <p:cNvPr id="3" name="Εικόνα 2">
            <a:extLst>
              <a:ext uri="{FF2B5EF4-FFF2-40B4-BE49-F238E27FC236}">
                <a16:creationId xmlns:a16="http://schemas.microsoft.com/office/drawing/2014/main" id="{55059512-B1BE-4E07-89E3-1772349C4666}"/>
              </a:ext>
            </a:extLst>
          </p:cNvPr>
          <p:cNvPicPr>
            <a:picLocks noChangeAspect="1"/>
          </p:cNvPicPr>
          <p:nvPr/>
        </p:nvPicPr>
        <p:blipFill>
          <a:blip r:embed="rId3"/>
          <a:stretch>
            <a:fillRect/>
          </a:stretch>
        </p:blipFill>
        <p:spPr>
          <a:xfrm>
            <a:off x="-18318" y="1628800"/>
            <a:ext cx="9121547" cy="1390500"/>
          </a:xfrm>
          <a:prstGeom prst="rect">
            <a:avLst/>
          </a:prstGeom>
        </p:spPr>
      </p:pic>
    </p:spTree>
    <p:extLst>
      <p:ext uri="{BB962C8B-B14F-4D97-AF65-F5344CB8AC3E}">
        <p14:creationId xmlns:p14="http://schemas.microsoft.com/office/powerpoint/2010/main" val="36699536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115</a:t>
            </a:fld>
            <a:endParaRPr lang="el-GR"/>
          </a:p>
        </p:txBody>
      </p:sp>
      <p:pic>
        <p:nvPicPr>
          <p:cNvPr id="2" name="Εικόνα 1">
            <a:extLst>
              <a:ext uri="{FF2B5EF4-FFF2-40B4-BE49-F238E27FC236}">
                <a16:creationId xmlns:a16="http://schemas.microsoft.com/office/drawing/2014/main" id="{6BF2A7EC-63EA-4B92-BCD3-3353B45FA128}"/>
              </a:ext>
            </a:extLst>
          </p:cNvPr>
          <p:cNvPicPr>
            <a:picLocks noChangeAspect="1"/>
          </p:cNvPicPr>
          <p:nvPr/>
        </p:nvPicPr>
        <p:blipFill>
          <a:blip r:embed="rId2"/>
          <a:stretch>
            <a:fillRect/>
          </a:stretch>
        </p:blipFill>
        <p:spPr>
          <a:xfrm>
            <a:off x="-19998" y="620688"/>
            <a:ext cx="9144000" cy="4059469"/>
          </a:xfrm>
          <a:prstGeom prst="rect">
            <a:avLst/>
          </a:prstGeom>
        </p:spPr>
      </p:pic>
    </p:spTree>
    <p:extLst>
      <p:ext uri="{BB962C8B-B14F-4D97-AF65-F5344CB8AC3E}">
        <p14:creationId xmlns:p14="http://schemas.microsoft.com/office/powerpoint/2010/main" val="27092264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116</a:t>
            </a:fld>
            <a:endParaRPr lang="el-GR"/>
          </a:p>
        </p:txBody>
      </p:sp>
      <p:pic>
        <p:nvPicPr>
          <p:cNvPr id="2" name="Εικόνα 1">
            <a:extLst>
              <a:ext uri="{FF2B5EF4-FFF2-40B4-BE49-F238E27FC236}">
                <a16:creationId xmlns:a16="http://schemas.microsoft.com/office/drawing/2014/main" id="{7FD84DC7-A722-4D2C-BCB2-8264902F6C84}"/>
              </a:ext>
            </a:extLst>
          </p:cNvPr>
          <p:cNvPicPr>
            <a:picLocks noChangeAspect="1"/>
          </p:cNvPicPr>
          <p:nvPr/>
        </p:nvPicPr>
        <p:blipFill>
          <a:blip r:embed="rId2"/>
          <a:stretch>
            <a:fillRect/>
          </a:stretch>
        </p:blipFill>
        <p:spPr>
          <a:xfrm>
            <a:off x="107504" y="332656"/>
            <a:ext cx="9144000" cy="5691948"/>
          </a:xfrm>
          <a:prstGeom prst="rect">
            <a:avLst/>
          </a:prstGeom>
        </p:spPr>
      </p:pic>
    </p:spTree>
    <p:extLst>
      <p:ext uri="{BB962C8B-B14F-4D97-AF65-F5344CB8AC3E}">
        <p14:creationId xmlns:p14="http://schemas.microsoft.com/office/powerpoint/2010/main" val="5876102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117</a:t>
            </a:fld>
            <a:endParaRPr lang="el-GR"/>
          </a:p>
        </p:txBody>
      </p:sp>
      <p:pic>
        <p:nvPicPr>
          <p:cNvPr id="2" name="Εικόνα 1">
            <a:extLst>
              <a:ext uri="{FF2B5EF4-FFF2-40B4-BE49-F238E27FC236}">
                <a16:creationId xmlns:a16="http://schemas.microsoft.com/office/drawing/2014/main" id="{EEC54D0C-B206-431E-919E-2D90C1CCC8B3}"/>
              </a:ext>
            </a:extLst>
          </p:cNvPr>
          <p:cNvPicPr>
            <a:picLocks noChangeAspect="1"/>
          </p:cNvPicPr>
          <p:nvPr/>
        </p:nvPicPr>
        <p:blipFill>
          <a:blip r:embed="rId2"/>
          <a:stretch>
            <a:fillRect/>
          </a:stretch>
        </p:blipFill>
        <p:spPr>
          <a:xfrm>
            <a:off x="107504" y="260648"/>
            <a:ext cx="9144000" cy="2903130"/>
          </a:xfrm>
          <a:prstGeom prst="rect">
            <a:avLst/>
          </a:prstGeom>
        </p:spPr>
      </p:pic>
      <p:sp>
        <p:nvSpPr>
          <p:cNvPr id="6" name="TextBox 5">
            <a:extLst>
              <a:ext uri="{FF2B5EF4-FFF2-40B4-BE49-F238E27FC236}">
                <a16:creationId xmlns:a16="http://schemas.microsoft.com/office/drawing/2014/main" id="{76A4EA1B-DAD2-4CC8-87FF-4DA544E3498F}"/>
              </a:ext>
            </a:extLst>
          </p:cNvPr>
          <p:cNvSpPr txBox="1"/>
          <p:nvPr/>
        </p:nvSpPr>
        <p:spPr>
          <a:xfrm>
            <a:off x="1475656" y="404664"/>
            <a:ext cx="1003801" cy="369332"/>
          </a:xfrm>
          <a:prstGeom prst="rect">
            <a:avLst/>
          </a:prstGeom>
          <a:noFill/>
        </p:spPr>
        <p:txBody>
          <a:bodyPr wrap="none" rtlCol="0">
            <a:spAutoFit/>
          </a:bodyPr>
          <a:lstStyle/>
          <a:p>
            <a:r>
              <a:rPr lang="el-GR" dirty="0"/>
              <a:t>ΕΞ2018Β</a:t>
            </a:r>
            <a:endParaRPr lang="en-US" dirty="0"/>
          </a:p>
        </p:txBody>
      </p:sp>
    </p:spTree>
    <p:extLst>
      <p:ext uri="{BB962C8B-B14F-4D97-AF65-F5344CB8AC3E}">
        <p14:creationId xmlns:p14="http://schemas.microsoft.com/office/powerpoint/2010/main" val="6387767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118</a:t>
            </a:fld>
            <a:endParaRPr lang="el-GR"/>
          </a:p>
        </p:txBody>
      </p:sp>
      <p:pic>
        <p:nvPicPr>
          <p:cNvPr id="2" name="Εικόνα 1">
            <a:extLst>
              <a:ext uri="{FF2B5EF4-FFF2-40B4-BE49-F238E27FC236}">
                <a16:creationId xmlns:a16="http://schemas.microsoft.com/office/drawing/2014/main" id="{4E3B9BF5-72F0-4C14-8B53-D1736F9F3289}"/>
              </a:ext>
            </a:extLst>
          </p:cNvPr>
          <p:cNvPicPr>
            <a:picLocks noChangeAspect="1"/>
          </p:cNvPicPr>
          <p:nvPr/>
        </p:nvPicPr>
        <p:blipFill>
          <a:blip r:embed="rId2"/>
          <a:stretch>
            <a:fillRect/>
          </a:stretch>
        </p:blipFill>
        <p:spPr>
          <a:xfrm>
            <a:off x="11669" y="476672"/>
            <a:ext cx="9144000" cy="2194574"/>
          </a:xfrm>
          <a:prstGeom prst="rect">
            <a:avLst/>
          </a:prstGeom>
        </p:spPr>
      </p:pic>
    </p:spTree>
    <p:extLst>
      <p:ext uri="{BB962C8B-B14F-4D97-AF65-F5344CB8AC3E}">
        <p14:creationId xmlns:p14="http://schemas.microsoft.com/office/powerpoint/2010/main" val="31946064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119</a:t>
            </a:fld>
            <a:endParaRPr lang="el-GR"/>
          </a:p>
        </p:txBody>
      </p:sp>
      <p:pic>
        <p:nvPicPr>
          <p:cNvPr id="2" name="Εικόνα 1">
            <a:extLst>
              <a:ext uri="{FF2B5EF4-FFF2-40B4-BE49-F238E27FC236}">
                <a16:creationId xmlns:a16="http://schemas.microsoft.com/office/drawing/2014/main" id="{02D43E5B-0D86-47F7-B226-046BA8EFC074}"/>
              </a:ext>
            </a:extLst>
          </p:cNvPr>
          <p:cNvPicPr>
            <a:picLocks noChangeAspect="1"/>
          </p:cNvPicPr>
          <p:nvPr/>
        </p:nvPicPr>
        <p:blipFill>
          <a:blip r:embed="rId2"/>
          <a:stretch>
            <a:fillRect/>
          </a:stretch>
        </p:blipFill>
        <p:spPr>
          <a:xfrm>
            <a:off x="0" y="764704"/>
            <a:ext cx="9144000" cy="4286672"/>
          </a:xfrm>
          <a:prstGeom prst="rect">
            <a:avLst/>
          </a:prstGeom>
        </p:spPr>
      </p:pic>
    </p:spTree>
    <p:extLst>
      <p:ext uri="{BB962C8B-B14F-4D97-AF65-F5344CB8AC3E}">
        <p14:creationId xmlns:p14="http://schemas.microsoft.com/office/powerpoint/2010/main" val="356129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285720" y="-142900"/>
            <a:ext cx="7496198" cy="5736801"/>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rot="203794">
            <a:off x="103622" y="5539615"/>
            <a:ext cx="7786711" cy="1318385"/>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2BFB6B6B-6A16-4D0B-B6BC-52D8B33A6A07}" type="slidenum">
              <a:rPr lang="el-GR" smtClean="0"/>
              <a:pPr/>
              <a:t>12</a:t>
            </a:fld>
            <a:endParaRPr lang="el-GR"/>
          </a:p>
        </p:txBody>
      </p:sp>
      <p:sp>
        <p:nvSpPr>
          <p:cNvPr id="6" name="4 - Θέση υποσέλιδου"/>
          <p:cNvSpPr>
            <a:spLocks noGrp="1"/>
          </p:cNvSpPr>
          <p:nvPr>
            <p:ph type="ftr" sz="quarter" idx="11"/>
          </p:nvPr>
        </p:nvSpPr>
        <p:spPr>
          <a:xfrm>
            <a:off x="3376934"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30059839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120</a:t>
            </a:fld>
            <a:endParaRPr lang="el-GR"/>
          </a:p>
        </p:txBody>
      </p:sp>
      <p:pic>
        <p:nvPicPr>
          <p:cNvPr id="2" name="Εικόνα 1">
            <a:extLst>
              <a:ext uri="{FF2B5EF4-FFF2-40B4-BE49-F238E27FC236}">
                <a16:creationId xmlns:a16="http://schemas.microsoft.com/office/drawing/2014/main" id="{A6035EBC-28CA-44F9-87CA-B817F040737C}"/>
              </a:ext>
            </a:extLst>
          </p:cNvPr>
          <p:cNvPicPr>
            <a:picLocks noChangeAspect="1"/>
          </p:cNvPicPr>
          <p:nvPr/>
        </p:nvPicPr>
        <p:blipFill>
          <a:blip r:embed="rId2"/>
          <a:stretch>
            <a:fillRect/>
          </a:stretch>
        </p:blipFill>
        <p:spPr>
          <a:xfrm>
            <a:off x="0" y="404664"/>
            <a:ext cx="9067573" cy="5305501"/>
          </a:xfrm>
          <a:prstGeom prst="rect">
            <a:avLst/>
          </a:prstGeom>
        </p:spPr>
      </p:pic>
      <p:pic>
        <p:nvPicPr>
          <p:cNvPr id="3" name="Εικόνα 2">
            <a:extLst>
              <a:ext uri="{FF2B5EF4-FFF2-40B4-BE49-F238E27FC236}">
                <a16:creationId xmlns:a16="http://schemas.microsoft.com/office/drawing/2014/main" id="{704A858C-48F8-4CF9-8B9A-6C6895F1FD5D}"/>
              </a:ext>
            </a:extLst>
          </p:cNvPr>
          <p:cNvPicPr>
            <a:picLocks noChangeAspect="1"/>
          </p:cNvPicPr>
          <p:nvPr/>
        </p:nvPicPr>
        <p:blipFill>
          <a:blip r:embed="rId3"/>
          <a:stretch>
            <a:fillRect/>
          </a:stretch>
        </p:blipFill>
        <p:spPr>
          <a:xfrm>
            <a:off x="5652120" y="2754335"/>
            <a:ext cx="3184445" cy="3699001"/>
          </a:xfrm>
          <a:prstGeom prst="rect">
            <a:avLst/>
          </a:prstGeom>
        </p:spPr>
      </p:pic>
    </p:spTree>
    <p:extLst>
      <p:ext uri="{BB962C8B-B14F-4D97-AF65-F5344CB8AC3E}">
        <p14:creationId xmlns:p14="http://schemas.microsoft.com/office/powerpoint/2010/main" val="29240798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856E081E-C368-4E11-B6DE-18089EE6EF5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8C00666-495E-47AC-A225-BC6B9A7EC545}"/>
              </a:ext>
            </a:extLst>
          </p:cNvPr>
          <p:cNvSpPr>
            <a:spLocks noGrp="1"/>
          </p:cNvSpPr>
          <p:nvPr>
            <p:ph type="sldNum" sz="quarter" idx="12"/>
          </p:nvPr>
        </p:nvSpPr>
        <p:spPr/>
        <p:txBody>
          <a:bodyPr/>
          <a:lstStyle/>
          <a:p>
            <a:fld id="{2BFB6B6B-6A16-4D0B-B6BC-52D8B33A6A07}" type="slidenum">
              <a:rPr lang="el-GR" smtClean="0"/>
              <a:pPr/>
              <a:t>121</a:t>
            </a:fld>
            <a:endParaRPr lang="el-GR"/>
          </a:p>
        </p:txBody>
      </p:sp>
      <p:pic>
        <p:nvPicPr>
          <p:cNvPr id="2" name="Εικόνα 1">
            <a:extLst>
              <a:ext uri="{FF2B5EF4-FFF2-40B4-BE49-F238E27FC236}">
                <a16:creationId xmlns:a16="http://schemas.microsoft.com/office/drawing/2014/main" id="{58C61E7C-12DA-4E8A-8C6E-09AB073EBD70}"/>
              </a:ext>
            </a:extLst>
          </p:cNvPr>
          <p:cNvPicPr>
            <a:picLocks noChangeAspect="1"/>
          </p:cNvPicPr>
          <p:nvPr/>
        </p:nvPicPr>
        <p:blipFill>
          <a:blip r:embed="rId2"/>
          <a:stretch>
            <a:fillRect/>
          </a:stretch>
        </p:blipFill>
        <p:spPr>
          <a:xfrm>
            <a:off x="29471" y="260648"/>
            <a:ext cx="9144000" cy="3596890"/>
          </a:xfrm>
          <a:prstGeom prst="rect">
            <a:avLst/>
          </a:prstGeom>
        </p:spPr>
      </p:pic>
    </p:spTree>
    <p:extLst>
      <p:ext uri="{BB962C8B-B14F-4D97-AF65-F5344CB8AC3E}">
        <p14:creationId xmlns:p14="http://schemas.microsoft.com/office/powerpoint/2010/main" val="17591705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122</a:t>
            </a:fld>
            <a:endParaRPr lang="el-GR"/>
          </a:p>
        </p:txBody>
      </p:sp>
      <p:pic>
        <p:nvPicPr>
          <p:cNvPr id="220162" name="Picture 2"/>
          <p:cNvPicPr>
            <a:picLocks noChangeAspect="1" noChangeArrowheads="1"/>
          </p:cNvPicPr>
          <p:nvPr/>
        </p:nvPicPr>
        <p:blipFill>
          <a:blip r:embed="rId2" cstate="print"/>
          <a:srcRect/>
          <a:stretch>
            <a:fillRect/>
          </a:stretch>
        </p:blipFill>
        <p:spPr bwMode="auto">
          <a:xfrm>
            <a:off x="0" y="533400"/>
            <a:ext cx="8922283" cy="5271864"/>
          </a:xfrm>
          <a:prstGeom prst="rect">
            <a:avLst/>
          </a:prstGeom>
          <a:noFill/>
          <a:ln w="9525">
            <a:noFill/>
            <a:miter lim="800000"/>
            <a:headEnd/>
            <a:tailEnd/>
          </a:ln>
        </p:spPr>
      </p:pic>
      <p:sp>
        <p:nvSpPr>
          <p:cNvPr id="7" name="6 - TextBox"/>
          <p:cNvSpPr txBox="1"/>
          <p:nvPr/>
        </p:nvSpPr>
        <p:spPr>
          <a:xfrm>
            <a:off x="2699792" y="764704"/>
            <a:ext cx="1067921" cy="369332"/>
          </a:xfrm>
          <a:prstGeom prst="rect">
            <a:avLst/>
          </a:prstGeom>
          <a:noFill/>
        </p:spPr>
        <p:txBody>
          <a:bodyPr wrap="none" rtlCol="0">
            <a:spAutoFit/>
          </a:bodyPr>
          <a:lstStyle/>
          <a:p>
            <a:r>
              <a:rPr lang="el-GR" dirty="0"/>
              <a:t>ΓΕ4/1112</a:t>
            </a:r>
          </a:p>
        </p:txBody>
      </p:sp>
    </p:spTree>
    <p:extLst>
      <p:ext uri="{BB962C8B-B14F-4D97-AF65-F5344CB8AC3E}">
        <p14:creationId xmlns:p14="http://schemas.microsoft.com/office/powerpoint/2010/main" val="39857050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123</a:t>
            </a:fld>
            <a:endParaRPr lang="el-GR"/>
          </a:p>
        </p:txBody>
      </p:sp>
      <p:pic>
        <p:nvPicPr>
          <p:cNvPr id="221186" name="Picture 2"/>
          <p:cNvPicPr>
            <a:picLocks noChangeAspect="1" noChangeArrowheads="1"/>
          </p:cNvPicPr>
          <p:nvPr/>
        </p:nvPicPr>
        <p:blipFill>
          <a:blip r:embed="rId2" cstate="print"/>
          <a:srcRect/>
          <a:stretch>
            <a:fillRect/>
          </a:stretch>
        </p:blipFill>
        <p:spPr bwMode="auto">
          <a:xfrm>
            <a:off x="304800" y="147638"/>
            <a:ext cx="8534400" cy="6562725"/>
          </a:xfrm>
          <a:prstGeom prst="rect">
            <a:avLst/>
          </a:prstGeom>
          <a:noFill/>
          <a:ln w="9525">
            <a:noFill/>
            <a:miter lim="800000"/>
            <a:headEnd/>
            <a:tailEnd/>
          </a:ln>
        </p:spPr>
      </p:pic>
    </p:spTree>
    <p:extLst>
      <p:ext uri="{BB962C8B-B14F-4D97-AF65-F5344CB8AC3E}">
        <p14:creationId xmlns:p14="http://schemas.microsoft.com/office/powerpoint/2010/main" val="40235493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124</a:t>
            </a:fld>
            <a:endParaRPr lang="el-GR"/>
          </a:p>
        </p:txBody>
      </p:sp>
      <p:pic>
        <p:nvPicPr>
          <p:cNvPr id="223234" name="Picture 2"/>
          <p:cNvPicPr>
            <a:picLocks noChangeAspect="1" noChangeArrowheads="1"/>
          </p:cNvPicPr>
          <p:nvPr/>
        </p:nvPicPr>
        <p:blipFill>
          <a:blip r:embed="rId2" cstate="print"/>
          <a:srcRect/>
          <a:stretch>
            <a:fillRect/>
          </a:stretch>
        </p:blipFill>
        <p:spPr bwMode="auto">
          <a:xfrm>
            <a:off x="395536" y="0"/>
            <a:ext cx="8391525" cy="4219575"/>
          </a:xfrm>
          <a:prstGeom prst="rect">
            <a:avLst/>
          </a:prstGeom>
          <a:noFill/>
          <a:ln w="9525">
            <a:noFill/>
            <a:miter lim="800000"/>
            <a:headEnd/>
            <a:tailEnd/>
          </a:ln>
        </p:spPr>
      </p:pic>
    </p:spTree>
    <p:extLst>
      <p:ext uri="{BB962C8B-B14F-4D97-AF65-F5344CB8AC3E}">
        <p14:creationId xmlns:p14="http://schemas.microsoft.com/office/powerpoint/2010/main" val="38367998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125</a:t>
            </a:fld>
            <a:endParaRPr lang="el-GR"/>
          </a:p>
        </p:txBody>
      </p:sp>
      <p:pic>
        <p:nvPicPr>
          <p:cNvPr id="224258" name="Picture 2"/>
          <p:cNvPicPr>
            <a:picLocks noChangeAspect="1" noChangeArrowheads="1"/>
          </p:cNvPicPr>
          <p:nvPr/>
        </p:nvPicPr>
        <p:blipFill>
          <a:blip r:embed="rId2" cstate="print"/>
          <a:srcRect/>
          <a:stretch>
            <a:fillRect/>
          </a:stretch>
        </p:blipFill>
        <p:spPr bwMode="auto">
          <a:xfrm>
            <a:off x="611560" y="332656"/>
            <a:ext cx="8532440" cy="4051189"/>
          </a:xfrm>
          <a:prstGeom prst="rect">
            <a:avLst/>
          </a:prstGeom>
          <a:noFill/>
          <a:ln w="9525">
            <a:noFill/>
            <a:miter lim="800000"/>
            <a:headEnd/>
            <a:tailEnd/>
          </a:ln>
        </p:spPr>
      </p:pic>
    </p:spTree>
    <p:extLst>
      <p:ext uri="{BB962C8B-B14F-4D97-AF65-F5344CB8AC3E}">
        <p14:creationId xmlns:p14="http://schemas.microsoft.com/office/powerpoint/2010/main" val="39973011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870DE940-0946-442F-AC18-1EB9DEB7AB58}" type="slidenum">
              <a:rPr lang="el-GR" smtClean="0"/>
              <a:pPr/>
              <a:t>126</a:t>
            </a:fld>
            <a:endParaRPr lang="el-GR"/>
          </a:p>
        </p:txBody>
      </p:sp>
      <p:graphicFrame>
        <p:nvGraphicFramePr>
          <p:cNvPr id="6" name="5 - Πίνακας"/>
          <p:cNvGraphicFramePr>
            <a:graphicFrameLocks noGrp="1"/>
          </p:cNvGraphicFramePr>
          <p:nvPr/>
        </p:nvGraphicFramePr>
        <p:xfrm>
          <a:off x="323528" y="404664"/>
          <a:ext cx="4192588" cy="3028950"/>
        </p:xfrm>
        <a:graphic>
          <a:graphicData uri="http://schemas.openxmlformats.org/drawingml/2006/table">
            <a:tbl>
              <a:tblPr/>
              <a:tblGrid>
                <a:gridCol w="951548">
                  <a:extLst>
                    <a:ext uri="{9D8B030D-6E8A-4147-A177-3AD203B41FA5}">
                      <a16:colId xmlns:a16="http://schemas.microsoft.com/office/drawing/2014/main" val="20000"/>
                    </a:ext>
                  </a:extLst>
                </a:gridCol>
                <a:gridCol w="1620520">
                  <a:extLst>
                    <a:ext uri="{9D8B030D-6E8A-4147-A177-3AD203B41FA5}">
                      <a16:colId xmlns:a16="http://schemas.microsoft.com/office/drawing/2014/main" val="20001"/>
                    </a:ext>
                  </a:extLst>
                </a:gridCol>
                <a:gridCol w="1620520">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l-GR" sz="1600" b="1" dirty="0">
                          <a:latin typeface="Times New Roman"/>
                          <a:ea typeface="Times New Roman"/>
                          <a:cs typeface="Times New Roman"/>
                        </a:rPr>
                        <a:t>Σύμβολο</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b="1" dirty="0">
                          <a:latin typeface="Times New Roman"/>
                          <a:ea typeface="Times New Roman"/>
                          <a:cs typeface="Times New Roman"/>
                        </a:rPr>
                        <a:t>Πληροφορικό περιεχόμενο (</a:t>
                      </a:r>
                      <a:r>
                        <a:rPr lang="en-GB" sz="1600" b="1" dirty="0">
                          <a:latin typeface="Times New Roman"/>
                          <a:ea typeface="Times New Roman"/>
                          <a:cs typeface="Times New Roman"/>
                        </a:rPr>
                        <a:t>bits</a:t>
                      </a:r>
                      <a:r>
                        <a:rPr lang="el-GR" sz="1600" b="1" dirty="0">
                          <a:latin typeface="Times New Roman"/>
                          <a:ea typeface="Times New Roman"/>
                          <a:cs typeface="Times New Roman"/>
                        </a:rPr>
                        <a:t>/</a:t>
                      </a:r>
                      <a:r>
                        <a:rPr lang="en-GB" sz="1600" b="1" dirty="0">
                          <a:latin typeface="Times New Roman"/>
                          <a:ea typeface="Times New Roman"/>
                          <a:cs typeface="Times New Roman"/>
                        </a:rPr>
                        <a:t>symbol</a:t>
                      </a:r>
                      <a:r>
                        <a:rPr lang="el-GR" sz="1600" b="1" dirty="0">
                          <a:latin typeface="Times New Roman"/>
                          <a:ea typeface="Times New Roman"/>
                          <a:cs typeface="Times New Roman"/>
                        </a:rPr>
                        <a:t>) (</a:t>
                      </a:r>
                      <a:r>
                        <a:rPr lang="en-US" sz="1600" b="1" dirty="0">
                          <a:latin typeface="Times New Roman"/>
                          <a:ea typeface="Times New Roman"/>
                          <a:cs typeface="Times New Roman"/>
                        </a:rPr>
                        <a:t>H(x</a:t>
                      </a:r>
                      <a:r>
                        <a:rPr lang="en-US" sz="1600" b="1" baseline="-25000" dirty="0">
                          <a:latin typeface="Times New Roman"/>
                          <a:ea typeface="Times New Roman"/>
                          <a:cs typeface="Times New Roman"/>
                        </a:rPr>
                        <a:t>i</a:t>
                      </a:r>
                      <a:r>
                        <a:rPr lang="en-US" sz="1600" b="1" dirty="0">
                          <a:latin typeface="Times New Roman"/>
                          <a:ea typeface="Times New Roman"/>
                          <a:cs typeface="Times New Roman"/>
                        </a:rPr>
                        <a:t>))_</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b="1" dirty="0">
                          <a:latin typeface="Times New Roman"/>
                          <a:ea typeface="Times New Roman"/>
                          <a:cs typeface="Times New Roman"/>
                        </a:rPr>
                        <a:t>Πιθανότητα εκπομπής συμβόλων</a:t>
                      </a:r>
                      <a:endParaRPr lang="en-US" sz="1600" b="1" dirty="0">
                        <a:latin typeface="Times New Roman"/>
                        <a:ea typeface="Times New Roman"/>
                        <a:cs typeface="Times New Roman"/>
                      </a:endParaRPr>
                    </a:p>
                    <a:p>
                      <a:pPr algn="ctr">
                        <a:lnSpc>
                          <a:spcPct val="150000"/>
                        </a:lnSpc>
                        <a:spcAft>
                          <a:spcPts val="0"/>
                        </a:spcAft>
                      </a:pPr>
                      <a:r>
                        <a:rPr lang="en-US" sz="1600" b="1" dirty="0">
                          <a:latin typeface="Times New Roman"/>
                          <a:ea typeface="Times New Roman"/>
                          <a:cs typeface="Times New Roman"/>
                        </a:rPr>
                        <a:t>2</a:t>
                      </a:r>
                      <a:r>
                        <a:rPr lang="en-US" sz="1600" b="1" baseline="0" dirty="0">
                          <a:latin typeface="Times New Roman"/>
                          <a:ea typeface="Times New Roman"/>
                          <a:cs typeface="Times New Roman"/>
                        </a:rPr>
                        <a:t> </a:t>
                      </a:r>
                      <a:r>
                        <a:rPr lang="en-US" sz="1600" b="1" baseline="30000" dirty="0">
                          <a:latin typeface="Times New Roman"/>
                          <a:ea typeface="Times New Roman"/>
                          <a:cs typeface="Times New Roman"/>
                        </a:rPr>
                        <a:t>(-H(xi))</a:t>
                      </a:r>
                      <a:endParaRPr lang="el-GR" sz="1100" baseline="30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pPr>
                      <a:r>
                        <a:rPr lang="en-GB" sz="1600" dirty="0">
                          <a:latin typeface="Times New Roman"/>
                          <a:ea typeface="Times New Roman"/>
                          <a:cs typeface="Times New Roman"/>
                        </a:rPr>
                        <a:t>A</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1.81</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0.285</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50000"/>
                        </a:lnSpc>
                        <a:spcAft>
                          <a:spcPts val="0"/>
                        </a:spcAft>
                      </a:pPr>
                      <a:r>
                        <a:rPr lang="en-GB" sz="1600">
                          <a:latin typeface="Times New Roman"/>
                          <a:ea typeface="Times New Roman"/>
                          <a:cs typeface="Times New Roman"/>
                        </a:rPr>
                        <a:t>B</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1.38</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0.384</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50000"/>
                        </a:lnSpc>
                        <a:spcAft>
                          <a:spcPts val="0"/>
                        </a:spcAft>
                      </a:pPr>
                      <a:r>
                        <a:rPr lang="el-GR" sz="1600">
                          <a:latin typeface="Times New Roman"/>
                          <a:ea typeface="Times New Roman"/>
                          <a:cs typeface="Times New Roman"/>
                        </a:rPr>
                        <a:t>Γ</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2.42</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0.186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50000"/>
                        </a:lnSpc>
                        <a:spcAft>
                          <a:spcPts val="0"/>
                        </a:spcAft>
                      </a:pPr>
                      <a:r>
                        <a:rPr lang="el-GR" sz="1600">
                          <a:latin typeface="Times New Roman"/>
                          <a:ea typeface="Times New Roman"/>
                          <a:cs typeface="Times New Roman"/>
                        </a:rPr>
                        <a:t>Δ</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3.14</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0.113</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50000"/>
                        </a:lnSpc>
                        <a:spcAft>
                          <a:spcPts val="0"/>
                        </a:spcAft>
                      </a:pPr>
                      <a:r>
                        <a:rPr lang="el-GR" sz="1600">
                          <a:latin typeface="Times New Roman"/>
                          <a:ea typeface="Times New Roman"/>
                          <a:cs typeface="Times New Roman"/>
                        </a:rPr>
                        <a:t>Ε</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4.96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dirty="0">
                          <a:latin typeface="Times New Roman"/>
                          <a:ea typeface="Times New Roman"/>
                          <a:cs typeface="Times New Roman"/>
                        </a:rPr>
                        <a:t>0.032</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6 - TextBox"/>
          <p:cNvSpPr txBox="1"/>
          <p:nvPr/>
        </p:nvSpPr>
        <p:spPr>
          <a:xfrm>
            <a:off x="4716016" y="836712"/>
            <a:ext cx="3009157" cy="646331"/>
          </a:xfrm>
          <a:prstGeom prst="rect">
            <a:avLst/>
          </a:prstGeom>
          <a:noFill/>
        </p:spPr>
        <p:txBody>
          <a:bodyPr wrap="none" rtlCol="0">
            <a:spAutoFit/>
          </a:bodyPr>
          <a:lstStyle/>
          <a:p>
            <a:r>
              <a:rPr lang="en-US" dirty="0"/>
              <a:t>H(xi)=-log(p(xi)=&gt;p(xi)=</a:t>
            </a:r>
            <a:r>
              <a:rPr lang="en-US" b="1" dirty="0">
                <a:latin typeface="Times New Roman"/>
                <a:ea typeface="Times New Roman"/>
                <a:cs typeface="Times New Roman"/>
              </a:rPr>
              <a:t>2 </a:t>
            </a:r>
            <a:r>
              <a:rPr lang="en-US" b="1" baseline="30000" dirty="0">
                <a:latin typeface="Times New Roman"/>
                <a:ea typeface="Times New Roman"/>
                <a:cs typeface="Times New Roman"/>
              </a:rPr>
              <a:t>(-H(xi))</a:t>
            </a:r>
            <a:endParaRPr lang="el-GR" sz="1200" baseline="30000" dirty="0">
              <a:latin typeface="Times New Roman"/>
              <a:ea typeface="Times New Roman"/>
              <a:cs typeface="Times New Roman"/>
            </a:endParaRPr>
          </a:p>
          <a:p>
            <a:endParaRPr lang="el-GR" dirty="0"/>
          </a:p>
        </p:txBody>
      </p:sp>
      <p:graphicFrame>
        <p:nvGraphicFramePr>
          <p:cNvPr id="8" name="7 - Πίνακας"/>
          <p:cNvGraphicFramePr>
            <a:graphicFrameLocks noGrp="1"/>
          </p:cNvGraphicFramePr>
          <p:nvPr/>
        </p:nvGraphicFramePr>
        <p:xfrm>
          <a:off x="323528" y="3789040"/>
          <a:ext cx="4968552" cy="2304258"/>
        </p:xfrm>
        <a:graphic>
          <a:graphicData uri="http://schemas.openxmlformats.org/drawingml/2006/table">
            <a:tbl>
              <a:tblPr/>
              <a:tblGrid>
                <a:gridCol w="910269">
                  <a:extLst>
                    <a:ext uri="{9D8B030D-6E8A-4147-A177-3AD203B41FA5}">
                      <a16:colId xmlns:a16="http://schemas.microsoft.com/office/drawing/2014/main" val="20000"/>
                    </a:ext>
                  </a:extLst>
                </a:gridCol>
                <a:gridCol w="1327476">
                  <a:extLst>
                    <a:ext uri="{9D8B030D-6E8A-4147-A177-3AD203B41FA5}">
                      <a16:colId xmlns:a16="http://schemas.microsoft.com/office/drawing/2014/main" val="20001"/>
                    </a:ext>
                  </a:extLst>
                </a:gridCol>
                <a:gridCol w="910269">
                  <a:extLst>
                    <a:ext uri="{9D8B030D-6E8A-4147-A177-3AD203B41FA5}">
                      <a16:colId xmlns:a16="http://schemas.microsoft.com/office/drawing/2014/main" val="20002"/>
                    </a:ext>
                  </a:extLst>
                </a:gridCol>
                <a:gridCol w="910269">
                  <a:extLst>
                    <a:ext uri="{9D8B030D-6E8A-4147-A177-3AD203B41FA5}">
                      <a16:colId xmlns:a16="http://schemas.microsoft.com/office/drawing/2014/main" val="20003"/>
                    </a:ext>
                  </a:extLst>
                </a:gridCol>
                <a:gridCol w="910269">
                  <a:extLst>
                    <a:ext uri="{9D8B030D-6E8A-4147-A177-3AD203B41FA5}">
                      <a16:colId xmlns:a16="http://schemas.microsoft.com/office/drawing/2014/main" val="20004"/>
                    </a:ext>
                  </a:extLst>
                </a:gridCol>
              </a:tblGrid>
              <a:tr h="384043">
                <a:tc>
                  <a:txBody>
                    <a:bodyPr/>
                    <a:lstStyle/>
                    <a:p>
                      <a:pPr algn="ctr" fontAlgn="b"/>
                      <a:r>
                        <a:rPr lang="en-GB" sz="1600" b="1" i="0" u="none" strike="noStrike" dirty="0">
                          <a:solidFill>
                            <a:srgbClr val="000000"/>
                          </a:solidFill>
                          <a:latin typeface="Calibri"/>
                        </a:rPr>
                        <a:t>p(xi)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a:solidFill>
                            <a:srgbClr val="000000"/>
                          </a:solidFill>
                          <a:latin typeface="Calibri"/>
                        </a:rPr>
                        <a:t>-log(p(xi))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a:solidFill>
                            <a:srgbClr val="000000"/>
                          </a:solidFill>
                          <a:latin typeface="Calibri"/>
                        </a:rPr>
                        <a:t>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1" i="0" u="none" strike="noStrike">
                          <a:solidFill>
                            <a:srgbClr val="000000"/>
                          </a:solidFill>
                          <a:latin typeface="Calibri"/>
                        </a:rPr>
                        <a:t>Π</a:t>
                      </a:r>
                      <a:r>
                        <a:rPr lang="en-GB" sz="1600" b="1" i="0" u="none" strike="noStrike">
                          <a:solidFill>
                            <a:srgbClr val="000000"/>
                          </a:solidFill>
                          <a:latin typeface="Calibri"/>
                        </a:rPr>
                        <a:t>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a:solidFill>
                            <a:srgbClr val="000000"/>
                          </a:solidFill>
                          <a:latin typeface="Calibri"/>
                        </a:rPr>
                        <a:t>Code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4043">
                <a:tc>
                  <a:txBody>
                    <a:bodyPr/>
                    <a:lstStyle/>
                    <a:p>
                      <a:pPr algn="ctr" fontAlgn="b"/>
                      <a:r>
                        <a:rPr lang="el-GR" sz="1600" b="0" i="0" u="none" strike="noStrike">
                          <a:solidFill>
                            <a:srgbClr val="000000"/>
                          </a:solidFill>
                          <a:latin typeface="Calibri"/>
                        </a:rPr>
                        <a:t>0,384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dirty="0">
                          <a:solidFill>
                            <a:srgbClr val="000000"/>
                          </a:solidFill>
                          <a:latin typeface="Calibri"/>
                        </a:rPr>
                        <a:t>1,380821784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4043">
                <a:tc>
                  <a:txBody>
                    <a:bodyPr/>
                    <a:lstStyle/>
                    <a:p>
                      <a:pPr algn="ctr" fontAlgn="b"/>
                      <a:r>
                        <a:rPr lang="el-GR" sz="1600" b="0" i="0" u="none" strike="noStrike">
                          <a:solidFill>
                            <a:srgbClr val="000000"/>
                          </a:solidFill>
                          <a:latin typeface="Calibri"/>
                        </a:rPr>
                        <a:t>0,285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1,810966176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4043">
                <a:tc>
                  <a:txBody>
                    <a:bodyPr/>
                    <a:lstStyle/>
                    <a:p>
                      <a:pPr algn="ctr" fontAlgn="b"/>
                      <a:r>
                        <a:rPr lang="el-GR" sz="1600" b="0" i="0" u="none" strike="noStrike">
                          <a:solidFill>
                            <a:srgbClr val="000000"/>
                          </a:solidFill>
                          <a:latin typeface="Calibri"/>
                        </a:rPr>
                        <a:t>0,186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2,426625474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4043">
                <a:tc>
                  <a:txBody>
                    <a:bodyPr/>
                    <a:lstStyle/>
                    <a:p>
                      <a:pPr algn="ctr" fontAlgn="b"/>
                      <a:r>
                        <a:rPr lang="el-GR" sz="1600" b="0" i="0" u="none" strike="noStrike">
                          <a:solidFill>
                            <a:srgbClr val="000000"/>
                          </a:solidFill>
                          <a:latin typeface="Calibri"/>
                        </a:rPr>
                        <a:t>0,113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3,145605322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1101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4043">
                <a:tc>
                  <a:txBody>
                    <a:bodyPr/>
                    <a:lstStyle/>
                    <a:p>
                      <a:pPr algn="ctr" fontAlgn="b"/>
                      <a:r>
                        <a:rPr lang="el-GR" sz="1600" b="0" i="0" u="none" strike="noStrike">
                          <a:solidFill>
                            <a:srgbClr val="000000"/>
                          </a:solidFill>
                          <a:latin typeface="Calibri"/>
                        </a:rPr>
                        <a:t>0,032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4,965784285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0,968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dirty="0">
                          <a:solidFill>
                            <a:srgbClr val="000000"/>
                          </a:solidFill>
                          <a:latin typeface="Calibri"/>
                        </a:rPr>
                        <a:t>11111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9" name="8 - Πίνακας"/>
          <p:cNvGraphicFramePr>
            <a:graphicFrameLocks noGrp="1"/>
          </p:cNvGraphicFramePr>
          <p:nvPr/>
        </p:nvGraphicFramePr>
        <p:xfrm>
          <a:off x="6372200" y="4005064"/>
          <a:ext cx="2476872" cy="1728192"/>
        </p:xfrm>
        <a:graphic>
          <a:graphicData uri="http://schemas.openxmlformats.org/drawingml/2006/table">
            <a:tbl>
              <a:tblPr/>
              <a:tblGrid>
                <a:gridCol w="825624">
                  <a:extLst>
                    <a:ext uri="{9D8B030D-6E8A-4147-A177-3AD203B41FA5}">
                      <a16:colId xmlns:a16="http://schemas.microsoft.com/office/drawing/2014/main" val="20000"/>
                    </a:ext>
                  </a:extLst>
                </a:gridCol>
                <a:gridCol w="825624">
                  <a:extLst>
                    <a:ext uri="{9D8B030D-6E8A-4147-A177-3AD203B41FA5}">
                      <a16:colId xmlns:a16="http://schemas.microsoft.com/office/drawing/2014/main" val="20001"/>
                    </a:ext>
                  </a:extLst>
                </a:gridCol>
                <a:gridCol w="825624">
                  <a:extLst>
                    <a:ext uri="{9D8B030D-6E8A-4147-A177-3AD203B41FA5}">
                      <a16:colId xmlns:a16="http://schemas.microsoft.com/office/drawing/2014/main" val="20002"/>
                    </a:ext>
                  </a:extLst>
                </a:gridCol>
              </a:tblGrid>
              <a:tr h="432048">
                <a:tc>
                  <a:txBody>
                    <a:bodyPr/>
                    <a:lstStyle/>
                    <a:p>
                      <a:pPr algn="l" fontAlgn="b"/>
                      <a:r>
                        <a:rPr lang="en-GB" sz="1600" b="0" i="0" u="none" strike="noStrike" dirty="0">
                          <a:solidFill>
                            <a:srgbClr val="000000"/>
                          </a:solidFill>
                          <a:latin typeface="Calibri"/>
                        </a:rPr>
                        <a:t>2x0,855</a:t>
                      </a:r>
                    </a:p>
                  </a:txBody>
                  <a:tcPr marL="9525" marR="9525" marT="9525" marB="0" anchor="b">
                    <a:lnL>
                      <a:noFill/>
                    </a:lnL>
                    <a:lnR>
                      <a:noFill/>
                    </a:lnR>
                    <a:lnT>
                      <a:noFill/>
                    </a:lnT>
                    <a:lnB>
                      <a:noFill/>
                    </a:lnB>
                  </a:tcPr>
                </a:tc>
                <a:tc>
                  <a:txBody>
                    <a:bodyPr/>
                    <a:lstStyle/>
                    <a:p>
                      <a:pPr algn="r" fontAlgn="b"/>
                      <a:r>
                        <a:rPr lang="el-GR" sz="1600" b="0" i="0" u="none" strike="noStrike" dirty="0">
                          <a:solidFill>
                            <a:srgbClr val="000000"/>
                          </a:solidFill>
                          <a:latin typeface="Calibri"/>
                        </a:rPr>
                        <a:t>1,71</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Calibri"/>
                        </a:rPr>
                        <a:t>1</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432048">
                <a:tc>
                  <a:txBody>
                    <a:bodyPr/>
                    <a:lstStyle/>
                    <a:p>
                      <a:pPr algn="l" fontAlgn="b"/>
                      <a:r>
                        <a:rPr lang="en-GB" sz="1600" b="0" i="0" u="none" strike="noStrike">
                          <a:solidFill>
                            <a:srgbClr val="000000"/>
                          </a:solidFill>
                          <a:latin typeface="Calibri"/>
                        </a:rPr>
                        <a:t>2x0,71</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Calibri"/>
                        </a:rPr>
                        <a:t>1,42</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Calibri"/>
                        </a:rPr>
                        <a:t>1</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432048">
                <a:tc>
                  <a:txBody>
                    <a:bodyPr/>
                    <a:lstStyle/>
                    <a:p>
                      <a:pPr algn="l" fontAlgn="b"/>
                      <a:r>
                        <a:rPr lang="en-GB" sz="1600" b="0" i="0" u="none" strike="noStrike" dirty="0">
                          <a:solidFill>
                            <a:srgbClr val="000000"/>
                          </a:solidFill>
                          <a:latin typeface="Calibri"/>
                        </a:rPr>
                        <a:t>2x0,42</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Calibri"/>
                        </a:rPr>
                        <a:t>0,84</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Calibri"/>
                        </a:rPr>
                        <a:t>0</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432048">
                <a:tc>
                  <a:txBody>
                    <a:bodyPr/>
                    <a:lstStyle/>
                    <a:p>
                      <a:pPr algn="l" fontAlgn="b"/>
                      <a:r>
                        <a:rPr lang="en-GB" sz="1600" b="0" i="0" u="none" strike="noStrike">
                          <a:solidFill>
                            <a:srgbClr val="000000"/>
                          </a:solidFill>
                          <a:latin typeface="Calibri"/>
                        </a:rPr>
                        <a:t>2x0,84</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Calibri"/>
                        </a:rPr>
                        <a:t>1,68</a:t>
                      </a:r>
                    </a:p>
                  </a:txBody>
                  <a:tcPr marL="9525" marR="9525" marT="9525" marB="0" anchor="b">
                    <a:lnL>
                      <a:noFill/>
                    </a:lnL>
                    <a:lnR>
                      <a:noFill/>
                    </a:lnR>
                    <a:lnT>
                      <a:noFill/>
                    </a:lnT>
                    <a:lnB>
                      <a:noFill/>
                    </a:lnB>
                  </a:tcPr>
                </a:tc>
                <a:tc>
                  <a:txBody>
                    <a:bodyPr/>
                    <a:lstStyle/>
                    <a:p>
                      <a:pPr algn="r" fontAlgn="b"/>
                      <a:r>
                        <a:rPr lang="el-GR" sz="1600" b="0" i="0" u="none" strike="noStrike" dirty="0">
                          <a:solidFill>
                            <a:srgbClr val="000000"/>
                          </a:solidFill>
                          <a:latin typeface="Calibri"/>
                        </a:rPr>
                        <a:t>1</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bl>
          </a:graphicData>
        </a:graphic>
      </p:graphicFrame>
      <p:cxnSp>
        <p:nvCxnSpPr>
          <p:cNvPr id="11" name="10 - Ευθύγραμμο βέλος σύνδεσης"/>
          <p:cNvCxnSpPr/>
          <p:nvPr/>
        </p:nvCxnSpPr>
        <p:spPr>
          <a:xfrm flipV="1">
            <a:off x="5220072" y="4365104"/>
            <a:ext cx="1008112"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a:off x="7164288" y="4365104"/>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flipH="1">
            <a:off x="7020272" y="4365104"/>
            <a:ext cx="576064" cy="36004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a:off x="7164288" y="4725144"/>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a:off x="7164288" y="5157192"/>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p:nvPr/>
        </p:nvCxnSpPr>
        <p:spPr>
          <a:xfrm>
            <a:off x="7164288" y="5589240"/>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p:nvPr/>
        </p:nvCxnSpPr>
        <p:spPr>
          <a:xfrm flipH="1">
            <a:off x="7020272" y="4797152"/>
            <a:ext cx="576064" cy="36004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p:nvPr/>
        </p:nvCxnSpPr>
        <p:spPr>
          <a:xfrm flipH="1">
            <a:off x="7020272" y="5229200"/>
            <a:ext cx="576064" cy="36004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20 - Δεξιό βέλος"/>
          <p:cNvSpPr/>
          <p:nvPr/>
        </p:nvSpPr>
        <p:spPr>
          <a:xfrm>
            <a:off x="8244408" y="4293096"/>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Δεξιό βέλος"/>
          <p:cNvSpPr/>
          <p:nvPr/>
        </p:nvSpPr>
        <p:spPr>
          <a:xfrm>
            <a:off x="8244408" y="4653136"/>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Δεξιό βέλος"/>
          <p:cNvSpPr/>
          <p:nvPr/>
        </p:nvSpPr>
        <p:spPr>
          <a:xfrm>
            <a:off x="8244408" y="5085184"/>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Δεξιό βέλος"/>
          <p:cNvSpPr/>
          <p:nvPr/>
        </p:nvSpPr>
        <p:spPr>
          <a:xfrm>
            <a:off x="8244408" y="5517232"/>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1 - Τίτλος"/>
          <p:cNvSpPr txBox="1">
            <a:spLocks/>
          </p:cNvSpPr>
          <p:nvPr/>
        </p:nvSpPr>
        <p:spPr>
          <a:xfrm>
            <a:off x="5436096" y="188640"/>
            <a:ext cx="2026568" cy="490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Shannon</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26" name="1 - Τίτλος"/>
          <p:cNvSpPr txBox="1">
            <a:spLocks/>
          </p:cNvSpPr>
          <p:nvPr/>
        </p:nvSpPr>
        <p:spPr>
          <a:xfrm>
            <a:off x="6444208" y="2636912"/>
            <a:ext cx="2026568" cy="490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a:latin typeface="+mj-lt"/>
                <a:ea typeface="+mj-ea"/>
                <a:cs typeface="+mj-cs"/>
              </a:rPr>
              <a:t>ΓΕ4/1112/Θ4</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1968911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27 - Πίνακας"/>
          <p:cNvGraphicFramePr>
            <a:graphicFrameLocks noGrp="1"/>
          </p:cNvGraphicFramePr>
          <p:nvPr/>
        </p:nvGraphicFramePr>
        <p:xfrm>
          <a:off x="3851921" y="3212976"/>
          <a:ext cx="5112567" cy="2448275"/>
        </p:xfrm>
        <a:graphic>
          <a:graphicData uri="http://schemas.openxmlformats.org/drawingml/2006/table">
            <a:tbl>
              <a:tblPr/>
              <a:tblGrid>
                <a:gridCol w="2928107">
                  <a:extLst>
                    <a:ext uri="{9D8B030D-6E8A-4147-A177-3AD203B41FA5}">
                      <a16:colId xmlns:a16="http://schemas.microsoft.com/office/drawing/2014/main" val="20000"/>
                    </a:ext>
                  </a:extLst>
                </a:gridCol>
                <a:gridCol w="1092230">
                  <a:extLst>
                    <a:ext uri="{9D8B030D-6E8A-4147-A177-3AD203B41FA5}">
                      <a16:colId xmlns:a16="http://schemas.microsoft.com/office/drawing/2014/main" val="20001"/>
                    </a:ext>
                  </a:extLst>
                </a:gridCol>
                <a:gridCol w="1092230">
                  <a:extLst>
                    <a:ext uri="{9D8B030D-6E8A-4147-A177-3AD203B41FA5}">
                      <a16:colId xmlns:a16="http://schemas.microsoft.com/office/drawing/2014/main" val="20002"/>
                    </a:ext>
                  </a:extLst>
                </a:gridCol>
              </a:tblGrid>
              <a:tr h="489655">
                <a:tc>
                  <a:txBody>
                    <a:bodyPr/>
                    <a:lstStyle/>
                    <a:p>
                      <a:pPr algn="r" fontAlgn="b"/>
                      <a:r>
                        <a:rPr lang="el-GR" sz="1600" b="0" i="0" u="none" strike="noStrike" dirty="0">
                          <a:solidFill>
                            <a:srgbClr val="000000"/>
                          </a:solidFill>
                          <a:latin typeface="Arial"/>
                        </a:rPr>
                        <a:t>0,968</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Arial"/>
                        </a:rPr>
                        <a:t>1,936</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Arial"/>
                        </a:rPr>
                        <a:t>1</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489655">
                <a:tc>
                  <a:txBody>
                    <a:bodyPr/>
                    <a:lstStyle/>
                    <a:p>
                      <a:pPr algn="r" fontAlgn="b"/>
                      <a:r>
                        <a:rPr lang="el-GR" sz="1600" b="0" i="0" u="none" strike="noStrike">
                          <a:solidFill>
                            <a:srgbClr val="000000"/>
                          </a:solidFill>
                          <a:latin typeface="Arial"/>
                        </a:rPr>
                        <a:t>0,936</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Arial"/>
                        </a:rPr>
                        <a:t>1,872</a:t>
                      </a:r>
                    </a:p>
                  </a:txBody>
                  <a:tcPr marL="9525" marR="9525" marT="9525" marB="0" anchor="b">
                    <a:lnL>
                      <a:noFill/>
                    </a:lnL>
                    <a:lnR>
                      <a:noFill/>
                    </a:lnR>
                    <a:lnT>
                      <a:noFill/>
                    </a:lnT>
                    <a:lnB>
                      <a:noFill/>
                    </a:lnB>
                  </a:tcPr>
                </a:tc>
                <a:tc>
                  <a:txBody>
                    <a:bodyPr/>
                    <a:lstStyle/>
                    <a:p>
                      <a:pPr algn="r" fontAlgn="b"/>
                      <a:r>
                        <a:rPr lang="el-GR" sz="1600" b="0" i="0" u="none" strike="noStrike" dirty="0">
                          <a:solidFill>
                            <a:srgbClr val="000000"/>
                          </a:solidFill>
                          <a:latin typeface="Arial"/>
                        </a:rPr>
                        <a:t>1</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489655">
                <a:tc>
                  <a:txBody>
                    <a:bodyPr/>
                    <a:lstStyle/>
                    <a:p>
                      <a:pPr algn="r" fontAlgn="b"/>
                      <a:r>
                        <a:rPr lang="el-GR" sz="1600" b="0" i="0" u="none" strike="noStrike">
                          <a:solidFill>
                            <a:srgbClr val="000000"/>
                          </a:solidFill>
                          <a:latin typeface="Arial"/>
                        </a:rPr>
                        <a:t>0,872</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Arial"/>
                        </a:rPr>
                        <a:t>1,744</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Arial"/>
                        </a:rPr>
                        <a:t>1</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489655">
                <a:tc>
                  <a:txBody>
                    <a:bodyPr/>
                    <a:lstStyle/>
                    <a:p>
                      <a:pPr algn="r" fontAlgn="b"/>
                      <a:r>
                        <a:rPr lang="el-GR" sz="1600" b="0" i="0" u="none" strike="noStrike">
                          <a:solidFill>
                            <a:srgbClr val="000000"/>
                          </a:solidFill>
                          <a:latin typeface="Arial"/>
                        </a:rPr>
                        <a:t>0,744</a:t>
                      </a:r>
                    </a:p>
                  </a:txBody>
                  <a:tcPr marL="9525" marR="9525" marT="9525" marB="0" anchor="b">
                    <a:lnL>
                      <a:noFill/>
                    </a:lnL>
                    <a:lnR>
                      <a:noFill/>
                    </a:lnR>
                    <a:lnT>
                      <a:noFill/>
                    </a:lnT>
                    <a:lnB>
                      <a:noFill/>
                    </a:lnB>
                  </a:tcPr>
                </a:tc>
                <a:tc>
                  <a:txBody>
                    <a:bodyPr/>
                    <a:lstStyle/>
                    <a:p>
                      <a:pPr algn="r" fontAlgn="b"/>
                      <a:r>
                        <a:rPr lang="el-GR" sz="1600" b="0" i="0" u="none" strike="noStrike" dirty="0">
                          <a:solidFill>
                            <a:srgbClr val="000000"/>
                          </a:solidFill>
                          <a:latin typeface="Arial"/>
                        </a:rPr>
                        <a:t>1,488</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Arial"/>
                        </a:rPr>
                        <a:t>1</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489655">
                <a:tc>
                  <a:txBody>
                    <a:bodyPr/>
                    <a:lstStyle/>
                    <a:p>
                      <a:pPr algn="r" fontAlgn="b"/>
                      <a:r>
                        <a:rPr lang="el-GR" sz="1600" b="0" i="0" u="none" strike="noStrike">
                          <a:solidFill>
                            <a:srgbClr val="000000"/>
                          </a:solidFill>
                          <a:latin typeface="Arial"/>
                        </a:rPr>
                        <a:t>0,488</a:t>
                      </a:r>
                    </a:p>
                  </a:txBody>
                  <a:tcPr marL="9525" marR="9525" marT="9525" marB="0" anchor="b">
                    <a:lnL>
                      <a:noFill/>
                    </a:lnL>
                    <a:lnR>
                      <a:noFill/>
                    </a:lnR>
                    <a:lnT>
                      <a:noFill/>
                    </a:lnT>
                    <a:lnB>
                      <a:noFill/>
                    </a:lnB>
                  </a:tcPr>
                </a:tc>
                <a:tc>
                  <a:txBody>
                    <a:bodyPr/>
                    <a:lstStyle/>
                    <a:p>
                      <a:pPr algn="r" fontAlgn="b"/>
                      <a:r>
                        <a:rPr lang="el-GR" sz="1600" b="0" i="0" u="none" strike="noStrike">
                          <a:solidFill>
                            <a:srgbClr val="000000"/>
                          </a:solidFill>
                          <a:latin typeface="Arial"/>
                        </a:rPr>
                        <a:t>0,976</a:t>
                      </a:r>
                    </a:p>
                  </a:txBody>
                  <a:tcPr marL="9525" marR="9525" marT="9525" marB="0" anchor="b">
                    <a:lnL>
                      <a:noFill/>
                    </a:lnL>
                    <a:lnR>
                      <a:noFill/>
                    </a:lnR>
                    <a:lnT>
                      <a:noFill/>
                    </a:lnT>
                    <a:lnB>
                      <a:noFill/>
                    </a:lnB>
                  </a:tcPr>
                </a:tc>
                <a:tc>
                  <a:txBody>
                    <a:bodyPr/>
                    <a:lstStyle/>
                    <a:p>
                      <a:pPr algn="r" fontAlgn="b"/>
                      <a:r>
                        <a:rPr lang="el-GR" sz="1600" b="0" i="0" u="none" strike="noStrike" dirty="0">
                          <a:solidFill>
                            <a:srgbClr val="000000"/>
                          </a:solidFill>
                          <a:latin typeface="Arial"/>
                        </a:rPr>
                        <a:t>0</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4" name="3 - Θέση υποσέλιδου"/>
          <p:cNvSpPr>
            <a:spLocks noGrp="1"/>
          </p:cNvSpPr>
          <p:nvPr>
            <p:ph type="ftr" sz="quarter" idx="11"/>
          </p:nvPr>
        </p:nvSpPr>
        <p:spPr>
          <a:xfrm>
            <a:off x="2411760" y="6356350"/>
            <a:ext cx="4429156" cy="501650"/>
          </a:xfrm>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870DE940-0946-442F-AC18-1EB9DEB7AB58}" type="slidenum">
              <a:rPr lang="el-GR" smtClean="0"/>
              <a:pPr/>
              <a:t>127</a:t>
            </a:fld>
            <a:endParaRPr lang="el-GR"/>
          </a:p>
        </p:txBody>
      </p:sp>
      <p:graphicFrame>
        <p:nvGraphicFramePr>
          <p:cNvPr id="6" name="5 - Πίνακας"/>
          <p:cNvGraphicFramePr>
            <a:graphicFrameLocks noGrp="1"/>
          </p:cNvGraphicFramePr>
          <p:nvPr/>
        </p:nvGraphicFramePr>
        <p:xfrm>
          <a:off x="323528" y="404664"/>
          <a:ext cx="4192588" cy="3028950"/>
        </p:xfrm>
        <a:graphic>
          <a:graphicData uri="http://schemas.openxmlformats.org/drawingml/2006/table">
            <a:tbl>
              <a:tblPr/>
              <a:tblGrid>
                <a:gridCol w="951548">
                  <a:extLst>
                    <a:ext uri="{9D8B030D-6E8A-4147-A177-3AD203B41FA5}">
                      <a16:colId xmlns:a16="http://schemas.microsoft.com/office/drawing/2014/main" val="20000"/>
                    </a:ext>
                  </a:extLst>
                </a:gridCol>
                <a:gridCol w="1620520">
                  <a:extLst>
                    <a:ext uri="{9D8B030D-6E8A-4147-A177-3AD203B41FA5}">
                      <a16:colId xmlns:a16="http://schemas.microsoft.com/office/drawing/2014/main" val="20001"/>
                    </a:ext>
                  </a:extLst>
                </a:gridCol>
                <a:gridCol w="1620520">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l-GR" sz="1600" b="1" dirty="0">
                          <a:latin typeface="Times New Roman"/>
                          <a:ea typeface="Times New Roman"/>
                          <a:cs typeface="Times New Roman"/>
                        </a:rPr>
                        <a:t>Σύμβολο</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b="1" dirty="0">
                          <a:latin typeface="Times New Roman"/>
                          <a:ea typeface="Times New Roman"/>
                          <a:cs typeface="Times New Roman"/>
                        </a:rPr>
                        <a:t>Πληροφορικό περιεχόμενο (</a:t>
                      </a:r>
                      <a:r>
                        <a:rPr lang="en-GB" sz="1600" b="1" dirty="0">
                          <a:latin typeface="Times New Roman"/>
                          <a:ea typeface="Times New Roman"/>
                          <a:cs typeface="Times New Roman"/>
                        </a:rPr>
                        <a:t>bits</a:t>
                      </a:r>
                      <a:r>
                        <a:rPr lang="el-GR" sz="1600" b="1" dirty="0">
                          <a:latin typeface="Times New Roman"/>
                          <a:ea typeface="Times New Roman"/>
                          <a:cs typeface="Times New Roman"/>
                        </a:rPr>
                        <a:t>/</a:t>
                      </a:r>
                      <a:r>
                        <a:rPr lang="en-GB" sz="1600" b="1" dirty="0">
                          <a:latin typeface="Times New Roman"/>
                          <a:ea typeface="Times New Roman"/>
                          <a:cs typeface="Times New Roman"/>
                        </a:rPr>
                        <a:t>symbol</a:t>
                      </a:r>
                      <a:r>
                        <a:rPr lang="el-GR" sz="1600" b="1" dirty="0">
                          <a:latin typeface="Times New Roman"/>
                          <a:ea typeface="Times New Roman"/>
                          <a:cs typeface="Times New Roman"/>
                        </a:rPr>
                        <a:t>) (</a:t>
                      </a:r>
                      <a:r>
                        <a:rPr lang="en-US" sz="1600" b="1" dirty="0">
                          <a:latin typeface="Times New Roman"/>
                          <a:ea typeface="Times New Roman"/>
                          <a:cs typeface="Times New Roman"/>
                        </a:rPr>
                        <a:t>H(x</a:t>
                      </a:r>
                      <a:r>
                        <a:rPr lang="en-US" sz="1600" b="1" baseline="-25000" dirty="0">
                          <a:latin typeface="Times New Roman"/>
                          <a:ea typeface="Times New Roman"/>
                          <a:cs typeface="Times New Roman"/>
                        </a:rPr>
                        <a:t>i</a:t>
                      </a:r>
                      <a:r>
                        <a:rPr lang="en-US" sz="1600" b="1" dirty="0">
                          <a:latin typeface="Times New Roman"/>
                          <a:ea typeface="Times New Roman"/>
                          <a:cs typeface="Times New Roman"/>
                        </a:rPr>
                        <a:t>))_</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b="1" dirty="0">
                          <a:latin typeface="Times New Roman"/>
                          <a:ea typeface="Times New Roman"/>
                          <a:cs typeface="Times New Roman"/>
                        </a:rPr>
                        <a:t>Πιθανότητα εκπομπής συμβόλων</a:t>
                      </a:r>
                      <a:endParaRPr lang="en-US" sz="1600" b="1" dirty="0">
                        <a:latin typeface="Times New Roman"/>
                        <a:ea typeface="Times New Roman"/>
                        <a:cs typeface="Times New Roman"/>
                      </a:endParaRPr>
                    </a:p>
                    <a:p>
                      <a:pPr algn="ctr">
                        <a:lnSpc>
                          <a:spcPct val="150000"/>
                        </a:lnSpc>
                        <a:spcAft>
                          <a:spcPts val="0"/>
                        </a:spcAft>
                      </a:pPr>
                      <a:r>
                        <a:rPr lang="en-US" sz="1600" b="1" dirty="0">
                          <a:latin typeface="Times New Roman"/>
                          <a:ea typeface="Times New Roman"/>
                          <a:cs typeface="Times New Roman"/>
                        </a:rPr>
                        <a:t>2</a:t>
                      </a:r>
                      <a:r>
                        <a:rPr lang="en-US" sz="1600" b="1" baseline="0" dirty="0">
                          <a:latin typeface="Times New Roman"/>
                          <a:ea typeface="Times New Roman"/>
                          <a:cs typeface="Times New Roman"/>
                        </a:rPr>
                        <a:t> </a:t>
                      </a:r>
                      <a:r>
                        <a:rPr lang="en-US" sz="1600" b="1" baseline="30000" dirty="0">
                          <a:latin typeface="Times New Roman"/>
                          <a:ea typeface="Times New Roman"/>
                          <a:cs typeface="Times New Roman"/>
                        </a:rPr>
                        <a:t>(-H(xi))</a:t>
                      </a:r>
                      <a:endParaRPr lang="el-GR" sz="1100" baseline="30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pPr>
                      <a:r>
                        <a:rPr lang="en-GB" sz="1600" dirty="0">
                          <a:latin typeface="Times New Roman"/>
                          <a:ea typeface="Times New Roman"/>
                          <a:cs typeface="Times New Roman"/>
                        </a:rPr>
                        <a:t>A</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1.81</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0.285</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50000"/>
                        </a:lnSpc>
                        <a:spcAft>
                          <a:spcPts val="0"/>
                        </a:spcAft>
                      </a:pPr>
                      <a:r>
                        <a:rPr lang="en-GB" sz="1600">
                          <a:latin typeface="Times New Roman"/>
                          <a:ea typeface="Times New Roman"/>
                          <a:cs typeface="Times New Roman"/>
                        </a:rPr>
                        <a:t>B</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1.38</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0.384</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50000"/>
                        </a:lnSpc>
                        <a:spcAft>
                          <a:spcPts val="0"/>
                        </a:spcAft>
                      </a:pPr>
                      <a:r>
                        <a:rPr lang="el-GR" sz="1600">
                          <a:latin typeface="Times New Roman"/>
                          <a:ea typeface="Times New Roman"/>
                          <a:cs typeface="Times New Roman"/>
                        </a:rPr>
                        <a:t>Γ</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2.42</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0.186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50000"/>
                        </a:lnSpc>
                        <a:spcAft>
                          <a:spcPts val="0"/>
                        </a:spcAft>
                      </a:pPr>
                      <a:r>
                        <a:rPr lang="el-GR" sz="1600">
                          <a:latin typeface="Times New Roman"/>
                          <a:ea typeface="Times New Roman"/>
                          <a:cs typeface="Times New Roman"/>
                        </a:rPr>
                        <a:t>Δ</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3.14</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0.113</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50000"/>
                        </a:lnSpc>
                        <a:spcAft>
                          <a:spcPts val="0"/>
                        </a:spcAft>
                      </a:pPr>
                      <a:r>
                        <a:rPr lang="el-GR" sz="1600">
                          <a:latin typeface="Times New Roman"/>
                          <a:ea typeface="Times New Roman"/>
                          <a:cs typeface="Times New Roman"/>
                        </a:rPr>
                        <a:t>Ε</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a:latin typeface="Times New Roman"/>
                          <a:ea typeface="Times New Roman"/>
                          <a:cs typeface="Times New Roman"/>
                        </a:rPr>
                        <a:t>4.96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l-GR" sz="1600" dirty="0">
                          <a:latin typeface="Times New Roman"/>
                          <a:ea typeface="Times New Roman"/>
                          <a:cs typeface="Times New Roman"/>
                        </a:rPr>
                        <a:t>0.032</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6 - TextBox"/>
          <p:cNvSpPr txBox="1"/>
          <p:nvPr/>
        </p:nvSpPr>
        <p:spPr>
          <a:xfrm>
            <a:off x="4716016" y="836712"/>
            <a:ext cx="3009157" cy="646331"/>
          </a:xfrm>
          <a:prstGeom prst="rect">
            <a:avLst/>
          </a:prstGeom>
          <a:noFill/>
        </p:spPr>
        <p:txBody>
          <a:bodyPr wrap="none" rtlCol="0">
            <a:spAutoFit/>
          </a:bodyPr>
          <a:lstStyle/>
          <a:p>
            <a:r>
              <a:rPr lang="en-US" dirty="0"/>
              <a:t>H(xi)=-log(p(xi)=&gt;p(xi)=</a:t>
            </a:r>
            <a:r>
              <a:rPr lang="en-US" b="1" dirty="0">
                <a:latin typeface="Times New Roman"/>
                <a:ea typeface="Times New Roman"/>
                <a:cs typeface="Times New Roman"/>
              </a:rPr>
              <a:t>2 </a:t>
            </a:r>
            <a:r>
              <a:rPr lang="en-US" b="1" baseline="30000" dirty="0">
                <a:latin typeface="Times New Roman"/>
                <a:ea typeface="Times New Roman"/>
                <a:cs typeface="Times New Roman"/>
              </a:rPr>
              <a:t>(-H(xi))</a:t>
            </a:r>
            <a:endParaRPr lang="el-GR" sz="1200" baseline="30000" dirty="0">
              <a:latin typeface="Times New Roman"/>
              <a:ea typeface="Times New Roman"/>
              <a:cs typeface="Times New Roman"/>
            </a:endParaRPr>
          </a:p>
          <a:p>
            <a:endParaRPr lang="el-GR" dirty="0"/>
          </a:p>
        </p:txBody>
      </p:sp>
      <p:graphicFrame>
        <p:nvGraphicFramePr>
          <p:cNvPr id="8" name="7 - Πίνακας"/>
          <p:cNvGraphicFramePr>
            <a:graphicFrameLocks noGrp="1"/>
          </p:cNvGraphicFramePr>
          <p:nvPr/>
        </p:nvGraphicFramePr>
        <p:xfrm>
          <a:off x="323528" y="3789040"/>
          <a:ext cx="4968552" cy="2304258"/>
        </p:xfrm>
        <a:graphic>
          <a:graphicData uri="http://schemas.openxmlformats.org/drawingml/2006/table">
            <a:tbl>
              <a:tblPr/>
              <a:tblGrid>
                <a:gridCol w="910269">
                  <a:extLst>
                    <a:ext uri="{9D8B030D-6E8A-4147-A177-3AD203B41FA5}">
                      <a16:colId xmlns:a16="http://schemas.microsoft.com/office/drawing/2014/main" val="20000"/>
                    </a:ext>
                  </a:extLst>
                </a:gridCol>
                <a:gridCol w="1327476">
                  <a:extLst>
                    <a:ext uri="{9D8B030D-6E8A-4147-A177-3AD203B41FA5}">
                      <a16:colId xmlns:a16="http://schemas.microsoft.com/office/drawing/2014/main" val="20001"/>
                    </a:ext>
                  </a:extLst>
                </a:gridCol>
                <a:gridCol w="910269">
                  <a:extLst>
                    <a:ext uri="{9D8B030D-6E8A-4147-A177-3AD203B41FA5}">
                      <a16:colId xmlns:a16="http://schemas.microsoft.com/office/drawing/2014/main" val="20002"/>
                    </a:ext>
                  </a:extLst>
                </a:gridCol>
                <a:gridCol w="910269">
                  <a:extLst>
                    <a:ext uri="{9D8B030D-6E8A-4147-A177-3AD203B41FA5}">
                      <a16:colId xmlns:a16="http://schemas.microsoft.com/office/drawing/2014/main" val="20003"/>
                    </a:ext>
                  </a:extLst>
                </a:gridCol>
                <a:gridCol w="910269">
                  <a:extLst>
                    <a:ext uri="{9D8B030D-6E8A-4147-A177-3AD203B41FA5}">
                      <a16:colId xmlns:a16="http://schemas.microsoft.com/office/drawing/2014/main" val="20004"/>
                    </a:ext>
                  </a:extLst>
                </a:gridCol>
              </a:tblGrid>
              <a:tr h="384043">
                <a:tc>
                  <a:txBody>
                    <a:bodyPr/>
                    <a:lstStyle/>
                    <a:p>
                      <a:pPr algn="ctr" fontAlgn="b"/>
                      <a:r>
                        <a:rPr lang="en-GB" sz="1600" b="1" i="0" u="none" strike="noStrike" dirty="0">
                          <a:solidFill>
                            <a:srgbClr val="000000"/>
                          </a:solidFill>
                          <a:latin typeface="Calibri"/>
                        </a:rPr>
                        <a:t>p(xi)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a:solidFill>
                            <a:srgbClr val="000000"/>
                          </a:solidFill>
                          <a:latin typeface="Calibri"/>
                        </a:rPr>
                        <a:t>-log(p(xi))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a:solidFill>
                            <a:srgbClr val="000000"/>
                          </a:solidFill>
                          <a:latin typeface="Calibri"/>
                        </a:rPr>
                        <a:t>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1" i="0" u="none" strike="noStrike">
                          <a:solidFill>
                            <a:srgbClr val="000000"/>
                          </a:solidFill>
                          <a:latin typeface="Calibri"/>
                        </a:rPr>
                        <a:t>Π</a:t>
                      </a:r>
                      <a:r>
                        <a:rPr lang="en-GB" sz="1600" b="1" i="0" u="none" strike="noStrike">
                          <a:solidFill>
                            <a:srgbClr val="000000"/>
                          </a:solidFill>
                          <a:latin typeface="Calibri"/>
                        </a:rPr>
                        <a:t>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a:solidFill>
                            <a:srgbClr val="000000"/>
                          </a:solidFill>
                          <a:latin typeface="Calibri"/>
                        </a:rPr>
                        <a:t>Code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4043">
                <a:tc>
                  <a:txBody>
                    <a:bodyPr/>
                    <a:lstStyle/>
                    <a:p>
                      <a:pPr algn="ctr" fontAlgn="b"/>
                      <a:r>
                        <a:rPr lang="el-GR" sz="1600" b="0" i="0" u="none" strike="noStrike">
                          <a:solidFill>
                            <a:srgbClr val="000000"/>
                          </a:solidFill>
                          <a:latin typeface="Calibri"/>
                        </a:rPr>
                        <a:t>0,384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dirty="0">
                          <a:solidFill>
                            <a:srgbClr val="000000"/>
                          </a:solidFill>
                          <a:latin typeface="Calibri"/>
                        </a:rPr>
                        <a:t>1,380821784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4043">
                <a:tc>
                  <a:txBody>
                    <a:bodyPr/>
                    <a:lstStyle/>
                    <a:p>
                      <a:pPr algn="ctr" fontAlgn="b"/>
                      <a:r>
                        <a:rPr lang="el-GR" sz="1600" b="0" i="0" u="none" strike="noStrike">
                          <a:solidFill>
                            <a:srgbClr val="000000"/>
                          </a:solidFill>
                          <a:latin typeface="Calibri"/>
                        </a:rPr>
                        <a:t>0,285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1,810966176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4043">
                <a:tc>
                  <a:txBody>
                    <a:bodyPr/>
                    <a:lstStyle/>
                    <a:p>
                      <a:pPr algn="ctr" fontAlgn="b"/>
                      <a:r>
                        <a:rPr lang="el-GR" sz="1600" b="0" i="0" u="none" strike="noStrike">
                          <a:solidFill>
                            <a:srgbClr val="000000"/>
                          </a:solidFill>
                          <a:latin typeface="Calibri"/>
                        </a:rPr>
                        <a:t>0,186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2,426625474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4043">
                <a:tc>
                  <a:txBody>
                    <a:bodyPr/>
                    <a:lstStyle/>
                    <a:p>
                      <a:pPr algn="ctr" fontAlgn="b"/>
                      <a:r>
                        <a:rPr lang="el-GR" sz="1600" b="0" i="0" u="none" strike="noStrike">
                          <a:solidFill>
                            <a:srgbClr val="000000"/>
                          </a:solidFill>
                          <a:latin typeface="Calibri"/>
                        </a:rPr>
                        <a:t>0,113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3,145605322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1101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4043">
                <a:tc>
                  <a:txBody>
                    <a:bodyPr/>
                    <a:lstStyle/>
                    <a:p>
                      <a:pPr algn="ctr" fontAlgn="b"/>
                      <a:r>
                        <a:rPr lang="el-GR" sz="1600" b="0" i="0" u="none" strike="noStrike">
                          <a:solidFill>
                            <a:srgbClr val="000000"/>
                          </a:solidFill>
                          <a:latin typeface="Calibri"/>
                        </a:rPr>
                        <a:t>0,032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4,965784285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a:solidFill>
                            <a:srgbClr val="000000"/>
                          </a:solidFill>
                          <a:latin typeface="Calibri"/>
                        </a:rPr>
                        <a:t>0,968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600" b="0" i="0" u="none" strike="noStrike" dirty="0">
                          <a:solidFill>
                            <a:srgbClr val="000000"/>
                          </a:solidFill>
                          <a:latin typeface="Calibri"/>
                        </a:rPr>
                        <a:t>1111</a:t>
                      </a:r>
                      <a:r>
                        <a:rPr lang="en-US" sz="1600" b="0" i="0" u="none" strike="noStrike" dirty="0">
                          <a:solidFill>
                            <a:srgbClr val="000000"/>
                          </a:solidFill>
                          <a:latin typeface="Calibri"/>
                        </a:rPr>
                        <a:t>0</a:t>
                      </a:r>
                      <a:endParaRPr lang="el-GR"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1" name="10 - Ευθύγραμμο βέλος σύνδεσης"/>
          <p:cNvCxnSpPr/>
          <p:nvPr/>
        </p:nvCxnSpPr>
        <p:spPr>
          <a:xfrm flipV="1">
            <a:off x="5220072" y="4365104"/>
            <a:ext cx="1008112" cy="1584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a:off x="6948264" y="3717035"/>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flipH="1">
            <a:off x="6804248" y="3717035"/>
            <a:ext cx="576064" cy="36004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a:off x="6948264" y="4077075"/>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a:off x="6948264" y="4509123"/>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p:nvPr/>
        </p:nvCxnSpPr>
        <p:spPr>
          <a:xfrm>
            <a:off x="6948264" y="4941171"/>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p:nvPr/>
        </p:nvCxnSpPr>
        <p:spPr>
          <a:xfrm flipH="1">
            <a:off x="6804248" y="4149083"/>
            <a:ext cx="576064" cy="36004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19 - Ευθύγραμμο βέλος σύνδεσης"/>
          <p:cNvCxnSpPr/>
          <p:nvPr/>
        </p:nvCxnSpPr>
        <p:spPr>
          <a:xfrm flipH="1">
            <a:off x="6804248" y="4581131"/>
            <a:ext cx="576064" cy="36004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20 - Δεξιό βέλος"/>
          <p:cNvSpPr/>
          <p:nvPr/>
        </p:nvSpPr>
        <p:spPr>
          <a:xfrm>
            <a:off x="8100392" y="3573019"/>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Δεξιό βέλος"/>
          <p:cNvSpPr/>
          <p:nvPr/>
        </p:nvSpPr>
        <p:spPr>
          <a:xfrm>
            <a:off x="8100392" y="4005067"/>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Δεξιό βέλος"/>
          <p:cNvSpPr/>
          <p:nvPr/>
        </p:nvSpPr>
        <p:spPr>
          <a:xfrm>
            <a:off x="8100392" y="4509123"/>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Δεξιό βέλος"/>
          <p:cNvSpPr/>
          <p:nvPr/>
        </p:nvSpPr>
        <p:spPr>
          <a:xfrm>
            <a:off x="8100392" y="5013179"/>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1 - Τίτλος"/>
          <p:cNvSpPr txBox="1">
            <a:spLocks/>
          </p:cNvSpPr>
          <p:nvPr/>
        </p:nvSpPr>
        <p:spPr>
          <a:xfrm>
            <a:off x="5436096" y="188640"/>
            <a:ext cx="2026568" cy="490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Shannon</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26" name="1 - Τίτλος"/>
          <p:cNvSpPr txBox="1">
            <a:spLocks/>
          </p:cNvSpPr>
          <p:nvPr/>
        </p:nvSpPr>
        <p:spPr>
          <a:xfrm>
            <a:off x="6444208" y="1988840"/>
            <a:ext cx="2026568" cy="4900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a:latin typeface="+mj-lt"/>
                <a:ea typeface="+mj-ea"/>
                <a:cs typeface="+mj-cs"/>
              </a:rPr>
              <a:t>ΓΕ4/1112/Θ4</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29" name="28 - Ευθύγραμμο βέλος σύνδεσης"/>
          <p:cNvCxnSpPr/>
          <p:nvPr/>
        </p:nvCxnSpPr>
        <p:spPr>
          <a:xfrm>
            <a:off x="6876256" y="5517235"/>
            <a:ext cx="3600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29 - Ευθύγραμμο βέλος σύνδεσης"/>
          <p:cNvCxnSpPr/>
          <p:nvPr/>
        </p:nvCxnSpPr>
        <p:spPr>
          <a:xfrm flipH="1">
            <a:off x="6732240" y="5157195"/>
            <a:ext cx="576064" cy="36004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31" name="30 - Δεξιό βέλος"/>
          <p:cNvSpPr/>
          <p:nvPr/>
        </p:nvSpPr>
        <p:spPr>
          <a:xfrm>
            <a:off x="8100392" y="5517235"/>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31 - TextBox"/>
          <p:cNvSpPr txBox="1"/>
          <p:nvPr/>
        </p:nvSpPr>
        <p:spPr>
          <a:xfrm>
            <a:off x="6876256" y="3284984"/>
            <a:ext cx="460382" cy="369332"/>
          </a:xfrm>
          <a:prstGeom prst="rect">
            <a:avLst/>
          </a:prstGeom>
          <a:noFill/>
        </p:spPr>
        <p:txBody>
          <a:bodyPr wrap="none" rtlCol="0">
            <a:spAutoFit/>
          </a:bodyPr>
          <a:lstStyle/>
          <a:p>
            <a:r>
              <a:rPr lang="en-US" b="1" dirty="0"/>
              <a:t>x 2</a:t>
            </a:r>
            <a:endParaRPr lang="el-GR" b="1" dirty="0"/>
          </a:p>
        </p:txBody>
      </p:sp>
      <p:sp>
        <p:nvSpPr>
          <p:cNvPr id="45" name="44 - Τόξο"/>
          <p:cNvSpPr/>
          <p:nvPr/>
        </p:nvSpPr>
        <p:spPr>
          <a:xfrm>
            <a:off x="7380312" y="2996952"/>
            <a:ext cx="1512168"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6" name="45 - Τόξο"/>
          <p:cNvSpPr/>
          <p:nvPr/>
        </p:nvSpPr>
        <p:spPr>
          <a:xfrm flipH="1">
            <a:off x="7452320" y="2996952"/>
            <a:ext cx="1512168" cy="79208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48" name="47 - Ευθύγραμμο βέλος σύνδεσης"/>
          <p:cNvCxnSpPr/>
          <p:nvPr/>
        </p:nvCxnSpPr>
        <p:spPr>
          <a:xfrm>
            <a:off x="8028384" y="2996952"/>
            <a:ext cx="36004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1080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128</a:t>
            </a:fld>
            <a:endParaRPr lang="el-GR"/>
          </a:p>
        </p:txBody>
      </p:sp>
      <p:pic>
        <p:nvPicPr>
          <p:cNvPr id="1026" name="Picture 2"/>
          <p:cNvPicPr>
            <a:picLocks noChangeAspect="1" noChangeArrowheads="1"/>
          </p:cNvPicPr>
          <p:nvPr/>
        </p:nvPicPr>
        <p:blipFill>
          <a:blip r:embed="rId2" cstate="print"/>
          <a:srcRect/>
          <a:stretch>
            <a:fillRect/>
          </a:stretch>
        </p:blipFill>
        <p:spPr bwMode="auto">
          <a:xfrm>
            <a:off x="66675" y="692696"/>
            <a:ext cx="9077325" cy="4305300"/>
          </a:xfrm>
          <a:prstGeom prst="rect">
            <a:avLst/>
          </a:prstGeom>
          <a:noFill/>
          <a:ln w="9525">
            <a:noFill/>
            <a:miter lim="800000"/>
            <a:headEnd/>
            <a:tailEnd/>
          </a:ln>
        </p:spPr>
      </p:pic>
      <p:sp>
        <p:nvSpPr>
          <p:cNvPr id="7" name="6 - TextBox"/>
          <p:cNvSpPr txBox="1"/>
          <p:nvPr/>
        </p:nvSpPr>
        <p:spPr>
          <a:xfrm>
            <a:off x="2339752" y="764704"/>
            <a:ext cx="1335622" cy="369332"/>
          </a:xfrm>
          <a:prstGeom prst="rect">
            <a:avLst/>
          </a:prstGeom>
          <a:noFill/>
        </p:spPr>
        <p:txBody>
          <a:bodyPr wrap="none" rtlCol="0">
            <a:spAutoFit/>
          </a:bodyPr>
          <a:lstStyle/>
          <a:p>
            <a:r>
              <a:rPr lang="el-GR" dirty="0"/>
              <a:t>ΓΕ3 2014-15</a:t>
            </a:r>
            <a:endParaRPr lang="en-US" dirty="0"/>
          </a:p>
        </p:txBody>
      </p:sp>
    </p:spTree>
    <p:extLst>
      <p:ext uri="{BB962C8B-B14F-4D97-AF65-F5344CB8AC3E}">
        <p14:creationId xmlns:p14="http://schemas.microsoft.com/office/powerpoint/2010/main" val="29387469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129</a:t>
            </a:fld>
            <a:endParaRPr lang="el-GR"/>
          </a:p>
        </p:txBody>
      </p:sp>
      <p:pic>
        <p:nvPicPr>
          <p:cNvPr id="2050" name="Picture 2"/>
          <p:cNvPicPr>
            <a:picLocks noChangeAspect="1" noChangeArrowheads="1"/>
          </p:cNvPicPr>
          <p:nvPr/>
        </p:nvPicPr>
        <p:blipFill>
          <a:blip r:embed="rId2" cstate="print"/>
          <a:srcRect/>
          <a:stretch>
            <a:fillRect/>
          </a:stretch>
        </p:blipFill>
        <p:spPr bwMode="auto">
          <a:xfrm>
            <a:off x="251520" y="1340768"/>
            <a:ext cx="8432343" cy="3888432"/>
          </a:xfrm>
          <a:prstGeom prst="rect">
            <a:avLst/>
          </a:prstGeom>
          <a:noFill/>
          <a:ln w="9525">
            <a:noFill/>
            <a:miter lim="800000"/>
            <a:headEnd/>
            <a:tailEnd/>
          </a:ln>
        </p:spPr>
      </p:pic>
    </p:spTree>
    <p:extLst>
      <p:ext uri="{BB962C8B-B14F-4D97-AF65-F5344CB8AC3E}">
        <p14:creationId xmlns:p14="http://schemas.microsoft.com/office/powerpoint/2010/main" val="110617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247650" y="280988"/>
            <a:ext cx="8648700" cy="629602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13</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896310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130</a:t>
            </a:fld>
            <a:endParaRPr lang="el-GR"/>
          </a:p>
        </p:txBody>
      </p:sp>
      <p:pic>
        <p:nvPicPr>
          <p:cNvPr id="3074" name="Picture 2"/>
          <p:cNvPicPr>
            <a:picLocks noChangeAspect="1" noChangeArrowheads="1"/>
          </p:cNvPicPr>
          <p:nvPr/>
        </p:nvPicPr>
        <p:blipFill>
          <a:blip r:embed="rId2" cstate="print"/>
          <a:srcRect/>
          <a:stretch>
            <a:fillRect/>
          </a:stretch>
        </p:blipFill>
        <p:spPr bwMode="auto">
          <a:xfrm>
            <a:off x="0" y="836712"/>
            <a:ext cx="9144000" cy="4724400"/>
          </a:xfrm>
          <a:prstGeom prst="rect">
            <a:avLst/>
          </a:prstGeom>
          <a:noFill/>
          <a:ln w="9525">
            <a:noFill/>
            <a:miter lim="800000"/>
            <a:headEnd/>
            <a:tailEnd/>
          </a:ln>
        </p:spPr>
      </p:pic>
    </p:spTree>
    <p:extLst>
      <p:ext uri="{BB962C8B-B14F-4D97-AF65-F5344CB8AC3E}">
        <p14:creationId xmlns:p14="http://schemas.microsoft.com/office/powerpoint/2010/main" val="38403600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131</a:t>
            </a:fld>
            <a:endParaRPr lang="el-GR"/>
          </a:p>
        </p:txBody>
      </p:sp>
      <p:pic>
        <p:nvPicPr>
          <p:cNvPr id="4098" name="Picture 2"/>
          <p:cNvPicPr>
            <a:picLocks noChangeAspect="1" noChangeArrowheads="1"/>
          </p:cNvPicPr>
          <p:nvPr/>
        </p:nvPicPr>
        <p:blipFill>
          <a:blip r:embed="rId2" cstate="print"/>
          <a:srcRect/>
          <a:stretch>
            <a:fillRect/>
          </a:stretch>
        </p:blipFill>
        <p:spPr bwMode="auto">
          <a:xfrm>
            <a:off x="395536" y="620688"/>
            <a:ext cx="8153400" cy="15240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95536" y="1988840"/>
            <a:ext cx="8343900" cy="3181350"/>
          </a:xfrm>
          <a:prstGeom prst="rect">
            <a:avLst/>
          </a:prstGeom>
          <a:noFill/>
          <a:ln w="9525">
            <a:noFill/>
            <a:miter lim="800000"/>
            <a:headEnd/>
            <a:tailEnd/>
          </a:ln>
        </p:spPr>
      </p:pic>
    </p:spTree>
    <p:extLst>
      <p:ext uri="{BB962C8B-B14F-4D97-AF65-F5344CB8AC3E}">
        <p14:creationId xmlns:p14="http://schemas.microsoft.com/office/powerpoint/2010/main" val="19869845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132</a:t>
            </a:fld>
            <a:endParaRPr lang="el-GR"/>
          </a:p>
        </p:txBody>
      </p:sp>
      <p:pic>
        <p:nvPicPr>
          <p:cNvPr id="5123" name="Picture 3"/>
          <p:cNvPicPr>
            <a:picLocks noChangeAspect="1" noChangeArrowheads="1"/>
          </p:cNvPicPr>
          <p:nvPr/>
        </p:nvPicPr>
        <p:blipFill>
          <a:blip r:embed="rId2" cstate="print"/>
          <a:srcRect/>
          <a:stretch>
            <a:fillRect/>
          </a:stretch>
        </p:blipFill>
        <p:spPr bwMode="auto">
          <a:xfrm>
            <a:off x="683568" y="0"/>
            <a:ext cx="6984776" cy="446742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755576" y="4593077"/>
            <a:ext cx="7129661" cy="2264923"/>
          </a:xfrm>
          <a:prstGeom prst="rect">
            <a:avLst/>
          </a:prstGeom>
          <a:noFill/>
          <a:ln w="9525">
            <a:noFill/>
            <a:miter lim="800000"/>
            <a:headEnd/>
            <a:tailEnd/>
          </a:ln>
        </p:spPr>
      </p:pic>
    </p:spTree>
    <p:extLst>
      <p:ext uri="{BB962C8B-B14F-4D97-AF65-F5344CB8AC3E}">
        <p14:creationId xmlns:p14="http://schemas.microsoft.com/office/powerpoint/2010/main" val="3110511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133</a:t>
            </a:fld>
            <a:endParaRPr lang="el-GR"/>
          </a:p>
        </p:txBody>
      </p:sp>
      <p:pic>
        <p:nvPicPr>
          <p:cNvPr id="1026" name="Picture 2"/>
          <p:cNvPicPr>
            <a:picLocks noChangeAspect="1" noChangeArrowheads="1"/>
          </p:cNvPicPr>
          <p:nvPr/>
        </p:nvPicPr>
        <p:blipFill>
          <a:blip r:embed="rId2" cstate="print"/>
          <a:srcRect/>
          <a:stretch>
            <a:fillRect/>
          </a:stretch>
        </p:blipFill>
        <p:spPr bwMode="auto">
          <a:xfrm>
            <a:off x="1187624" y="0"/>
            <a:ext cx="7128792" cy="6797220"/>
          </a:xfrm>
          <a:prstGeom prst="rect">
            <a:avLst/>
          </a:prstGeom>
          <a:noFill/>
          <a:ln w="9525">
            <a:noFill/>
            <a:miter lim="800000"/>
            <a:headEnd/>
            <a:tailEnd/>
          </a:ln>
        </p:spPr>
      </p:pic>
      <p:sp>
        <p:nvSpPr>
          <p:cNvPr id="7" name="1 - Τίτλος"/>
          <p:cNvSpPr>
            <a:spLocks noGrp="1"/>
          </p:cNvSpPr>
          <p:nvPr>
            <p:ph type="title"/>
          </p:nvPr>
        </p:nvSpPr>
        <p:spPr>
          <a:xfrm>
            <a:off x="-468560" y="332656"/>
            <a:ext cx="2026568" cy="490066"/>
          </a:xfrm>
        </p:spPr>
        <p:txBody>
          <a:bodyPr>
            <a:noAutofit/>
          </a:bodyPr>
          <a:lstStyle/>
          <a:p>
            <a:r>
              <a:rPr lang="el-GR" sz="2400" dirty="0"/>
              <a:t>ΓΕ4/</a:t>
            </a:r>
            <a:br>
              <a:rPr lang="en-US" sz="2400" dirty="0"/>
            </a:br>
            <a:r>
              <a:rPr lang="el-GR" sz="2400" dirty="0"/>
              <a:t>1112/Θ1</a:t>
            </a:r>
          </a:p>
        </p:txBody>
      </p:sp>
      <p:sp>
        <p:nvSpPr>
          <p:cNvPr id="6" name="5 - Ορθογώνιο"/>
          <p:cNvSpPr/>
          <p:nvPr/>
        </p:nvSpPr>
        <p:spPr>
          <a:xfrm>
            <a:off x="1115616" y="5805264"/>
            <a:ext cx="7200800" cy="1052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1734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44208" y="6021288"/>
            <a:ext cx="2026568" cy="490066"/>
          </a:xfrm>
        </p:spPr>
        <p:txBody>
          <a:bodyPr>
            <a:noAutofit/>
          </a:bodyPr>
          <a:lstStyle/>
          <a:p>
            <a:r>
              <a:rPr lang="el-GR" sz="2400" dirty="0"/>
              <a:t>ΓΕ4/1112/Θ1</a:t>
            </a:r>
          </a:p>
        </p:txBody>
      </p:sp>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a:xfrm>
            <a:off x="6588224" y="6309320"/>
            <a:ext cx="2133600" cy="365125"/>
          </a:xfrm>
        </p:spPr>
        <p:txBody>
          <a:bodyPr/>
          <a:lstStyle/>
          <a:p>
            <a:fld id="{870DE940-0946-442F-AC18-1EB9DEB7AB58}" type="slidenum">
              <a:rPr lang="el-GR" smtClean="0"/>
              <a:pPr/>
              <a:t>134</a:t>
            </a:fld>
            <a:endParaRPr lang="el-GR"/>
          </a:p>
        </p:txBody>
      </p:sp>
      <p:graphicFrame>
        <p:nvGraphicFramePr>
          <p:cNvPr id="6" name="5 - Πίνακας"/>
          <p:cNvGraphicFramePr>
            <a:graphicFrameLocks noGrp="1"/>
          </p:cNvGraphicFramePr>
          <p:nvPr/>
        </p:nvGraphicFramePr>
        <p:xfrm>
          <a:off x="0" y="0"/>
          <a:ext cx="2329758" cy="1699428"/>
        </p:xfrm>
        <a:graphic>
          <a:graphicData uri="http://schemas.openxmlformats.org/drawingml/2006/table">
            <a:tbl>
              <a:tblPr/>
              <a:tblGrid>
                <a:gridCol w="1051818">
                  <a:extLst>
                    <a:ext uri="{9D8B030D-6E8A-4147-A177-3AD203B41FA5}">
                      <a16:colId xmlns:a16="http://schemas.microsoft.com/office/drawing/2014/main" val="20000"/>
                    </a:ext>
                  </a:extLst>
                </a:gridCol>
                <a:gridCol w="638970">
                  <a:extLst>
                    <a:ext uri="{9D8B030D-6E8A-4147-A177-3AD203B41FA5}">
                      <a16:colId xmlns:a16="http://schemas.microsoft.com/office/drawing/2014/main" val="20001"/>
                    </a:ext>
                  </a:extLst>
                </a:gridCol>
                <a:gridCol w="638970">
                  <a:extLst>
                    <a:ext uri="{9D8B030D-6E8A-4147-A177-3AD203B41FA5}">
                      <a16:colId xmlns:a16="http://schemas.microsoft.com/office/drawing/2014/main" val="20002"/>
                    </a:ext>
                  </a:extLst>
                </a:gridCol>
              </a:tblGrid>
              <a:tr h="200595">
                <a:tc>
                  <a:txBody>
                    <a:bodyPr/>
                    <a:lstStyle/>
                    <a:p>
                      <a:pPr algn="r">
                        <a:spcAft>
                          <a:spcPts val="0"/>
                        </a:spcAft>
                      </a:pPr>
                      <a:r>
                        <a:rPr lang="fr-FR" sz="1600">
                          <a:latin typeface="Times New Roman"/>
                          <a:ea typeface="Times New Roman"/>
                          <a:cs typeface="Times New Roman"/>
                        </a:rPr>
                        <a:t>(</a:t>
                      </a:r>
                      <a:r>
                        <a:rPr lang="el-GR" sz="1600">
                          <a:latin typeface="Times New Roman"/>
                          <a:ea typeface="Times New Roman"/>
                          <a:cs typeface="Times New Roman"/>
                        </a:rPr>
                        <a:t>Χ</a:t>
                      </a:r>
                      <a:r>
                        <a:rPr lang="fr-FR" sz="1600">
                          <a:latin typeface="Times New Roman"/>
                          <a:ea typeface="Times New Roman"/>
                          <a:cs typeface="Times New Roman"/>
                        </a:rPr>
                        <a:t>, (W,Y))</a:t>
                      </a:r>
                      <a:endParaRPr lang="el-GR"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x</a:t>
                      </a:r>
                      <a:r>
                        <a:rPr lang="fr-FR" sz="1600" baseline="-25000">
                          <a:latin typeface="Times New Roman"/>
                          <a:ea typeface="Times New Roman"/>
                          <a:cs typeface="Times New Roman"/>
                        </a:rPr>
                        <a:t>1</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fr-FR" sz="1600">
                          <a:latin typeface="Times New Roman"/>
                          <a:ea typeface="Times New Roman"/>
                          <a:cs typeface="Times New Roman"/>
                        </a:rPr>
                        <a:t>x</a:t>
                      </a:r>
                      <a:r>
                        <a:rPr lang="fr-FR" sz="1600" baseline="-25000">
                          <a:latin typeface="Times New Roman"/>
                          <a:ea typeface="Times New Roman"/>
                          <a:cs typeface="Times New Roman"/>
                        </a:rPr>
                        <a:t>2</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3897">
                <a:tc>
                  <a:txBody>
                    <a:bodyPr/>
                    <a:lstStyle/>
                    <a:p>
                      <a:pPr>
                        <a:spcAft>
                          <a:spcPts val="0"/>
                        </a:spcAft>
                      </a:pPr>
                      <a:r>
                        <a:rPr lang="fr-FR" sz="1600">
                          <a:latin typeface="Times New Roman"/>
                          <a:ea typeface="Times New Roman"/>
                          <a:cs typeface="Times New Roman"/>
                        </a:rPr>
                        <a:t>(w</a:t>
                      </a:r>
                      <a:r>
                        <a:rPr lang="fr-FR" sz="1600" baseline="-25000">
                          <a:latin typeface="Times New Roman"/>
                          <a:ea typeface="Times New Roman"/>
                          <a:cs typeface="Times New Roman"/>
                        </a:rPr>
                        <a:t>1, </a:t>
                      </a:r>
                      <a:r>
                        <a:rPr lang="fr-FR" sz="1600">
                          <a:latin typeface="Times New Roman"/>
                          <a:ea typeface="Times New Roman"/>
                          <a:cs typeface="Times New Roman"/>
                        </a:rPr>
                        <a:t>y</a:t>
                      </a:r>
                      <a:r>
                        <a:rPr lang="fr-FR" sz="1600" baseline="-25000">
                          <a:latin typeface="Times New Roman"/>
                          <a:ea typeface="Times New Roman"/>
                          <a:cs typeface="Times New Roman"/>
                        </a:rPr>
                        <a:t>1)</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1/4</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1/16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3897">
                <a:tc>
                  <a:txBody>
                    <a:bodyPr/>
                    <a:lstStyle/>
                    <a:p>
                      <a:pPr>
                        <a:spcAft>
                          <a:spcPts val="0"/>
                        </a:spcAft>
                      </a:pPr>
                      <a:r>
                        <a:rPr lang="fr-FR" sz="1600">
                          <a:latin typeface="Times New Roman"/>
                          <a:ea typeface="Times New Roman"/>
                          <a:cs typeface="Times New Roman"/>
                        </a:rPr>
                        <a:t>(w</a:t>
                      </a:r>
                      <a:r>
                        <a:rPr lang="fr-FR" sz="1600" baseline="-25000">
                          <a:latin typeface="Times New Roman"/>
                          <a:ea typeface="Times New Roman"/>
                          <a:cs typeface="Times New Roman"/>
                        </a:rPr>
                        <a:t>1, </a:t>
                      </a:r>
                      <a:r>
                        <a:rPr lang="fr-FR" sz="1600">
                          <a:latin typeface="Times New Roman"/>
                          <a:ea typeface="Times New Roman"/>
                          <a:cs typeface="Times New Roman"/>
                        </a:rPr>
                        <a:t>y</a:t>
                      </a:r>
                      <a:r>
                        <a:rPr lang="fr-FR" sz="1600" baseline="-25000">
                          <a:latin typeface="Times New Roman"/>
                          <a:ea typeface="Times New Roman"/>
                          <a:cs typeface="Times New Roman"/>
                        </a:rPr>
                        <a:t>2)</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1/16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1/8</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3897">
                <a:tc>
                  <a:txBody>
                    <a:bodyPr/>
                    <a:lstStyle/>
                    <a:p>
                      <a:pPr>
                        <a:spcAft>
                          <a:spcPts val="0"/>
                        </a:spcAft>
                      </a:pPr>
                      <a:r>
                        <a:rPr lang="fr-FR" sz="1600">
                          <a:latin typeface="Times New Roman"/>
                          <a:ea typeface="Times New Roman"/>
                          <a:cs typeface="Times New Roman"/>
                        </a:rPr>
                        <a:t>(w</a:t>
                      </a:r>
                      <a:r>
                        <a:rPr lang="fr-FR" sz="1600" baseline="-25000">
                          <a:latin typeface="Times New Roman"/>
                          <a:ea typeface="Times New Roman"/>
                          <a:cs typeface="Times New Roman"/>
                        </a:rPr>
                        <a:t>2, </a:t>
                      </a:r>
                      <a:r>
                        <a:rPr lang="fr-FR" sz="1600">
                          <a:latin typeface="Times New Roman"/>
                          <a:ea typeface="Times New Roman"/>
                          <a:cs typeface="Times New Roman"/>
                        </a:rPr>
                        <a:t>y</a:t>
                      </a:r>
                      <a:r>
                        <a:rPr lang="fr-FR" sz="1600" baseline="-25000">
                          <a:latin typeface="Times New Roman"/>
                          <a:ea typeface="Times New Roman"/>
                          <a:cs typeface="Times New Roman"/>
                        </a:rPr>
                        <a:t>1)</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1/8</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1/16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3897">
                <a:tc>
                  <a:txBody>
                    <a:bodyPr/>
                    <a:lstStyle/>
                    <a:p>
                      <a:pPr>
                        <a:spcAft>
                          <a:spcPts val="0"/>
                        </a:spcAft>
                      </a:pPr>
                      <a:r>
                        <a:rPr lang="fr-FR" sz="1600">
                          <a:latin typeface="Times New Roman"/>
                          <a:ea typeface="Times New Roman"/>
                          <a:cs typeface="Times New Roman"/>
                        </a:rPr>
                        <a:t>(w</a:t>
                      </a:r>
                      <a:r>
                        <a:rPr lang="fr-FR" sz="1600" baseline="-25000">
                          <a:latin typeface="Times New Roman"/>
                          <a:ea typeface="Times New Roman"/>
                          <a:cs typeface="Times New Roman"/>
                        </a:rPr>
                        <a:t>2, </a:t>
                      </a:r>
                      <a:r>
                        <a:rPr lang="fr-FR" sz="1600">
                          <a:latin typeface="Times New Roman"/>
                          <a:ea typeface="Times New Roman"/>
                          <a:cs typeface="Times New Roman"/>
                        </a:rPr>
                        <a:t>y</a:t>
                      </a:r>
                      <a:r>
                        <a:rPr lang="fr-FR" sz="1600" baseline="-25000">
                          <a:latin typeface="Times New Roman"/>
                          <a:ea typeface="Times New Roman"/>
                          <a:cs typeface="Times New Roman"/>
                        </a:rPr>
                        <a:t>2)</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0</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5/16</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8" name="7 - Ευθύγραμμο βέλος σύνδεσης"/>
          <p:cNvCxnSpPr/>
          <p:nvPr/>
        </p:nvCxnSpPr>
        <p:spPr>
          <a:xfrm>
            <a:off x="2264219" y="36004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 TextBox"/>
          <p:cNvSpPr txBox="1"/>
          <p:nvPr/>
        </p:nvSpPr>
        <p:spPr>
          <a:xfrm>
            <a:off x="2696267" y="144016"/>
            <a:ext cx="2560316" cy="369332"/>
          </a:xfrm>
          <a:prstGeom prst="rect">
            <a:avLst/>
          </a:prstGeom>
          <a:noFill/>
        </p:spPr>
        <p:txBody>
          <a:bodyPr wrap="none" rtlCol="0">
            <a:spAutoFit/>
          </a:bodyPr>
          <a:lstStyle/>
          <a:p>
            <a:r>
              <a:rPr lang="en-US" dirty="0"/>
              <a:t>p(w1,y1)=1/4+1/16=5/16</a:t>
            </a:r>
            <a:endParaRPr lang="el-GR" dirty="0"/>
          </a:p>
        </p:txBody>
      </p:sp>
      <p:cxnSp>
        <p:nvCxnSpPr>
          <p:cNvPr id="10" name="9 - Ευθύγραμμο βέλος σύνδεσης"/>
          <p:cNvCxnSpPr/>
          <p:nvPr/>
        </p:nvCxnSpPr>
        <p:spPr>
          <a:xfrm>
            <a:off x="2264219" y="72008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 TextBox"/>
          <p:cNvSpPr txBox="1"/>
          <p:nvPr/>
        </p:nvSpPr>
        <p:spPr>
          <a:xfrm>
            <a:off x="2696267" y="504056"/>
            <a:ext cx="2560316" cy="369332"/>
          </a:xfrm>
          <a:prstGeom prst="rect">
            <a:avLst/>
          </a:prstGeom>
          <a:noFill/>
        </p:spPr>
        <p:txBody>
          <a:bodyPr wrap="none" rtlCol="0">
            <a:spAutoFit/>
          </a:bodyPr>
          <a:lstStyle/>
          <a:p>
            <a:r>
              <a:rPr lang="en-US" dirty="0"/>
              <a:t>p(w1,y2)=1/16+1/8=3/16</a:t>
            </a:r>
            <a:endParaRPr lang="el-GR" dirty="0"/>
          </a:p>
        </p:txBody>
      </p:sp>
      <p:cxnSp>
        <p:nvCxnSpPr>
          <p:cNvPr id="12" name="11 - Ευθύγραμμο βέλος σύνδεσης"/>
          <p:cNvCxnSpPr/>
          <p:nvPr/>
        </p:nvCxnSpPr>
        <p:spPr>
          <a:xfrm>
            <a:off x="2264219" y="108012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 TextBox"/>
          <p:cNvSpPr txBox="1"/>
          <p:nvPr/>
        </p:nvSpPr>
        <p:spPr>
          <a:xfrm>
            <a:off x="2696267" y="864096"/>
            <a:ext cx="2560316" cy="369332"/>
          </a:xfrm>
          <a:prstGeom prst="rect">
            <a:avLst/>
          </a:prstGeom>
          <a:noFill/>
        </p:spPr>
        <p:txBody>
          <a:bodyPr wrap="none" rtlCol="0">
            <a:spAutoFit/>
          </a:bodyPr>
          <a:lstStyle/>
          <a:p>
            <a:r>
              <a:rPr lang="en-US" dirty="0"/>
              <a:t>p(w2,y1)=1/8+1/16=3/16</a:t>
            </a:r>
            <a:endParaRPr lang="el-GR" dirty="0"/>
          </a:p>
        </p:txBody>
      </p:sp>
      <p:cxnSp>
        <p:nvCxnSpPr>
          <p:cNvPr id="14" name="13 - Ευθύγραμμο βέλος σύνδεσης"/>
          <p:cNvCxnSpPr/>
          <p:nvPr/>
        </p:nvCxnSpPr>
        <p:spPr>
          <a:xfrm>
            <a:off x="2264219" y="144016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 TextBox"/>
          <p:cNvSpPr txBox="1"/>
          <p:nvPr/>
        </p:nvSpPr>
        <p:spPr>
          <a:xfrm>
            <a:off x="2696267" y="1224136"/>
            <a:ext cx="2353529" cy="369332"/>
          </a:xfrm>
          <a:prstGeom prst="rect">
            <a:avLst/>
          </a:prstGeom>
          <a:noFill/>
        </p:spPr>
        <p:txBody>
          <a:bodyPr wrap="none" rtlCol="0">
            <a:spAutoFit/>
          </a:bodyPr>
          <a:lstStyle/>
          <a:p>
            <a:r>
              <a:rPr lang="en-US" dirty="0"/>
              <a:t>p(w2,y2)=0+5/16=5/16</a:t>
            </a:r>
            <a:endParaRPr lang="el-GR" dirty="0"/>
          </a:p>
        </p:txBody>
      </p:sp>
      <p:sp>
        <p:nvSpPr>
          <p:cNvPr id="18" name="17 - TextBox"/>
          <p:cNvSpPr txBox="1"/>
          <p:nvPr/>
        </p:nvSpPr>
        <p:spPr>
          <a:xfrm>
            <a:off x="1224135" y="2232248"/>
            <a:ext cx="2654894" cy="369332"/>
          </a:xfrm>
          <a:prstGeom prst="rect">
            <a:avLst/>
          </a:prstGeom>
          <a:noFill/>
        </p:spPr>
        <p:txBody>
          <a:bodyPr wrap="none" rtlCol="0">
            <a:spAutoFit/>
          </a:bodyPr>
          <a:lstStyle/>
          <a:p>
            <a:r>
              <a:rPr lang="en-US" dirty="0"/>
              <a:t>p(x1)=1/4+1/16+1/8=7/16</a:t>
            </a:r>
            <a:endParaRPr lang="el-GR" dirty="0"/>
          </a:p>
        </p:txBody>
      </p:sp>
      <p:sp>
        <p:nvSpPr>
          <p:cNvPr id="20" name="19 - TextBox"/>
          <p:cNvSpPr txBox="1"/>
          <p:nvPr/>
        </p:nvSpPr>
        <p:spPr>
          <a:xfrm>
            <a:off x="1728191" y="1907540"/>
            <a:ext cx="3328155" cy="369332"/>
          </a:xfrm>
          <a:prstGeom prst="rect">
            <a:avLst/>
          </a:prstGeom>
          <a:noFill/>
        </p:spPr>
        <p:txBody>
          <a:bodyPr wrap="none" rtlCol="0">
            <a:spAutoFit/>
          </a:bodyPr>
          <a:lstStyle/>
          <a:p>
            <a:r>
              <a:rPr lang="en-US" dirty="0"/>
              <a:t>p(x2)=1/16+1/8+1/16+5/16=9/16</a:t>
            </a:r>
            <a:endParaRPr lang="el-GR" dirty="0"/>
          </a:p>
        </p:txBody>
      </p:sp>
      <p:graphicFrame>
        <p:nvGraphicFramePr>
          <p:cNvPr id="23" name="22 - Πίνακας"/>
          <p:cNvGraphicFramePr>
            <a:graphicFrameLocks noGrp="1"/>
          </p:cNvGraphicFramePr>
          <p:nvPr/>
        </p:nvGraphicFramePr>
        <p:xfrm>
          <a:off x="251520" y="4725144"/>
          <a:ext cx="2907877" cy="1584175"/>
        </p:xfrm>
        <a:graphic>
          <a:graphicData uri="http://schemas.openxmlformats.org/drawingml/2006/table">
            <a:tbl>
              <a:tblPr/>
              <a:tblGrid>
                <a:gridCol w="1003109">
                  <a:extLst>
                    <a:ext uri="{9D8B030D-6E8A-4147-A177-3AD203B41FA5}">
                      <a16:colId xmlns:a16="http://schemas.microsoft.com/office/drawing/2014/main" val="20000"/>
                    </a:ext>
                  </a:extLst>
                </a:gridCol>
                <a:gridCol w="952384">
                  <a:extLst>
                    <a:ext uri="{9D8B030D-6E8A-4147-A177-3AD203B41FA5}">
                      <a16:colId xmlns:a16="http://schemas.microsoft.com/office/drawing/2014/main" val="20001"/>
                    </a:ext>
                  </a:extLst>
                </a:gridCol>
                <a:gridCol w="952384">
                  <a:extLst>
                    <a:ext uri="{9D8B030D-6E8A-4147-A177-3AD203B41FA5}">
                      <a16:colId xmlns:a16="http://schemas.microsoft.com/office/drawing/2014/main" val="20002"/>
                    </a:ext>
                  </a:extLst>
                </a:gridCol>
              </a:tblGrid>
              <a:tr h="316835">
                <a:tc>
                  <a:txBody>
                    <a:bodyPr/>
                    <a:lstStyle/>
                    <a:p>
                      <a:pPr algn="r">
                        <a:spcAft>
                          <a:spcPts val="0"/>
                        </a:spcAft>
                      </a:pPr>
                      <a:r>
                        <a:rPr lang="fr-FR" sz="1600">
                          <a:latin typeface="Times New Roman"/>
                          <a:ea typeface="Times New Roman"/>
                          <a:cs typeface="Times New Roman"/>
                        </a:rPr>
                        <a:t>(</a:t>
                      </a:r>
                      <a:r>
                        <a:rPr lang="el-GR" sz="1600">
                          <a:latin typeface="Times New Roman"/>
                          <a:ea typeface="Times New Roman"/>
                          <a:cs typeface="Times New Roman"/>
                        </a:rPr>
                        <a:t>Χ</a:t>
                      </a:r>
                      <a:r>
                        <a:rPr lang="fr-FR" sz="1600">
                          <a:latin typeface="Times New Roman"/>
                          <a:ea typeface="Times New Roman"/>
                          <a:cs typeface="Times New Roman"/>
                        </a:rPr>
                        <a:t>, (Y,Z))</a:t>
                      </a:r>
                      <a:endParaRPr lang="el-GR"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x</a:t>
                      </a:r>
                      <a:r>
                        <a:rPr lang="fr-FR" sz="1600" baseline="-25000">
                          <a:latin typeface="Times New Roman"/>
                          <a:ea typeface="Times New Roman"/>
                          <a:cs typeface="Times New Roman"/>
                        </a:rPr>
                        <a:t>1</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x</a:t>
                      </a:r>
                      <a:r>
                        <a:rPr lang="fr-FR" sz="1600" baseline="-25000">
                          <a:latin typeface="Times New Roman"/>
                          <a:ea typeface="Times New Roman"/>
                          <a:cs typeface="Times New Roman"/>
                        </a:rPr>
                        <a:t>2</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6835">
                <a:tc>
                  <a:txBody>
                    <a:bodyPr/>
                    <a:lstStyle/>
                    <a:p>
                      <a:pPr>
                        <a:spcAft>
                          <a:spcPts val="0"/>
                        </a:spcAft>
                      </a:pPr>
                      <a:r>
                        <a:rPr lang="fr-FR" sz="1600">
                          <a:latin typeface="Times New Roman"/>
                          <a:ea typeface="Times New Roman"/>
                          <a:cs typeface="Times New Roman"/>
                        </a:rPr>
                        <a:t>(y</a:t>
                      </a:r>
                      <a:r>
                        <a:rPr lang="fr-FR" sz="1600" baseline="-25000">
                          <a:latin typeface="Times New Roman"/>
                          <a:ea typeface="Times New Roman"/>
                          <a:cs typeface="Times New Roman"/>
                        </a:rPr>
                        <a:t>1, </a:t>
                      </a:r>
                      <a:r>
                        <a:rPr lang="fr-FR" sz="1600">
                          <a:latin typeface="Times New Roman"/>
                          <a:ea typeface="Times New Roman"/>
                          <a:cs typeface="Times New Roman"/>
                        </a:rPr>
                        <a:t>z</a:t>
                      </a:r>
                      <a:r>
                        <a:rPr lang="fr-FR" sz="1600" baseline="-25000">
                          <a:latin typeface="Times New Roman"/>
                          <a:ea typeface="Times New Roman"/>
                          <a:cs typeface="Times New Roman"/>
                        </a:rPr>
                        <a:t>1)</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1/4</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1/16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6835">
                <a:tc>
                  <a:txBody>
                    <a:bodyPr/>
                    <a:lstStyle/>
                    <a:p>
                      <a:pPr>
                        <a:spcAft>
                          <a:spcPts val="0"/>
                        </a:spcAft>
                      </a:pPr>
                      <a:r>
                        <a:rPr lang="fr-FR" sz="1600">
                          <a:latin typeface="Times New Roman"/>
                          <a:ea typeface="Times New Roman"/>
                          <a:cs typeface="Times New Roman"/>
                        </a:rPr>
                        <a:t>(y</a:t>
                      </a:r>
                      <a:r>
                        <a:rPr lang="fr-FR" sz="1600" baseline="-25000">
                          <a:latin typeface="Times New Roman"/>
                          <a:ea typeface="Times New Roman"/>
                          <a:cs typeface="Times New Roman"/>
                        </a:rPr>
                        <a:t>1, </a:t>
                      </a:r>
                      <a:r>
                        <a:rPr lang="fr-FR" sz="1600">
                          <a:latin typeface="Times New Roman"/>
                          <a:ea typeface="Times New Roman"/>
                          <a:cs typeface="Times New Roman"/>
                        </a:rPr>
                        <a:t>z</a:t>
                      </a:r>
                      <a:r>
                        <a:rPr lang="fr-FR" sz="1600" baseline="-25000">
                          <a:latin typeface="Times New Roman"/>
                          <a:ea typeface="Times New Roman"/>
                          <a:cs typeface="Times New Roman"/>
                        </a:rPr>
                        <a:t>2)</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1/8</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1/16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6835">
                <a:tc>
                  <a:txBody>
                    <a:bodyPr/>
                    <a:lstStyle/>
                    <a:p>
                      <a:pPr>
                        <a:spcAft>
                          <a:spcPts val="0"/>
                        </a:spcAft>
                      </a:pPr>
                      <a:r>
                        <a:rPr lang="fr-FR" sz="1600">
                          <a:latin typeface="Times New Roman"/>
                          <a:ea typeface="Times New Roman"/>
                          <a:cs typeface="Times New Roman"/>
                        </a:rPr>
                        <a:t>(y</a:t>
                      </a:r>
                      <a:r>
                        <a:rPr lang="fr-FR" sz="1600" baseline="-25000">
                          <a:latin typeface="Times New Roman"/>
                          <a:ea typeface="Times New Roman"/>
                          <a:cs typeface="Times New Roman"/>
                        </a:rPr>
                        <a:t>2, </a:t>
                      </a:r>
                      <a:r>
                        <a:rPr lang="fr-FR" sz="1600">
                          <a:latin typeface="Times New Roman"/>
                          <a:ea typeface="Times New Roman"/>
                          <a:cs typeface="Times New Roman"/>
                        </a:rPr>
                        <a:t>z</a:t>
                      </a:r>
                      <a:r>
                        <a:rPr lang="fr-FR" sz="1600" baseline="-25000">
                          <a:latin typeface="Times New Roman"/>
                          <a:ea typeface="Times New Roman"/>
                          <a:cs typeface="Times New Roman"/>
                        </a:rPr>
                        <a:t>1)</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1/16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3/16</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6835">
                <a:tc>
                  <a:txBody>
                    <a:bodyPr/>
                    <a:lstStyle/>
                    <a:p>
                      <a:pPr>
                        <a:spcAft>
                          <a:spcPts val="0"/>
                        </a:spcAft>
                      </a:pPr>
                      <a:r>
                        <a:rPr lang="fr-FR" sz="1600">
                          <a:latin typeface="Times New Roman"/>
                          <a:ea typeface="Times New Roman"/>
                          <a:cs typeface="Times New Roman"/>
                        </a:rPr>
                        <a:t>(y</a:t>
                      </a:r>
                      <a:r>
                        <a:rPr lang="fr-FR" sz="1600" baseline="-25000">
                          <a:latin typeface="Times New Roman"/>
                          <a:ea typeface="Times New Roman"/>
                          <a:cs typeface="Times New Roman"/>
                        </a:rPr>
                        <a:t>2, </a:t>
                      </a:r>
                      <a:r>
                        <a:rPr lang="fr-FR" sz="1600">
                          <a:latin typeface="Times New Roman"/>
                          <a:ea typeface="Times New Roman"/>
                          <a:cs typeface="Times New Roman"/>
                        </a:rPr>
                        <a:t>z</a:t>
                      </a:r>
                      <a:r>
                        <a:rPr lang="fr-FR" sz="1600" baseline="-25000">
                          <a:latin typeface="Times New Roman"/>
                          <a:ea typeface="Times New Roman"/>
                          <a:cs typeface="Times New Roman"/>
                        </a:rPr>
                        <a:t>2)</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a:latin typeface="Times New Roman"/>
                          <a:ea typeface="Times New Roman"/>
                          <a:cs typeface="Times New Roman"/>
                        </a:rPr>
                        <a:t>0</a:t>
                      </a:r>
                      <a:endParaRPr lang="el-GR" sz="11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dirty="0">
                          <a:latin typeface="Times New Roman"/>
                          <a:ea typeface="Times New Roman"/>
                          <a:cs typeface="Times New Roman"/>
                        </a:rPr>
                        <a:t>1/4</a:t>
                      </a:r>
                      <a:endParaRPr lang="el-GR"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24" name="23 - Ευθύγραμμο βέλος σύνδεσης"/>
          <p:cNvCxnSpPr/>
          <p:nvPr/>
        </p:nvCxnSpPr>
        <p:spPr>
          <a:xfrm>
            <a:off x="2987824" y="514790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24 - TextBox"/>
          <p:cNvSpPr txBox="1"/>
          <p:nvPr/>
        </p:nvSpPr>
        <p:spPr>
          <a:xfrm>
            <a:off x="3419872" y="4931876"/>
            <a:ext cx="2486578" cy="369332"/>
          </a:xfrm>
          <a:prstGeom prst="rect">
            <a:avLst/>
          </a:prstGeom>
          <a:noFill/>
        </p:spPr>
        <p:txBody>
          <a:bodyPr wrap="none" rtlCol="0">
            <a:spAutoFit/>
          </a:bodyPr>
          <a:lstStyle/>
          <a:p>
            <a:r>
              <a:rPr lang="en-US" dirty="0"/>
              <a:t>p(y1,z1)=1/4+1/16=5/16</a:t>
            </a:r>
            <a:endParaRPr lang="el-GR" dirty="0"/>
          </a:p>
        </p:txBody>
      </p:sp>
      <p:cxnSp>
        <p:nvCxnSpPr>
          <p:cNvPr id="26" name="25 - Ευθύγραμμο βέλος σύνδεσης"/>
          <p:cNvCxnSpPr/>
          <p:nvPr/>
        </p:nvCxnSpPr>
        <p:spPr>
          <a:xfrm>
            <a:off x="2987824" y="550794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26 - TextBox"/>
          <p:cNvSpPr txBox="1"/>
          <p:nvPr/>
        </p:nvSpPr>
        <p:spPr>
          <a:xfrm>
            <a:off x="3419872" y="5291916"/>
            <a:ext cx="2486578" cy="369332"/>
          </a:xfrm>
          <a:prstGeom prst="rect">
            <a:avLst/>
          </a:prstGeom>
          <a:noFill/>
        </p:spPr>
        <p:txBody>
          <a:bodyPr wrap="none" rtlCol="0">
            <a:spAutoFit/>
          </a:bodyPr>
          <a:lstStyle/>
          <a:p>
            <a:r>
              <a:rPr lang="en-US" dirty="0"/>
              <a:t>p(y1,z2)=1/8+1/16=3/16</a:t>
            </a:r>
            <a:endParaRPr lang="el-GR" dirty="0"/>
          </a:p>
        </p:txBody>
      </p:sp>
      <p:cxnSp>
        <p:nvCxnSpPr>
          <p:cNvPr id="28" name="27 - Ευθύγραμμο βέλος σύνδεσης"/>
          <p:cNvCxnSpPr/>
          <p:nvPr/>
        </p:nvCxnSpPr>
        <p:spPr>
          <a:xfrm>
            <a:off x="2987824" y="586798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28 - TextBox"/>
          <p:cNvSpPr txBox="1"/>
          <p:nvPr/>
        </p:nvSpPr>
        <p:spPr>
          <a:xfrm>
            <a:off x="3419872" y="5651956"/>
            <a:ext cx="2603598" cy="369332"/>
          </a:xfrm>
          <a:prstGeom prst="rect">
            <a:avLst/>
          </a:prstGeom>
          <a:noFill/>
        </p:spPr>
        <p:txBody>
          <a:bodyPr wrap="none" rtlCol="0">
            <a:spAutoFit/>
          </a:bodyPr>
          <a:lstStyle/>
          <a:p>
            <a:r>
              <a:rPr lang="en-US" dirty="0"/>
              <a:t>p(y2,z1)=1/16+3/16=4/16</a:t>
            </a:r>
            <a:endParaRPr lang="el-GR" dirty="0"/>
          </a:p>
        </p:txBody>
      </p:sp>
      <p:cxnSp>
        <p:nvCxnSpPr>
          <p:cNvPr id="30" name="29 - Ευθύγραμμο βέλος σύνδεσης"/>
          <p:cNvCxnSpPr/>
          <p:nvPr/>
        </p:nvCxnSpPr>
        <p:spPr>
          <a:xfrm>
            <a:off x="2987824" y="622802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30 - TextBox"/>
          <p:cNvSpPr txBox="1"/>
          <p:nvPr/>
        </p:nvSpPr>
        <p:spPr>
          <a:xfrm>
            <a:off x="3419872" y="6011996"/>
            <a:ext cx="2045753" cy="369332"/>
          </a:xfrm>
          <a:prstGeom prst="rect">
            <a:avLst/>
          </a:prstGeom>
          <a:noFill/>
        </p:spPr>
        <p:txBody>
          <a:bodyPr wrap="none" rtlCol="0">
            <a:spAutoFit/>
          </a:bodyPr>
          <a:lstStyle/>
          <a:p>
            <a:r>
              <a:rPr lang="en-US" dirty="0"/>
              <a:t>p(y2,z2)=0+1/4=1/4</a:t>
            </a:r>
            <a:endParaRPr lang="el-GR" dirty="0"/>
          </a:p>
        </p:txBody>
      </p:sp>
      <p:sp>
        <p:nvSpPr>
          <p:cNvPr id="33" name="32 - TextBox"/>
          <p:cNvSpPr txBox="1"/>
          <p:nvPr/>
        </p:nvSpPr>
        <p:spPr>
          <a:xfrm>
            <a:off x="5652120" y="0"/>
            <a:ext cx="2398413" cy="369332"/>
          </a:xfrm>
          <a:prstGeom prst="rect">
            <a:avLst/>
          </a:prstGeom>
          <a:noFill/>
        </p:spPr>
        <p:txBody>
          <a:bodyPr wrap="none" rtlCol="0">
            <a:spAutoFit/>
          </a:bodyPr>
          <a:lstStyle/>
          <a:p>
            <a:r>
              <a:rPr lang="en-US" dirty="0"/>
              <a:t>p(w1)=5/16+3/16=8/16</a:t>
            </a:r>
            <a:endParaRPr lang="el-GR" dirty="0"/>
          </a:p>
        </p:txBody>
      </p:sp>
      <p:cxnSp>
        <p:nvCxnSpPr>
          <p:cNvPr id="40" name="39 - Ευθύγραμμο βέλος σύνδεσης"/>
          <p:cNvCxnSpPr/>
          <p:nvPr/>
        </p:nvCxnSpPr>
        <p:spPr>
          <a:xfrm>
            <a:off x="2051720" y="1700808"/>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40 - Ευθύγραμμο βέλος σύνδεσης"/>
          <p:cNvCxnSpPr/>
          <p:nvPr/>
        </p:nvCxnSpPr>
        <p:spPr>
          <a:xfrm>
            <a:off x="1403648" y="1700808"/>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43 - TextBox"/>
          <p:cNvSpPr txBox="1"/>
          <p:nvPr/>
        </p:nvSpPr>
        <p:spPr>
          <a:xfrm>
            <a:off x="5580112" y="836712"/>
            <a:ext cx="2398413" cy="369332"/>
          </a:xfrm>
          <a:prstGeom prst="rect">
            <a:avLst/>
          </a:prstGeom>
          <a:noFill/>
        </p:spPr>
        <p:txBody>
          <a:bodyPr wrap="none" rtlCol="0">
            <a:spAutoFit/>
          </a:bodyPr>
          <a:lstStyle/>
          <a:p>
            <a:r>
              <a:rPr lang="en-US" dirty="0"/>
              <a:t>p(w2)=3/16+5/16=8/16</a:t>
            </a:r>
            <a:endParaRPr lang="el-GR" dirty="0"/>
          </a:p>
        </p:txBody>
      </p:sp>
      <p:cxnSp>
        <p:nvCxnSpPr>
          <p:cNvPr id="46" name="45 - Ευθεία γραμμή σύνδεσης"/>
          <p:cNvCxnSpPr>
            <a:stCxn id="9" idx="3"/>
            <a:endCxn id="33" idx="1"/>
          </p:cNvCxnSpPr>
          <p:nvPr/>
        </p:nvCxnSpPr>
        <p:spPr>
          <a:xfrm flipV="1">
            <a:off x="5256583" y="184666"/>
            <a:ext cx="395537" cy="144016"/>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47 - Ευθεία γραμμή σύνδεσης"/>
          <p:cNvCxnSpPr>
            <a:stCxn id="11" idx="3"/>
            <a:endCxn id="33" idx="1"/>
          </p:cNvCxnSpPr>
          <p:nvPr/>
        </p:nvCxnSpPr>
        <p:spPr>
          <a:xfrm flipV="1">
            <a:off x="5256583" y="184666"/>
            <a:ext cx="395537" cy="504056"/>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48 - TextBox"/>
          <p:cNvSpPr txBox="1"/>
          <p:nvPr/>
        </p:nvSpPr>
        <p:spPr>
          <a:xfrm>
            <a:off x="5652120" y="404664"/>
            <a:ext cx="2398413" cy="369332"/>
          </a:xfrm>
          <a:prstGeom prst="rect">
            <a:avLst/>
          </a:prstGeom>
          <a:noFill/>
        </p:spPr>
        <p:txBody>
          <a:bodyPr wrap="none" rtlCol="0">
            <a:spAutoFit/>
          </a:bodyPr>
          <a:lstStyle/>
          <a:p>
            <a:r>
              <a:rPr lang="en-US" dirty="0"/>
              <a:t>p(y1)=5/16+3/16=8/16</a:t>
            </a:r>
            <a:endParaRPr lang="el-GR" dirty="0"/>
          </a:p>
        </p:txBody>
      </p:sp>
      <p:cxnSp>
        <p:nvCxnSpPr>
          <p:cNvPr id="51" name="50 - Ευθεία γραμμή σύνδεσης"/>
          <p:cNvCxnSpPr>
            <a:stCxn id="9" idx="3"/>
            <a:endCxn id="49" idx="1"/>
          </p:cNvCxnSpPr>
          <p:nvPr/>
        </p:nvCxnSpPr>
        <p:spPr>
          <a:xfrm>
            <a:off x="5256583" y="328682"/>
            <a:ext cx="395537" cy="260648"/>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54 - Ευθεία γραμμή σύνδεσης"/>
          <p:cNvCxnSpPr>
            <a:stCxn id="13" idx="3"/>
            <a:endCxn id="49" idx="1"/>
          </p:cNvCxnSpPr>
          <p:nvPr/>
        </p:nvCxnSpPr>
        <p:spPr>
          <a:xfrm flipV="1">
            <a:off x="5256583" y="589330"/>
            <a:ext cx="395537" cy="4594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58 - Ευθεία γραμμή σύνδεσης"/>
          <p:cNvCxnSpPr>
            <a:stCxn id="13" idx="3"/>
            <a:endCxn id="44" idx="1"/>
          </p:cNvCxnSpPr>
          <p:nvPr/>
        </p:nvCxnSpPr>
        <p:spPr>
          <a:xfrm flipV="1">
            <a:off x="5256583" y="1021378"/>
            <a:ext cx="323529" cy="273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60 - Ευθεία γραμμή σύνδεσης"/>
          <p:cNvCxnSpPr>
            <a:stCxn id="15" idx="3"/>
            <a:endCxn id="44" idx="1"/>
          </p:cNvCxnSpPr>
          <p:nvPr/>
        </p:nvCxnSpPr>
        <p:spPr>
          <a:xfrm flipV="1">
            <a:off x="5049796" y="1021378"/>
            <a:ext cx="530316" cy="387424"/>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61 - TextBox"/>
          <p:cNvSpPr txBox="1"/>
          <p:nvPr/>
        </p:nvSpPr>
        <p:spPr>
          <a:xfrm>
            <a:off x="5629971" y="1268760"/>
            <a:ext cx="2398413" cy="369332"/>
          </a:xfrm>
          <a:prstGeom prst="rect">
            <a:avLst/>
          </a:prstGeom>
          <a:noFill/>
        </p:spPr>
        <p:txBody>
          <a:bodyPr wrap="none" rtlCol="0">
            <a:spAutoFit/>
          </a:bodyPr>
          <a:lstStyle/>
          <a:p>
            <a:r>
              <a:rPr lang="en-US" dirty="0"/>
              <a:t>p(y2)=5/16+3/16=8/16</a:t>
            </a:r>
            <a:endParaRPr lang="el-GR" dirty="0"/>
          </a:p>
        </p:txBody>
      </p:sp>
      <p:cxnSp>
        <p:nvCxnSpPr>
          <p:cNvPr id="64" name="63 - Ευθεία γραμμή σύνδεσης"/>
          <p:cNvCxnSpPr>
            <a:stCxn id="11" idx="3"/>
            <a:endCxn id="62" idx="1"/>
          </p:cNvCxnSpPr>
          <p:nvPr/>
        </p:nvCxnSpPr>
        <p:spPr>
          <a:xfrm>
            <a:off x="5256583" y="688722"/>
            <a:ext cx="373388" cy="764704"/>
          </a:xfrm>
          <a:prstGeom prst="line">
            <a:avLst/>
          </a:prstGeom>
          <a:ln>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65 - Ευθεία γραμμή σύνδεσης"/>
          <p:cNvCxnSpPr>
            <a:stCxn id="15" idx="3"/>
            <a:endCxn id="62" idx="1"/>
          </p:cNvCxnSpPr>
          <p:nvPr/>
        </p:nvCxnSpPr>
        <p:spPr>
          <a:xfrm>
            <a:off x="5049796" y="1408802"/>
            <a:ext cx="580175" cy="44624"/>
          </a:xfrm>
          <a:prstGeom prst="line">
            <a:avLst/>
          </a:prstGeom>
          <a:ln>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66 - TextBox"/>
          <p:cNvSpPr txBox="1"/>
          <p:nvPr/>
        </p:nvSpPr>
        <p:spPr>
          <a:xfrm>
            <a:off x="0" y="2708920"/>
            <a:ext cx="2555508" cy="369332"/>
          </a:xfrm>
          <a:prstGeom prst="rect">
            <a:avLst/>
          </a:prstGeom>
          <a:noFill/>
        </p:spPr>
        <p:txBody>
          <a:bodyPr wrap="none" rtlCol="0">
            <a:spAutoFit/>
          </a:bodyPr>
          <a:lstStyle/>
          <a:p>
            <a:r>
              <a:rPr lang="en-US" dirty="0"/>
              <a:t>p(x1,w1)=1/4+1/16=5/16</a:t>
            </a:r>
            <a:endParaRPr lang="el-GR" dirty="0"/>
          </a:p>
        </p:txBody>
      </p:sp>
      <p:sp>
        <p:nvSpPr>
          <p:cNvPr id="68" name="67 - TextBox"/>
          <p:cNvSpPr txBox="1"/>
          <p:nvPr/>
        </p:nvSpPr>
        <p:spPr>
          <a:xfrm>
            <a:off x="0" y="3212976"/>
            <a:ext cx="2114681" cy="369332"/>
          </a:xfrm>
          <a:prstGeom prst="rect">
            <a:avLst/>
          </a:prstGeom>
          <a:noFill/>
        </p:spPr>
        <p:txBody>
          <a:bodyPr wrap="none" rtlCol="0">
            <a:spAutoFit/>
          </a:bodyPr>
          <a:lstStyle/>
          <a:p>
            <a:r>
              <a:rPr lang="en-US" dirty="0"/>
              <a:t>p(x1,w2)=1/8+0=1/8</a:t>
            </a:r>
            <a:endParaRPr lang="el-GR" dirty="0"/>
          </a:p>
        </p:txBody>
      </p:sp>
      <p:sp>
        <p:nvSpPr>
          <p:cNvPr id="69" name="68 - Ορθογώνιο"/>
          <p:cNvSpPr/>
          <p:nvPr/>
        </p:nvSpPr>
        <p:spPr>
          <a:xfrm>
            <a:off x="1115616" y="260648"/>
            <a:ext cx="504056" cy="576064"/>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1" name="70 - Ευθύγραμμο βέλος σύνδεσης"/>
          <p:cNvCxnSpPr/>
          <p:nvPr/>
        </p:nvCxnSpPr>
        <p:spPr>
          <a:xfrm flipH="1">
            <a:off x="251520" y="836712"/>
            <a:ext cx="936104" cy="1944216"/>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72" name="71 - Ορθογώνιο"/>
          <p:cNvSpPr/>
          <p:nvPr/>
        </p:nvSpPr>
        <p:spPr>
          <a:xfrm>
            <a:off x="1115616" y="980728"/>
            <a:ext cx="504056" cy="576064"/>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3" name="72 - Ευθύγραμμο βέλος σύνδεσης"/>
          <p:cNvCxnSpPr/>
          <p:nvPr/>
        </p:nvCxnSpPr>
        <p:spPr>
          <a:xfrm flipH="1">
            <a:off x="323528" y="1556792"/>
            <a:ext cx="864096" cy="180020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75" name="74 - TextBox"/>
          <p:cNvSpPr txBox="1"/>
          <p:nvPr/>
        </p:nvSpPr>
        <p:spPr>
          <a:xfrm>
            <a:off x="899592" y="3645024"/>
            <a:ext cx="2555508" cy="369332"/>
          </a:xfrm>
          <a:prstGeom prst="rect">
            <a:avLst/>
          </a:prstGeom>
          <a:noFill/>
        </p:spPr>
        <p:txBody>
          <a:bodyPr wrap="none" rtlCol="0">
            <a:spAutoFit/>
          </a:bodyPr>
          <a:lstStyle/>
          <a:p>
            <a:r>
              <a:rPr lang="en-US" dirty="0"/>
              <a:t>p(x2,w1)=1/16+1/8=3/16</a:t>
            </a:r>
            <a:endParaRPr lang="el-GR" dirty="0"/>
          </a:p>
        </p:txBody>
      </p:sp>
      <p:sp>
        <p:nvSpPr>
          <p:cNvPr id="76" name="75 - TextBox"/>
          <p:cNvSpPr txBox="1"/>
          <p:nvPr/>
        </p:nvSpPr>
        <p:spPr>
          <a:xfrm>
            <a:off x="899592" y="4077072"/>
            <a:ext cx="2672526" cy="369332"/>
          </a:xfrm>
          <a:prstGeom prst="rect">
            <a:avLst/>
          </a:prstGeom>
          <a:noFill/>
        </p:spPr>
        <p:txBody>
          <a:bodyPr wrap="none" rtlCol="0">
            <a:spAutoFit/>
          </a:bodyPr>
          <a:lstStyle/>
          <a:p>
            <a:r>
              <a:rPr lang="en-US" dirty="0"/>
              <a:t>p(x2,w2)=1/16+5/16=6/16</a:t>
            </a:r>
            <a:endParaRPr lang="el-GR" dirty="0"/>
          </a:p>
        </p:txBody>
      </p:sp>
      <p:sp>
        <p:nvSpPr>
          <p:cNvPr id="77" name="76 - Ορθογώνιο"/>
          <p:cNvSpPr/>
          <p:nvPr/>
        </p:nvSpPr>
        <p:spPr>
          <a:xfrm>
            <a:off x="1763688" y="260648"/>
            <a:ext cx="504056" cy="576064"/>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8" name="77 - Ορθογώνιο"/>
          <p:cNvSpPr/>
          <p:nvPr/>
        </p:nvSpPr>
        <p:spPr>
          <a:xfrm>
            <a:off x="1763688" y="980728"/>
            <a:ext cx="504056" cy="576064"/>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9" name="78 - Ευθύγραμμο βέλος σύνδεσης"/>
          <p:cNvCxnSpPr/>
          <p:nvPr/>
        </p:nvCxnSpPr>
        <p:spPr>
          <a:xfrm>
            <a:off x="2267744" y="836712"/>
            <a:ext cx="360040" cy="2808312"/>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1" name="80 - Ευθύγραμμο βέλος σύνδεσης"/>
          <p:cNvCxnSpPr/>
          <p:nvPr/>
        </p:nvCxnSpPr>
        <p:spPr>
          <a:xfrm>
            <a:off x="1835696" y="1556792"/>
            <a:ext cx="432048" cy="2592288"/>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cxnSp>
        <p:nvCxnSpPr>
          <p:cNvPr id="86" name="85 - Ευθεία γραμμή σύνδεσης"/>
          <p:cNvCxnSpPr/>
          <p:nvPr/>
        </p:nvCxnSpPr>
        <p:spPr>
          <a:xfrm flipV="1">
            <a:off x="5868144" y="4941168"/>
            <a:ext cx="395537" cy="144016"/>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86 - Ευθεία γραμμή σύνδεσης"/>
          <p:cNvCxnSpPr>
            <a:stCxn id="29" idx="3"/>
          </p:cNvCxnSpPr>
          <p:nvPr/>
        </p:nvCxnSpPr>
        <p:spPr>
          <a:xfrm flipV="1">
            <a:off x="6023470" y="4941168"/>
            <a:ext cx="240211" cy="89545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87 - TextBox"/>
          <p:cNvSpPr txBox="1"/>
          <p:nvPr/>
        </p:nvSpPr>
        <p:spPr>
          <a:xfrm>
            <a:off x="6300192" y="4653136"/>
            <a:ext cx="2398413" cy="369332"/>
          </a:xfrm>
          <a:prstGeom prst="rect">
            <a:avLst/>
          </a:prstGeom>
          <a:noFill/>
        </p:spPr>
        <p:txBody>
          <a:bodyPr wrap="none" rtlCol="0">
            <a:spAutoFit/>
          </a:bodyPr>
          <a:lstStyle/>
          <a:p>
            <a:r>
              <a:rPr lang="en-US" dirty="0"/>
              <a:t>p(z1)=5/16+4/16=9/16</a:t>
            </a:r>
            <a:endParaRPr lang="el-GR" dirty="0"/>
          </a:p>
        </p:txBody>
      </p:sp>
      <p:cxnSp>
        <p:nvCxnSpPr>
          <p:cNvPr id="90" name="89 - Ευθεία γραμμή σύνδεσης"/>
          <p:cNvCxnSpPr>
            <a:stCxn id="27" idx="3"/>
          </p:cNvCxnSpPr>
          <p:nvPr/>
        </p:nvCxnSpPr>
        <p:spPr>
          <a:xfrm flipV="1">
            <a:off x="5906450" y="5445224"/>
            <a:ext cx="501247" cy="3135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90 - Ευθεία γραμμή σύνδεσης"/>
          <p:cNvCxnSpPr/>
          <p:nvPr/>
        </p:nvCxnSpPr>
        <p:spPr>
          <a:xfrm flipV="1">
            <a:off x="5724128" y="5445224"/>
            <a:ext cx="683569" cy="79208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91 - TextBox"/>
          <p:cNvSpPr txBox="1"/>
          <p:nvPr/>
        </p:nvSpPr>
        <p:spPr>
          <a:xfrm>
            <a:off x="6444208" y="5157192"/>
            <a:ext cx="2207656" cy="369332"/>
          </a:xfrm>
          <a:prstGeom prst="rect">
            <a:avLst/>
          </a:prstGeom>
          <a:noFill/>
        </p:spPr>
        <p:txBody>
          <a:bodyPr wrap="none" rtlCol="0">
            <a:spAutoFit/>
          </a:bodyPr>
          <a:lstStyle/>
          <a:p>
            <a:r>
              <a:rPr lang="en-US" dirty="0"/>
              <a:t>p(z2)=3/16+1/4=7/16</a:t>
            </a:r>
            <a:endParaRPr lang="el-GR" dirty="0"/>
          </a:p>
        </p:txBody>
      </p:sp>
    </p:spTree>
    <p:extLst>
      <p:ext uri="{BB962C8B-B14F-4D97-AF65-F5344CB8AC3E}">
        <p14:creationId xmlns:p14="http://schemas.microsoft.com/office/powerpoint/2010/main" val="30792753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135</a:t>
            </a:fld>
            <a:endParaRPr lang="el-GR"/>
          </a:p>
        </p:txBody>
      </p:sp>
      <p:pic>
        <p:nvPicPr>
          <p:cNvPr id="2051" name="Picture 3"/>
          <p:cNvPicPr>
            <a:picLocks noChangeAspect="1" noChangeArrowheads="1"/>
          </p:cNvPicPr>
          <p:nvPr/>
        </p:nvPicPr>
        <p:blipFill>
          <a:blip r:embed="rId2" cstate="print"/>
          <a:srcRect/>
          <a:stretch>
            <a:fillRect/>
          </a:stretch>
        </p:blipFill>
        <p:spPr bwMode="auto">
          <a:xfrm>
            <a:off x="1043608" y="476672"/>
            <a:ext cx="7509437" cy="3723481"/>
          </a:xfrm>
          <a:prstGeom prst="rect">
            <a:avLst/>
          </a:prstGeom>
          <a:noFill/>
          <a:ln w="9525">
            <a:noFill/>
            <a:miter lim="800000"/>
            <a:headEnd/>
            <a:tailEnd/>
          </a:ln>
        </p:spPr>
      </p:pic>
    </p:spTree>
    <p:extLst>
      <p:ext uri="{BB962C8B-B14F-4D97-AF65-F5344CB8AC3E}">
        <p14:creationId xmlns:p14="http://schemas.microsoft.com/office/powerpoint/2010/main" val="19803445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136</a:t>
            </a:fld>
            <a:endParaRPr lang="el-GR"/>
          </a:p>
        </p:txBody>
      </p:sp>
      <p:pic>
        <p:nvPicPr>
          <p:cNvPr id="3074" name="Picture 2"/>
          <p:cNvPicPr>
            <a:picLocks noChangeAspect="1" noChangeArrowheads="1"/>
          </p:cNvPicPr>
          <p:nvPr/>
        </p:nvPicPr>
        <p:blipFill>
          <a:blip r:embed="rId2" cstate="print"/>
          <a:srcRect/>
          <a:stretch>
            <a:fillRect/>
          </a:stretch>
        </p:blipFill>
        <p:spPr bwMode="auto">
          <a:xfrm>
            <a:off x="971600" y="404664"/>
            <a:ext cx="7344816" cy="5041482"/>
          </a:xfrm>
          <a:prstGeom prst="rect">
            <a:avLst/>
          </a:prstGeom>
          <a:noFill/>
          <a:ln w="9525">
            <a:noFill/>
            <a:miter lim="800000"/>
            <a:headEnd/>
            <a:tailEnd/>
          </a:ln>
        </p:spPr>
      </p:pic>
    </p:spTree>
    <p:extLst>
      <p:ext uri="{BB962C8B-B14F-4D97-AF65-F5344CB8AC3E}">
        <p14:creationId xmlns:p14="http://schemas.microsoft.com/office/powerpoint/2010/main" val="41530493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137</a:t>
            </a:fld>
            <a:endParaRPr lang="el-GR"/>
          </a:p>
        </p:txBody>
      </p:sp>
      <p:pic>
        <p:nvPicPr>
          <p:cNvPr id="4098" name="Picture 2"/>
          <p:cNvPicPr>
            <a:picLocks noChangeAspect="1" noChangeArrowheads="1"/>
          </p:cNvPicPr>
          <p:nvPr/>
        </p:nvPicPr>
        <p:blipFill>
          <a:blip r:embed="rId2" cstate="print"/>
          <a:srcRect/>
          <a:stretch>
            <a:fillRect/>
          </a:stretch>
        </p:blipFill>
        <p:spPr bwMode="auto">
          <a:xfrm>
            <a:off x="755576" y="620688"/>
            <a:ext cx="7803407" cy="2906638"/>
          </a:xfrm>
          <a:prstGeom prst="rect">
            <a:avLst/>
          </a:prstGeom>
          <a:noFill/>
          <a:ln w="9525">
            <a:noFill/>
            <a:miter lim="800000"/>
            <a:headEnd/>
            <a:tailEnd/>
          </a:ln>
        </p:spPr>
      </p:pic>
    </p:spTree>
    <p:extLst>
      <p:ext uri="{BB962C8B-B14F-4D97-AF65-F5344CB8AC3E}">
        <p14:creationId xmlns:p14="http://schemas.microsoft.com/office/powerpoint/2010/main" val="29099695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138</a:t>
            </a:fld>
            <a:endParaRPr lang="el-GR"/>
          </a:p>
        </p:txBody>
      </p:sp>
      <p:pic>
        <p:nvPicPr>
          <p:cNvPr id="5122" name="Picture 2"/>
          <p:cNvPicPr>
            <a:picLocks noChangeAspect="1" noChangeArrowheads="1"/>
          </p:cNvPicPr>
          <p:nvPr/>
        </p:nvPicPr>
        <p:blipFill>
          <a:blip r:embed="rId2" cstate="print"/>
          <a:srcRect/>
          <a:stretch>
            <a:fillRect/>
          </a:stretch>
        </p:blipFill>
        <p:spPr bwMode="auto">
          <a:xfrm>
            <a:off x="323528" y="347771"/>
            <a:ext cx="8352928" cy="6058011"/>
          </a:xfrm>
          <a:prstGeom prst="rect">
            <a:avLst/>
          </a:prstGeom>
          <a:noFill/>
          <a:ln w="9525">
            <a:noFill/>
            <a:miter lim="800000"/>
            <a:headEnd/>
            <a:tailEnd/>
          </a:ln>
        </p:spPr>
      </p:pic>
    </p:spTree>
    <p:extLst>
      <p:ext uri="{BB962C8B-B14F-4D97-AF65-F5344CB8AC3E}">
        <p14:creationId xmlns:p14="http://schemas.microsoft.com/office/powerpoint/2010/main" val="31978052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D184A-AA38-6D43-862A-819950C139B3}"/>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2BA49660-B30D-9824-F33F-AF5F1C95972A}"/>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0546DF06-AF37-65C8-53A5-AA4903619BA3}"/>
              </a:ext>
            </a:extLst>
          </p:cNvPr>
          <p:cNvSpPr>
            <a:spLocks noGrp="1"/>
          </p:cNvSpPr>
          <p:nvPr>
            <p:ph type="sldNum" sz="quarter" idx="12"/>
          </p:nvPr>
        </p:nvSpPr>
        <p:spPr/>
        <p:txBody>
          <a:bodyPr/>
          <a:lstStyle/>
          <a:p>
            <a:fld id="{2BFB6B6B-6A16-4D0B-B6BC-52D8B33A6A07}" type="slidenum">
              <a:rPr lang="el-GR" smtClean="0"/>
              <a:pPr/>
              <a:t>139</a:t>
            </a:fld>
            <a:endParaRPr lang="el-GR"/>
          </a:p>
        </p:txBody>
      </p:sp>
      <p:pic>
        <p:nvPicPr>
          <p:cNvPr id="7" name="Εικόνα 6">
            <a:extLst>
              <a:ext uri="{FF2B5EF4-FFF2-40B4-BE49-F238E27FC236}">
                <a16:creationId xmlns:a16="http://schemas.microsoft.com/office/drawing/2014/main" id="{EBD0C445-E8E0-C3E2-C3A2-83CCFBBD985F}"/>
              </a:ext>
            </a:extLst>
          </p:cNvPr>
          <p:cNvPicPr>
            <a:picLocks noChangeAspect="1"/>
          </p:cNvPicPr>
          <p:nvPr/>
        </p:nvPicPr>
        <p:blipFill>
          <a:blip r:embed="rId2"/>
          <a:stretch>
            <a:fillRect/>
          </a:stretch>
        </p:blipFill>
        <p:spPr>
          <a:xfrm>
            <a:off x="0" y="819232"/>
            <a:ext cx="9144000" cy="5219536"/>
          </a:xfrm>
          <a:prstGeom prst="rect">
            <a:avLst/>
          </a:prstGeom>
        </p:spPr>
      </p:pic>
      <p:sp>
        <p:nvSpPr>
          <p:cNvPr id="8" name="TextBox 7">
            <a:extLst>
              <a:ext uri="{FF2B5EF4-FFF2-40B4-BE49-F238E27FC236}">
                <a16:creationId xmlns:a16="http://schemas.microsoft.com/office/drawing/2014/main" id="{2B2B11DB-E8C6-84A0-8178-06A802B339B3}"/>
              </a:ext>
            </a:extLst>
          </p:cNvPr>
          <p:cNvSpPr txBox="1"/>
          <p:nvPr/>
        </p:nvSpPr>
        <p:spPr>
          <a:xfrm>
            <a:off x="539552" y="548680"/>
            <a:ext cx="1173719" cy="369332"/>
          </a:xfrm>
          <a:prstGeom prst="rect">
            <a:avLst/>
          </a:prstGeom>
          <a:noFill/>
        </p:spPr>
        <p:txBody>
          <a:bodyPr wrap="none" rtlCol="0">
            <a:spAutoFit/>
          </a:bodyPr>
          <a:lstStyle/>
          <a:p>
            <a:r>
              <a:rPr lang="el-GR" dirty="0"/>
              <a:t>ΓΕ4 / 1819</a:t>
            </a:r>
            <a:endParaRPr lang="en-US" dirty="0"/>
          </a:p>
        </p:txBody>
      </p:sp>
    </p:spTree>
    <p:extLst>
      <p:ext uri="{BB962C8B-B14F-4D97-AF65-F5344CB8AC3E}">
        <p14:creationId xmlns:p14="http://schemas.microsoft.com/office/powerpoint/2010/main" val="2549417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DD3E22-0204-46ED-B54D-4F6C33F1DB08}"/>
              </a:ext>
            </a:extLst>
          </p:cNvPr>
          <p:cNvSpPr>
            <a:spLocks noGrp="1"/>
          </p:cNvSpPr>
          <p:nvPr>
            <p:ph type="title"/>
          </p:nvPr>
        </p:nvSpPr>
        <p:spPr/>
        <p:txBody>
          <a:bodyPr/>
          <a:lstStyle/>
          <a:p>
            <a:r>
              <a:rPr lang="el-GR" dirty="0" err="1"/>
              <a:t>Τυπολόγιο</a:t>
            </a:r>
            <a:r>
              <a:rPr lang="el-GR" dirty="0"/>
              <a:t> Πιθανοτήτων</a:t>
            </a:r>
            <a:endParaRPr lang="en-US" dirty="0"/>
          </a:p>
        </p:txBody>
      </p:sp>
      <p:sp>
        <p:nvSpPr>
          <p:cNvPr id="4" name="Θέση αριθμού διαφάνειας 3">
            <a:extLst>
              <a:ext uri="{FF2B5EF4-FFF2-40B4-BE49-F238E27FC236}">
                <a16:creationId xmlns:a16="http://schemas.microsoft.com/office/drawing/2014/main" id="{3BAFCB68-33AB-49FC-8339-0F038C38F9BF}"/>
              </a:ext>
            </a:extLst>
          </p:cNvPr>
          <p:cNvSpPr>
            <a:spLocks noGrp="1"/>
          </p:cNvSpPr>
          <p:nvPr>
            <p:ph type="sldNum" sz="quarter" idx="10"/>
          </p:nvPr>
        </p:nvSpPr>
        <p:spPr/>
        <p:txBody>
          <a:bodyPr/>
          <a:lstStyle/>
          <a:p>
            <a:pPr>
              <a:defRPr/>
            </a:pPr>
            <a:fld id="{3D7D2634-6E9C-434F-ADD4-7883BCE962C7}" type="slidenum">
              <a:rPr lang="en-GB" altLang="el-GR" smtClean="0"/>
              <a:pPr>
                <a:defRPr/>
              </a:pPr>
              <a:t>14</a:t>
            </a:fld>
            <a:endParaRPr lang="en-GB" altLang="el-GR"/>
          </a:p>
        </p:txBody>
      </p:sp>
      <p:sp>
        <p:nvSpPr>
          <p:cNvPr id="5" name="Οβάλ 4">
            <a:extLst>
              <a:ext uri="{FF2B5EF4-FFF2-40B4-BE49-F238E27FC236}">
                <a16:creationId xmlns:a16="http://schemas.microsoft.com/office/drawing/2014/main" id="{F8D1CB76-A9B6-4DA1-BD26-CE537F56C6A3}"/>
              </a:ext>
            </a:extLst>
          </p:cNvPr>
          <p:cNvSpPr/>
          <p:nvPr/>
        </p:nvSpPr>
        <p:spPr bwMode="auto">
          <a:xfrm>
            <a:off x="8510588" y="371192"/>
            <a:ext cx="479503" cy="528921"/>
          </a:xfrm>
          <a:prstGeom prst="ellipse">
            <a:avLst/>
          </a:prstGeom>
          <a:solidFill>
            <a:srgbClr val="FF0000"/>
          </a:solidFill>
          <a:ln>
            <a:solidFill>
              <a:schemeClr val="tx1"/>
            </a:solidFill>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charset="0"/>
            </a:endParaRPr>
          </a:p>
        </p:txBody>
      </p:sp>
      <p:pic>
        <p:nvPicPr>
          <p:cNvPr id="9" name="Εικόνα 8" descr="Εικόνα που περιέχει κείμενο, έγγραφο&#10;&#10;Περιγραφή που δημιουργήθηκε αυτόματα">
            <a:extLst>
              <a:ext uri="{FF2B5EF4-FFF2-40B4-BE49-F238E27FC236}">
                <a16:creationId xmlns:a16="http://schemas.microsoft.com/office/drawing/2014/main" id="{FD948021-03A9-4C63-ACF0-D8320EFBD2A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197563"/>
            <a:ext cx="9144000" cy="6462873"/>
          </a:xfrm>
          <a:prstGeom prst="rect">
            <a:avLst/>
          </a:prstGeom>
        </p:spPr>
      </p:pic>
      <p:sp>
        <p:nvSpPr>
          <p:cNvPr id="10" name="Οβάλ 9">
            <a:extLst>
              <a:ext uri="{FF2B5EF4-FFF2-40B4-BE49-F238E27FC236}">
                <a16:creationId xmlns:a16="http://schemas.microsoft.com/office/drawing/2014/main" id="{F55696B0-63E5-4F2E-99C2-A42AB4980254}"/>
              </a:ext>
            </a:extLst>
          </p:cNvPr>
          <p:cNvSpPr/>
          <p:nvPr/>
        </p:nvSpPr>
        <p:spPr bwMode="auto">
          <a:xfrm>
            <a:off x="8223063" y="253614"/>
            <a:ext cx="479503" cy="528921"/>
          </a:xfrm>
          <a:prstGeom prst="ellipse">
            <a:avLst/>
          </a:prstGeom>
          <a:solidFill>
            <a:srgbClr val="FF0000"/>
          </a:solidFill>
          <a:ln>
            <a:solidFill>
              <a:schemeClr val="tx1"/>
            </a:solidFill>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charset="0"/>
            </a:endParaRPr>
          </a:p>
        </p:txBody>
      </p:sp>
      <p:sp>
        <p:nvSpPr>
          <p:cNvPr id="3" name="Ορθογώνιο 2">
            <a:extLst>
              <a:ext uri="{FF2B5EF4-FFF2-40B4-BE49-F238E27FC236}">
                <a16:creationId xmlns:a16="http://schemas.microsoft.com/office/drawing/2014/main" id="{34FBC574-4F57-4295-90DD-924696E4F9C9}"/>
              </a:ext>
            </a:extLst>
          </p:cNvPr>
          <p:cNvSpPr/>
          <p:nvPr/>
        </p:nvSpPr>
        <p:spPr>
          <a:xfrm>
            <a:off x="8223063" y="1628800"/>
            <a:ext cx="76702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5913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1CD3E-202A-0B7B-77BC-4B06E3CBB97B}"/>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5863A63-8A1A-C4E2-195F-4F03BE855A6E}"/>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1863F5CE-C7B1-8639-DFB7-4F23BA9D614D}"/>
              </a:ext>
            </a:extLst>
          </p:cNvPr>
          <p:cNvSpPr>
            <a:spLocks noGrp="1"/>
          </p:cNvSpPr>
          <p:nvPr>
            <p:ph type="sldNum" sz="quarter" idx="12"/>
          </p:nvPr>
        </p:nvSpPr>
        <p:spPr/>
        <p:txBody>
          <a:bodyPr/>
          <a:lstStyle/>
          <a:p>
            <a:fld id="{2BFB6B6B-6A16-4D0B-B6BC-52D8B33A6A07}" type="slidenum">
              <a:rPr lang="el-GR" smtClean="0"/>
              <a:pPr/>
              <a:t>140</a:t>
            </a:fld>
            <a:endParaRPr lang="el-GR"/>
          </a:p>
        </p:txBody>
      </p:sp>
      <p:pic>
        <p:nvPicPr>
          <p:cNvPr id="3" name="Εικόνα 2">
            <a:extLst>
              <a:ext uri="{FF2B5EF4-FFF2-40B4-BE49-F238E27FC236}">
                <a16:creationId xmlns:a16="http://schemas.microsoft.com/office/drawing/2014/main" id="{A5112DC5-56D2-CC91-F83D-8B0EF797C51A}"/>
              </a:ext>
            </a:extLst>
          </p:cNvPr>
          <p:cNvPicPr>
            <a:picLocks noChangeAspect="1"/>
          </p:cNvPicPr>
          <p:nvPr/>
        </p:nvPicPr>
        <p:blipFill>
          <a:blip r:embed="rId2"/>
          <a:stretch>
            <a:fillRect/>
          </a:stretch>
        </p:blipFill>
        <p:spPr>
          <a:xfrm>
            <a:off x="107504" y="427359"/>
            <a:ext cx="9144000" cy="4287250"/>
          </a:xfrm>
          <a:prstGeom prst="rect">
            <a:avLst/>
          </a:prstGeom>
        </p:spPr>
      </p:pic>
      <p:pic>
        <p:nvPicPr>
          <p:cNvPr id="7" name="Εικόνα 6">
            <a:extLst>
              <a:ext uri="{FF2B5EF4-FFF2-40B4-BE49-F238E27FC236}">
                <a16:creationId xmlns:a16="http://schemas.microsoft.com/office/drawing/2014/main" id="{ABBE8AE4-F4D6-4F2C-9109-AB287668CC61}"/>
              </a:ext>
            </a:extLst>
          </p:cNvPr>
          <p:cNvPicPr>
            <a:picLocks noChangeAspect="1"/>
          </p:cNvPicPr>
          <p:nvPr/>
        </p:nvPicPr>
        <p:blipFill>
          <a:blip r:embed="rId3"/>
          <a:stretch>
            <a:fillRect/>
          </a:stretch>
        </p:blipFill>
        <p:spPr>
          <a:xfrm>
            <a:off x="0" y="4909019"/>
            <a:ext cx="9144000" cy="1058510"/>
          </a:xfrm>
          <a:prstGeom prst="rect">
            <a:avLst/>
          </a:prstGeom>
        </p:spPr>
      </p:pic>
    </p:spTree>
    <p:extLst>
      <p:ext uri="{BB962C8B-B14F-4D97-AF65-F5344CB8AC3E}">
        <p14:creationId xmlns:p14="http://schemas.microsoft.com/office/powerpoint/2010/main" val="20739084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655E6-1E71-061D-5F57-BE7505794763}"/>
            </a:ext>
          </a:extLst>
        </p:cNvPr>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4A2E0A50-9F52-14B4-A2E2-5BFF84774ED9}"/>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21DE53E3-93D9-689F-B482-B90725BEF239}"/>
              </a:ext>
            </a:extLst>
          </p:cNvPr>
          <p:cNvSpPr>
            <a:spLocks noGrp="1"/>
          </p:cNvSpPr>
          <p:nvPr>
            <p:ph type="sldNum" sz="quarter" idx="12"/>
          </p:nvPr>
        </p:nvSpPr>
        <p:spPr/>
        <p:txBody>
          <a:bodyPr/>
          <a:lstStyle/>
          <a:p>
            <a:fld id="{2BFB6B6B-6A16-4D0B-B6BC-52D8B33A6A07}" type="slidenum">
              <a:rPr lang="el-GR" smtClean="0"/>
              <a:pPr/>
              <a:t>141</a:t>
            </a:fld>
            <a:endParaRPr lang="el-GR"/>
          </a:p>
        </p:txBody>
      </p:sp>
      <p:pic>
        <p:nvPicPr>
          <p:cNvPr id="6" name="Picture 5">
            <a:extLst>
              <a:ext uri="{FF2B5EF4-FFF2-40B4-BE49-F238E27FC236}">
                <a16:creationId xmlns:a16="http://schemas.microsoft.com/office/drawing/2014/main" id="{6984B43F-EE13-FB24-E401-E27BFBED7312}"/>
              </a:ext>
            </a:extLst>
          </p:cNvPr>
          <p:cNvPicPr>
            <a:picLocks noChangeAspect="1"/>
          </p:cNvPicPr>
          <p:nvPr/>
        </p:nvPicPr>
        <p:blipFill>
          <a:blip r:embed="rId2"/>
          <a:stretch>
            <a:fillRect/>
          </a:stretch>
        </p:blipFill>
        <p:spPr>
          <a:xfrm>
            <a:off x="-108520" y="620688"/>
            <a:ext cx="9144000" cy="1411439"/>
          </a:xfrm>
          <a:prstGeom prst="rect">
            <a:avLst/>
          </a:prstGeom>
        </p:spPr>
      </p:pic>
      <p:pic>
        <p:nvPicPr>
          <p:cNvPr id="7" name="Εικόνα 10">
            <a:extLst>
              <a:ext uri="{FF2B5EF4-FFF2-40B4-BE49-F238E27FC236}">
                <a16:creationId xmlns:a16="http://schemas.microsoft.com/office/drawing/2014/main" id="{F5A4FE3B-7973-2826-E3D2-317503725949}"/>
              </a:ext>
            </a:extLst>
          </p:cNvPr>
          <p:cNvPicPr>
            <a:picLocks noChangeAspect="1"/>
          </p:cNvPicPr>
          <p:nvPr/>
        </p:nvPicPr>
        <p:blipFill>
          <a:blip r:embed="rId3"/>
          <a:stretch>
            <a:fillRect/>
          </a:stretch>
        </p:blipFill>
        <p:spPr>
          <a:xfrm>
            <a:off x="0" y="2455429"/>
            <a:ext cx="9144000" cy="891782"/>
          </a:xfrm>
          <a:prstGeom prst="rect">
            <a:avLst/>
          </a:prstGeom>
        </p:spPr>
      </p:pic>
    </p:spTree>
    <p:extLst>
      <p:ext uri="{BB962C8B-B14F-4D97-AF65-F5344CB8AC3E}">
        <p14:creationId xmlns:p14="http://schemas.microsoft.com/office/powerpoint/2010/main" val="247470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602" name="Object 4">
                <a:extLst>
                  <a:ext uri="{FF2B5EF4-FFF2-40B4-BE49-F238E27FC236}">
                    <a16:creationId xmlns:a16="http://schemas.microsoft.com/office/drawing/2014/main" id="{AA81DA8F-C470-401F-B11F-88AABBB1E623}"/>
                  </a:ext>
                </a:extLst>
              </p:cNvPr>
              <p:cNvSpPr txBox="1"/>
              <p:nvPr/>
            </p:nvSpPr>
            <p:spPr bwMode="auto">
              <a:xfrm>
                <a:off x="955433" y="5268913"/>
                <a:ext cx="8188567" cy="61277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l-GR" sz="1600" i="1" smtClean="0">
                          <a:solidFill>
                            <a:srgbClr val="000000"/>
                          </a:solidFill>
                          <a:latin typeface="Cambria Math" panose="02040503050406030204" pitchFamily="18" charset="0"/>
                        </a:rPr>
                        <m:t>𝑃</m:t>
                      </m:r>
                      <m:r>
                        <a:rPr lang="el-GR" sz="1600" i="1" smtClean="0">
                          <a:solidFill>
                            <a:srgbClr val="000000"/>
                          </a:solidFill>
                          <a:latin typeface="Cambria Math" panose="02040503050406030204" pitchFamily="18" charset="0"/>
                        </a:rPr>
                        <m:t>(</m:t>
                      </m:r>
                      <m:sSub>
                        <m:sSubPr>
                          <m:ctrlPr>
                            <a:rPr lang="el-GR" sz="1600" b="1" i="1" smtClean="0">
                              <a:solidFill>
                                <a:srgbClr val="0000FF"/>
                              </a:solidFill>
                              <a:latin typeface="Cambria Math" panose="02040503050406030204" pitchFamily="18" charset="0"/>
                            </a:rPr>
                          </m:ctrlPr>
                        </m:sSubPr>
                        <m:e>
                          <m:r>
                            <a:rPr lang="el-GR" sz="1600" b="1" i="1">
                              <a:solidFill>
                                <a:srgbClr val="0000FF"/>
                              </a:solidFill>
                              <a:latin typeface="Cambria Math" panose="02040503050406030204" pitchFamily="18" charset="0"/>
                            </a:rPr>
                            <m:t>𝜟</m:t>
                          </m:r>
                        </m:e>
                        <m:sub>
                          <m:r>
                            <a:rPr lang="el-GR" sz="1600" b="1" i="1">
                              <a:solidFill>
                                <a:srgbClr val="0000FF"/>
                              </a:solidFill>
                              <a:latin typeface="Cambria Math" panose="02040503050406030204" pitchFamily="18" charset="0"/>
                            </a:rPr>
                            <m:t>𝟏</m:t>
                          </m:r>
                        </m:sub>
                      </m:sSub>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f>
                        <m:fPr>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sSub>
                            <m:sSubPr>
                              <m:ctrlPr>
                                <a:rPr lang="el-GR" sz="1600" b="1" i="1" smtClean="0">
                                  <a:solidFill>
                                    <a:srgbClr val="0000FF"/>
                                  </a:solidFill>
                                  <a:latin typeface="Cambria Math" panose="02040503050406030204" pitchFamily="18" charset="0"/>
                                </a:rPr>
                              </m:ctrlPr>
                            </m:sSubPr>
                            <m:e>
                              <m:r>
                                <a:rPr lang="el-GR" sz="1600" b="1" i="1">
                                  <a:solidFill>
                                    <a:srgbClr val="0000FF"/>
                                  </a:solidFill>
                                  <a:latin typeface="Cambria Math" panose="02040503050406030204" pitchFamily="18" charset="0"/>
                                </a:rPr>
                                <m:t>𝜟</m:t>
                              </m:r>
                            </m:e>
                            <m:sub>
                              <m:r>
                                <a:rPr lang="el-GR" sz="1600" b="1" i="1">
                                  <a:solidFill>
                                    <a:srgbClr val="0000FF"/>
                                  </a:solidFill>
                                  <a:latin typeface="Cambria Math" panose="02040503050406030204" pitchFamily="18" charset="0"/>
                                </a:rPr>
                                <m:t>𝟏</m:t>
                              </m:r>
                            </m:sub>
                          </m:sSub>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num>
                        <m:den>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den>
                      </m:f>
                      <m:r>
                        <a:rPr lang="el-GR" sz="1600" i="1">
                          <a:solidFill>
                            <a:srgbClr val="000000"/>
                          </a:solidFill>
                          <a:latin typeface="Cambria Math" panose="02040503050406030204" pitchFamily="18" charset="0"/>
                        </a:rPr>
                        <m:t>=</m:t>
                      </m:r>
                      <m:f>
                        <m:fPr>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sSub>
                            <m:sSubPr>
                              <m:ctrlPr>
                                <a:rPr lang="el-GR" sz="1600" b="1" i="1" smtClean="0">
                                  <a:solidFill>
                                    <a:srgbClr val="0000FF"/>
                                  </a:solidFill>
                                  <a:latin typeface="Cambria Math" panose="02040503050406030204" pitchFamily="18" charset="0"/>
                                </a:rPr>
                              </m:ctrlPr>
                            </m:sSubPr>
                            <m:e>
                              <m:r>
                                <a:rPr lang="el-GR" sz="1600" b="1" i="1">
                                  <a:solidFill>
                                    <a:srgbClr val="0000FF"/>
                                  </a:solidFill>
                                  <a:latin typeface="Cambria Math" panose="02040503050406030204" pitchFamily="18" charset="0"/>
                                </a:rPr>
                                <m:t>𝜟</m:t>
                              </m:r>
                            </m:e>
                            <m:sub>
                              <m:r>
                                <a:rPr lang="el-GR" sz="1600" b="1" i="1">
                                  <a:solidFill>
                                    <a:srgbClr val="0000FF"/>
                                  </a:solidFill>
                                  <a:latin typeface="Cambria Math" panose="02040503050406030204" pitchFamily="18" charset="0"/>
                                </a:rPr>
                                <m:t>𝟏</m:t>
                              </m:r>
                            </m:sub>
                          </m:sSub>
                          <m:r>
                            <a:rPr lang="el-GR" sz="1600" i="1">
                              <a:solidFill>
                                <a:srgbClr val="000000"/>
                              </a:solidFill>
                              <a:latin typeface="Cambria Math" panose="02040503050406030204" pitchFamily="18" charset="0"/>
                            </a:rPr>
                            <m:t>)</m:t>
                          </m:r>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sSub>
                            <m:sSubPr>
                              <m:ctrlPr>
                                <a:rPr lang="el-GR" sz="1600" b="1" i="1" smtClean="0">
                                  <a:solidFill>
                                    <a:srgbClr val="0000FF"/>
                                  </a:solidFill>
                                  <a:latin typeface="Cambria Math" panose="02040503050406030204" pitchFamily="18" charset="0"/>
                                </a:rPr>
                              </m:ctrlPr>
                            </m:sSubPr>
                            <m:e>
                              <m:r>
                                <a:rPr lang="el-GR" sz="1600" b="1" i="1">
                                  <a:solidFill>
                                    <a:srgbClr val="0000FF"/>
                                  </a:solidFill>
                                  <a:latin typeface="Cambria Math" panose="02040503050406030204" pitchFamily="18" charset="0"/>
                                </a:rPr>
                                <m:t>𝜟</m:t>
                              </m:r>
                            </m:e>
                            <m:sub>
                              <m:r>
                                <a:rPr lang="el-GR" sz="1600" b="1" i="1">
                                  <a:solidFill>
                                    <a:srgbClr val="0000FF"/>
                                  </a:solidFill>
                                  <a:latin typeface="Cambria Math" panose="02040503050406030204" pitchFamily="18" charset="0"/>
                                </a:rPr>
                                <m:t>𝟏</m:t>
                              </m:r>
                            </m:sub>
                          </m:sSub>
                          <m:r>
                            <a:rPr lang="el-GR" sz="1600" i="1">
                              <a:solidFill>
                                <a:srgbClr val="000000"/>
                              </a:solidFill>
                              <a:latin typeface="Cambria Math" panose="02040503050406030204" pitchFamily="18" charset="0"/>
                            </a:rPr>
                            <m:t>)</m:t>
                          </m:r>
                        </m:num>
                        <m:den>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sSub>
                            <m:sSubPr>
                              <m:ctrlPr>
                                <a:rPr lang="el-GR" sz="1600" b="1" i="1" smtClean="0">
                                  <a:solidFill>
                                    <a:srgbClr val="0000FF"/>
                                  </a:solidFill>
                                  <a:latin typeface="Cambria Math" panose="02040503050406030204" pitchFamily="18" charset="0"/>
                                </a:rPr>
                              </m:ctrlPr>
                            </m:sSubPr>
                            <m:e>
                              <m:r>
                                <a:rPr lang="el-GR" sz="1600" b="1" i="1">
                                  <a:solidFill>
                                    <a:srgbClr val="0000FF"/>
                                  </a:solidFill>
                                  <a:latin typeface="Cambria Math" panose="02040503050406030204" pitchFamily="18" charset="0"/>
                                </a:rPr>
                                <m:t>𝜟</m:t>
                              </m:r>
                            </m:e>
                            <m:sub>
                              <m:r>
                                <a:rPr lang="el-GR" sz="1600" b="1" i="1">
                                  <a:solidFill>
                                    <a:srgbClr val="0000FF"/>
                                  </a:solidFill>
                                  <a:latin typeface="Cambria Math" panose="02040503050406030204" pitchFamily="18" charset="0"/>
                                </a:rPr>
                                <m:t>𝟏</m:t>
                              </m:r>
                            </m:sub>
                          </m:sSub>
                          <m:r>
                            <a:rPr lang="el-GR" sz="1600" i="1">
                              <a:solidFill>
                                <a:srgbClr val="000000"/>
                              </a:solidFill>
                              <a:latin typeface="Cambria Math" panose="02040503050406030204" pitchFamily="18" charset="0"/>
                            </a:rPr>
                            <m:t>)</m:t>
                          </m:r>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sSub>
                            <m:sSubPr>
                              <m:ctrlPr>
                                <a:rPr lang="el-GR" sz="1600" b="1" i="1" smtClean="0">
                                  <a:solidFill>
                                    <a:srgbClr val="0000FF"/>
                                  </a:solidFill>
                                  <a:latin typeface="Cambria Math" panose="02040503050406030204" pitchFamily="18" charset="0"/>
                                </a:rPr>
                              </m:ctrlPr>
                            </m:sSubPr>
                            <m:e>
                              <m:r>
                                <a:rPr lang="el-GR" sz="1600" b="1" i="1">
                                  <a:solidFill>
                                    <a:srgbClr val="0000FF"/>
                                  </a:solidFill>
                                  <a:latin typeface="Cambria Math" panose="02040503050406030204" pitchFamily="18" charset="0"/>
                                </a:rPr>
                                <m:t>𝜟</m:t>
                              </m:r>
                            </m:e>
                            <m:sub>
                              <m:r>
                                <a:rPr lang="el-GR" sz="1600" b="1" i="1">
                                  <a:solidFill>
                                    <a:srgbClr val="0000FF"/>
                                  </a:solidFill>
                                  <a:latin typeface="Cambria Math" panose="02040503050406030204" pitchFamily="18" charset="0"/>
                                </a:rPr>
                                <m:t>𝟏</m:t>
                              </m:r>
                            </m:sub>
                          </m:sSub>
                          <m:r>
                            <a:rPr lang="el-GR" sz="1600" i="1">
                              <a:solidFill>
                                <a:srgbClr val="000000"/>
                              </a:solidFill>
                              <a:latin typeface="Cambria Math" panose="02040503050406030204" pitchFamily="18" charset="0"/>
                            </a:rPr>
                            <m:t>)+</m:t>
                          </m:r>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sSub>
                            <m:sSubPr>
                              <m:ctrlPr>
                                <a:rPr lang="el-GR" sz="1600" b="1" i="1" smtClean="0">
                                  <a:solidFill>
                                    <a:schemeClr val="accent6"/>
                                  </a:solidFill>
                                  <a:latin typeface="Cambria Math" panose="02040503050406030204" pitchFamily="18" charset="0"/>
                                </a:rPr>
                              </m:ctrlPr>
                            </m:sSubPr>
                            <m:e>
                              <m:r>
                                <a:rPr lang="el-GR" sz="1600" b="1" i="1">
                                  <a:solidFill>
                                    <a:schemeClr val="accent6"/>
                                  </a:solidFill>
                                  <a:latin typeface="Cambria Math" panose="02040503050406030204" pitchFamily="18" charset="0"/>
                                </a:rPr>
                                <m:t>𝜟</m:t>
                              </m:r>
                            </m:e>
                            <m:sub>
                              <m:r>
                                <a:rPr lang="el-GR" sz="1600" b="1" i="1">
                                  <a:solidFill>
                                    <a:schemeClr val="accent6"/>
                                  </a:solidFill>
                                  <a:latin typeface="Cambria Math" panose="02040503050406030204" pitchFamily="18" charset="0"/>
                                </a:rPr>
                                <m:t>𝟐</m:t>
                              </m:r>
                            </m:sub>
                          </m:sSub>
                          <m:r>
                            <a:rPr lang="el-GR" sz="1600" i="1">
                              <a:solidFill>
                                <a:srgbClr val="000000"/>
                              </a:solidFill>
                              <a:latin typeface="Cambria Math" panose="02040503050406030204" pitchFamily="18" charset="0"/>
                            </a:rPr>
                            <m:t>)</m:t>
                          </m:r>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sSub>
                            <m:sSubPr>
                              <m:ctrlPr>
                                <a:rPr lang="el-GR" sz="1600" b="1" i="1" smtClean="0">
                                  <a:solidFill>
                                    <a:schemeClr val="accent6"/>
                                  </a:solidFill>
                                  <a:latin typeface="Cambria Math" panose="02040503050406030204" pitchFamily="18" charset="0"/>
                                </a:rPr>
                              </m:ctrlPr>
                            </m:sSubPr>
                            <m:e>
                              <m:r>
                                <a:rPr lang="el-GR" sz="1600" b="1" i="1">
                                  <a:solidFill>
                                    <a:schemeClr val="accent6"/>
                                  </a:solidFill>
                                  <a:latin typeface="Cambria Math" panose="02040503050406030204" pitchFamily="18" charset="0"/>
                                </a:rPr>
                                <m:t>𝜟</m:t>
                              </m:r>
                            </m:e>
                            <m:sub>
                              <m:r>
                                <a:rPr lang="el-GR" sz="1600" b="1" i="1">
                                  <a:solidFill>
                                    <a:schemeClr val="accent6"/>
                                  </a:solidFill>
                                  <a:latin typeface="Cambria Math" panose="02040503050406030204" pitchFamily="18" charset="0"/>
                                </a:rPr>
                                <m:t>𝟐</m:t>
                              </m:r>
                            </m:sub>
                          </m:sSub>
                          <m:r>
                            <a:rPr lang="el-GR" sz="1600" i="1">
                              <a:solidFill>
                                <a:srgbClr val="000000"/>
                              </a:solidFill>
                              <a:latin typeface="Cambria Math" panose="02040503050406030204" pitchFamily="18" charset="0"/>
                            </a:rPr>
                            <m:t>)</m:t>
                          </m:r>
                        </m:den>
                      </m:f>
                      <m:r>
                        <a:rPr lang="el-GR" sz="1600" i="1">
                          <a:solidFill>
                            <a:srgbClr val="000000"/>
                          </a:solidFill>
                          <a:latin typeface="Cambria Math" panose="02040503050406030204" pitchFamily="18" charset="0"/>
                        </a:rPr>
                        <m:t>=</m:t>
                      </m:r>
                      <m:f>
                        <m:fPr>
                          <m:ctrlPr>
                            <a:rPr lang="el-GR" sz="1600" i="1">
                              <a:solidFill>
                                <a:srgbClr val="000000"/>
                              </a:solidFill>
                              <a:latin typeface="Cambria Math" panose="02040503050406030204" pitchFamily="18" charset="0"/>
                            </a:rPr>
                          </m:ctrlPr>
                        </m:fPr>
                        <m:num>
                          <m:f>
                            <m:fPr>
                              <m:type m:val="lin"/>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2</m:t>
                              </m:r>
                            </m:num>
                            <m:den>
                              <m:r>
                                <a:rPr lang="el-GR" sz="1600" i="1">
                                  <a:solidFill>
                                    <a:srgbClr val="000000"/>
                                  </a:solidFill>
                                  <a:latin typeface="Cambria Math" panose="02040503050406030204" pitchFamily="18" charset="0"/>
                                </a:rPr>
                                <m:t>10</m:t>
                              </m:r>
                            </m:den>
                          </m:f>
                          <m:r>
                            <a:rPr lang="el-GR" sz="1600" i="1">
                              <a:solidFill>
                                <a:srgbClr val="000000"/>
                              </a:solidFill>
                              <a:latin typeface="Cambria Math" panose="02040503050406030204" pitchFamily="18" charset="0"/>
                            </a:rPr>
                            <m:t>∗</m:t>
                          </m:r>
                          <m:f>
                            <m:fPr>
                              <m:type m:val="lin"/>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1</m:t>
                              </m:r>
                            </m:num>
                            <m:den>
                              <m:r>
                                <a:rPr lang="el-GR" sz="1600" i="1">
                                  <a:solidFill>
                                    <a:srgbClr val="000000"/>
                                  </a:solidFill>
                                  <a:latin typeface="Cambria Math" panose="02040503050406030204" pitchFamily="18" charset="0"/>
                                </a:rPr>
                                <m:t>2</m:t>
                              </m:r>
                            </m:den>
                          </m:f>
                        </m:num>
                        <m:den>
                          <m:f>
                            <m:fPr>
                              <m:type m:val="lin"/>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2</m:t>
                              </m:r>
                            </m:num>
                            <m:den>
                              <m:r>
                                <a:rPr lang="el-GR" sz="1600" i="1">
                                  <a:solidFill>
                                    <a:srgbClr val="000000"/>
                                  </a:solidFill>
                                  <a:latin typeface="Cambria Math" panose="02040503050406030204" pitchFamily="18" charset="0"/>
                                </a:rPr>
                                <m:t>10</m:t>
                              </m:r>
                            </m:den>
                          </m:f>
                          <m:r>
                            <a:rPr lang="el-GR" sz="1600" i="1">
                              <a:solidFill>
                                <a:srgbClr val="000000"/>
                              </a:solidFill>
                              <a:latin typeface="Cambria Math" panose="02040503050406030204" pitchFamily="18" charset="0"/>
                            </a:rPr>
                            <m:t>∗</m:t>
                          </m:r>
                          <m:f>
                            <m:fPr>
                              <m:type m:val="lin"/>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1</m:t>
                              </m:r>
                            </m:num>
                            <m:den>
                              <m:r>
                                <a:rPr lang="el-GR" sz="1600" i="1">
                                  <a:solidFill>
                                    <a:srgbClr val="000000"/>
                                  </a:solidFill>
                                  <a:latin typeface="Cambria Math" panose="02040503050406030204" pitchFamily="18" charset="0"/>
                                </a:rPr>
                                <m:t>2</m:t>
                              </m:r>
                            </m:den>
                          </m:f>
                          <m:r>
                            <a:rPr lang="el-GR" sz="1600" i="1">
                              <a:solidFill>
                                <a:srgbClr val="000000"/>
                              </a:solidFill>
                              <a:latin typeface="Cambria Math" panose="02040503050406030204" pitchFamily="18" charset="0"/>
                            </a:rPr>
                            <m:t>+</m:t>
                          </m:r>
                          <m:f>
                            <m:fPr>
                              <m:type m:val="lin"/>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6</m:t>
                              </m:r>
                            </m:num>
                            <m:den>
                              <m:r>
                                <a:rPr lang="el-GR" sz="1600" i="1">
                                  <a:solidFill>
                                    <a:srgbClr val="000000"/>
                                  </a:solidFill>
                                  <a:latin typeface="Cambria Math" panose="02040503050406030204" pitchFamily="18" charset="0"/>
                                </a:rPr>
                                <m:t>10</m:t>
                              </m:r>
                            </m:den>
                          </m:f>
                          <m:r>
                            <a:rPr lang="el-GR" sz="1600" i="1">
                              <a:solidFill>
                                <a:srgbClr val="000000"/>
                              </a:solidFill>
                              <a:latin typeface="Cambria Math" panose="02040503050406030204" pitchFamily="18" charset="0"/>
                            </a:rPr>
                            <m:t>∗</m:t>
                          </m:r>
                          <m:f>
                            <m:fPr>
                              <m:type m:val="lin"/>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1</m:t>
                              </m:r>
                            </m:num>
                            <m:den>
                              <m:r>
                                <a:rPr lang="el-GR" sz="1600" i="1">
                                  <a:solidFill>
                                    <a:srgbClr val="000000"/>
                                  </a:solidFill>
                                  <a:latin typeface="Cambria Math" panose="02040503050406030204" pitchFamily="18" charset="0"/>
                                </a:rPr>
                                <m:t>2</m:t>
                              </m:r>
                            </m:den>
                          </m:f>
                        </m:den>
                      </m:f>
                      <m:r>
                        <a:rPr lang="el-GR" sz="1600" i="1">
                          <a:solidFill>
                            <a:srgbClr val="000000"/>
                          </a:solidFill>
                          <a:latin typeface="Cambria Math" panose="02040503050406030204" pitchFamily="18" charset="0"/>
                        </a:rPr>
                        <m:t>=</m:t>
                      </m:r>
                      <m:f>
                        <m:fPr>
                          <m:type m:val="skw"/>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1</m:t>
                          </m:r>
                        </m:num>
                        <m:den>
                          <m:r>
                            <a:rPr lang="el-GR" sz="1600" i="1">
                              <a:solidFill>
                                <a:srgbClr val="000000"/>
                              </a:solidFill>
                              <a:latin typeface="Cambria Math" panose="02040503050406030204" pitchFamily="18" charset="0"/>
                            </a:rPr>
                            <m:t>4</m:t>
                          </m:r>
                        </m:den>
                      </m:f>
                    </m:oMath>
                  </m:oMathPara>
                </a14:m>
                <a:endParaRPr lang="el-GR" sz="1600" dirty="0"/>
              </a:p>
            </p:txBody>
          </p:sp>
        </mc:Choice>
        <mc:Fallback xmlns="">
          <p:sp>
            <p:nvSpPr>
              <p:cNvPr id="25602" name="Object 4">
                <a:extLst>
                  <a:ext uri="{FF2B5EF4-FFF2-40B4-BE49-F238E27FC236}">
                    <a16:creationId xmlns:a16="http://schemas.microsoft.com/office/drawing/2014/main" id="{AA81DA8F-C470-401F-B11F-88AABBB1E623}"/>
                  </a:ext>
                </a:extLst>
              </p:cNvPr>
              <p:cNvSpPr txBox="1">
                <a:spLocks noRot="1" noChangeAspect="1" noMove="1" noResize="1" noEditPoints="1" noAdjustHandles="1" noChangeArrowheads="1" noChangeShapeType="1" noTextEdit="1"/>
              </p:cNvSpPr>
              <p:nvPr/>
            </p:nvSpPr>
            <p:spPr bwMode="auto">
              <a:xfrm>
                <a:off x="955433" y="5268913"/>
                <a:ext cx="8188567" cy="612775"/>
              </a:xfrm>
              <a:prstGeom prst="rect">
                <a:avLst/>
              </a:prstGeom>
              <a:blipFill>
                <a:blip r:embed="rId2"/>
                <a:stretch>
                  <a:fillRect/>
                </a:stretch>
              </a:blipFill>
              <a:ln>
                <a:noFill/>
              </a:ln>
              <a:effectLst/>
            </p:spPr>
            <p:txBody>
              <a:bodyPr/>
              <a:lstStyle/>
              <a:p>
                <a:r>
                  <a:rPr lang="el-GR">
                    <a:noFill/>
                  </a:rPr>
                  <a:t> </a:t>
                </a:r>
              </a:p>
            </p:txBody>
          </p:sp>
        </mc:Fallback>
      </mc:AlternateContent>
      <p:sp>
        <p:nvSpPr>
          <p:cNvPr id="25603" name="Rectangle 2">
            <a:extLst>
              <a:ext uri="{FF2B5EF4-FFF2-40B4-BE49-F238E27FC236}">
                <a16:creationId xmlns:a16="http://schemas.microsoft.com/office/drawing/2014/main" id="{C28EBC0E-23AC-442F-80DC-19BCEC2109BD}"/>
              </a:ext>
            </a:extLst>
          </p:cNvPr>
          <p:cNvSpPr>
            <a:spLocks noGrp="1" noChangeArrowheads="1"/>
          </p:cNvSpPr>
          <p:nvPr>
            <p:ph type="title"/>
          </p:nvPr>
        </p:nvSpPr>
        <p:spPr/>
        <p:txBody>
          <a:bodyPr/>
          <a:lstStyle/>
          <a:p>
            <a:pPr eaLnBrk="1" hangingPunct="1"/>
            <a:r>
              <a:rPr lang="el-GR" altLang="el-GR" dirty="0"/>
              <a:t>Θεώρημα </a:t>
            </a:r>
            <a:r>
              <a:rPr lang="en-US" altLang="el-GR" dirty="0"/>
              <a:t>Bayes</a:t>
            </a:r>
            <a:r>
              <a:rPr lang="el-GR" altLang="el-GR" dirty="0"/>
              <a:t> (2)</a:t>
            </a:r>
            <a:endParaRPr lang="en-US" altLang="el-GR" dirty="0"/>
          </a:p>
        </p:txBody>
      </p:sp>
      <p:sp>
        <p:nvSpPr>
          <p:cNvPr id="25604" name="Rectangle 3">
            <a:extLst>
              <a:ext uri="{FF2B5EF4-FFF2-40B4-BE49-F238E27FC236}">
                <a16:creationId xmlns:a16="http://schemas.microsoft.com/office/drawing/2014/main" id="{14378668-B2AF-4F8A-98EF-341741A7CFA8}"/>
              </a:ext>
            </a:extLst>
          </p:cNvPr>
          <p:cNvSpPr>
            <a:spLocks noGrp="1" noChangeArrowheads="1"/>
          </p:cNvSpPr>
          <p:nvPr>
            <p:ph type="body" idx="1"/>
          </p:nvPr>
        </p:nvSpPr>
        <p:spPr>
          <a:xfrm>
            <a:off x="457200" y="1203325"/>
            <a:ext cx="8229600" cy="4530725"/>
          </a:xfrm>
        </p:spPr>
        <p:txBody>
          <a:bodyPr/>
          <a:lstStyle/>
          <a:p>
            <a:pPr eaLnBrk="1" hangingPunct="1">
              <a:lnSpc>
                <a:spcPct val="80000"/>
              </a:lnSpc>
            </a:pPr>
            <a:r>
              <a:rPr lang="el-GR" altLang="el-GR" sz="1900" b="1" dirty="0"/>
              <a:t>Άσκηση</a:t>
            </a:r>
          </a:p>
          <a:p>
            <a:pPr lvl="1" eaLnBrk="1" hangingPunct="1">
              <a:lnSpc>
                <a:spcPct val="80000"/>
              </a:lnSpc>
            </a:pPr>
            <a:r>
              <a:rPr lang="el-GR" altLang="el-GR" sz="1700" dirty="0"/>
              <a:t>Έστω δύο δοχεία </a:t>
            </a:r>
            <a:r>
              <a:rPr lang="el-GR" altLang="el-GR" sz="1700" b="1" dirty="0">
                <a:solidFill>
                  <a:srgbClr val="0000FF"/>
                </a:solidFill>
              </a:rPr>
              <a:t>Δ</a:t>
            </a:r>
            <a:r>
              <a:rPr lang="el-GR" altLang="el-GR" sz="1700" b="1" baseline="-25000" dirty="0">
                <a:solidFill>
                  <a:srgbClr val="0000FF"/>
                </a:solidFill>
              </a:rPr>
              <a:t>1</a:t>
            </a:r>
            <a:r>
              <a:rPr lang="el-GR" altLang="el-GR" sz="1700" dirty="0"/>
              <a:t> και </a:t>
            </a:r>
            <a:r>
              <a:rPr lang="el-GR" altLang="el-GR" sz="1700" b="1" dirty="0">
                <a:solidFill>
                  <a:schemeClr val="accent6"/>
                </a:solidFill>
              </a:rPr>
              <a:t>Δ</a:t>
            </a:r>
            <a:r>
              <a:rPr lang="el-GR" altLang="el-GR" sz="1700" b="1" baseline="-25000" dirty="0">
                <a:solidFill>
                  <a:schemeClr val="accent6"/>
                </a:solidFill>
              </a:rPr>
              <a:t>2</a:t>
            </a:r>
            <a:r>
              <a:rPr lang="el-GR" altLang="el-GR" sz="1700" dirty="0"/>
              <a:t>. Το </a:t>
            </a:r>
            <a:r>
              <a:rPr lang="el-GR" altLang="el-GR" sz="1700" b="1" dirty="0">
                <a:solidFill>
                  <a:srgbClr val="0000FF"/>
                </a:solidFill>
              </a:rPr>
              <a:t>Δ</a:t>
            </a:r>
            <a:r>
              <a:rPr lang="el-GR" altLang="el-GR" sz="1700" b="1" baseline="-25000" dirty="0">
                <a:solidFill>
                  <a:srgbClr val="0000FF"/>
                </a:solidFill>
              </a:rPr>
              <a:t>1</a:t>
            </a:r>
            <a:r>
              <a:rPr lang="el-GR" altLang="el-GR" sz="1700" dirty="0"/>
              <a:t> περιέχει </a:t>
            </a:r>
            <a:r>
              <a:rPr lang="el-GR" altLang="el-GR" sz="1700" dirty="0">
                <a:solidFill>
                  <a:srgbClr val="00B050"/>
                </a:solidFill>
              </a:rPr>
              <a:t>2 Πράσινες</a:t>
            </a:r>
            <a:r>
              <a:rPr lang="el-GR" altLang="el-GR" sz="1700" dirty="0"/>
              <a:t> μπάλες και </a:t>
            </a:r>
            <a:r>
              <a:rPr lang="el-GR" altLang="el-GR" sz="1700" dirty="0">
                <a:solidFill>
                  <a:srgbClr val="FF0000"/>
                </a:solidFill>
              </a:rPr>
              <a:t>8 Κόκκινες </a:t>
            </a:r>
            <a:r>
              <a:rPr lang="el-GR" altLang="el-GR" sz="1700" dirty="0"/>
              <a:t>μπάλες. Το </a:t>
            </a:r>
            <a:r>
              <a:rPr lang="el-GR" altLang="el-GR" sz="1700" b="1" dirty="0">
                <a:solidFill>
                  <a:schemeClr val="accent6"/>
                </a:solidFill>
              </a:rPr>
              <a:t>Δ</a:t>
            </a:r>
            <a:r>
              <a:rPr lang="el-GR" altLang="el-GR" sz="1700" b="1" baseline="-25000" dirty="0">
                <a:solidFill>
                  <a:schemeClr val="accent6"/>
                </a:solidFill>
              </a:rPr>
              <a:t>2</a:t>
            </a:r>
            <a:r>
              <a:rPr lang="el-GR" altLang="el-GR" sz="1700" dirty="0"/>
              <a:t> περιέχει </a:t>
            </a:r>
            <a:r>
              <a:rPr lang="el-GR" altLang="el-GR" sz="1700" dirty="0">
                <a:solidFill>
                  <a:srgbClr val="00B050"/>
                </a:solidFill>
              </a:rPr>
              <a:t>6 Πράσινες </a:t>
            </a:r>
            <a:r>
              <a:rPr lang="el-GR" altLang="el-GR" sz="1700" dirty="0"/>
              <a:t>μπάλες και </a:t>
            </a:r>
            <a:r>
              <a:rPr lang="el-GR" altLang="el-GR" sz="1700" dirty="0">
                <a:solidFill>
                  <a:srgbClr val="FF0000"/>
                </a:solidFill>
              </a:rPr>
              <a:t>4 Κόκκινες </a:t>
            </a:r>
            <a:r>
              <a:rPr lang="el-GR" altLang="el-GR" sz="1700" dirty="0"/>
              <a:t>μπάλες. Επιλέγουμε τυχαία ένα από τα δύο δοχεία και κατόπιν επιλέγουμε μία μπάλα από το επιλεγμένο δοχείο. Έστω ότι η μπάλα που επιλέχθηκε είναι </a:t>
            </a:r>
            <a:r>
              <a:rPr lang="el-GR" altLang="el-GR" sz="1700" dirty="0">
                <a:solidFill>
                  <a:srgbClr val="00B050"/>
                </a:solidFill>
              </a:rPr>
              <a:t>πράσινη</a:t>
            </a:r>
            <a:r>
              <a:rPr lang="el-GR" altLang="el-GR" sz="1700" dirty="0"/>
              <a:t>. Να βρεθεί η πιθανότητα να έχει επιλεγεί το δοχείο </a:t>
            </a:r>
            <a:r>
              <a:rPr lang="el-GR" altLang="el-GR" sz="1700" b="1" dirty="0">
                <a:solidFill>
                  <a:srgbClr val="0000FF"/>
                </a:solidFill>
              </a:rPr>
              <a:t>Δ</a:t>
            </a:r>
            <a:r>
              <a:rPr lang="el-GR" altLang="el-GR" sz="1700" b="1" baseline="-25000" dirty="0">
                <a:solidFill>
                  <a:srgbClr val="0000FF"/>
                </a:solidFill>
              </a:rPr>
              <a:t>1</a:t>
            </a:r>
            <a:r>
              <a:rPr lang="el-GR" altLang="el-GR" sz="1700" dirty="0"/>
              <a:t>. Ομοίως για το </a:t>
            </a:r>
            <a:r>
              <a:rPr lang="el-GR" altLang="el-GR" sz="1700" b="1" dirty="0">
                <a:solidFill>
                  <a:schemeClr val="accent6"/>
                </a:solidFill>
              </a:rPr>
              <a:t>Δ</a:t>
            </a:r>
            <a:r>
              <a:rPr lang="el-GR" altLang="el-GR" sz="1700" b="1" baseline="-25000" dirty="0">
                <a:solidFill>
                  <a:schemeClr val="accent6"/>
                </a:solidFill>
              </a:rPr>
              <a:t>2</a:t>
            </a:r>
            <a:r>
              <a:rPr lang="el-GR" altLang="el-GR" sz="1700" dirty="0"/>
              <a:t>.</a:t>
            </a:r>
          </a:p>
          <a:p>
            <a:pPr eaLnBrk="1" hangingPunct="1">
              <a:lnSpc>
                <a:spcPct val="80000"/>
              </a:lnSpc>
            </a:pPr>
            <a:r>
              <a:rPr lang="el-GR" altLang="el-GR" sz="1900" b="1" dirty="0"/>
              <a:t>Λύση</a:t>
            </a:r>
          </a:p>
          <a:p>
            <a:pPr lvl="1" eaLnBrk="1" hangingPunct="1">
              <a:lnSpc>
                <a:spcPct val="80000"/>
              </a:lnSpc>
            </a:pPr>
            <a:r>
              <a:rPr lang="el-GR" altLang="el-GR" sz="1700" dirty="0"/>
              <a:t>Το γεγονός το οποίο θεωρούμε ότι δεν είμαστε σε θέση να παρατηρήσουμε είναι η επιλογή του δοχείου.</a:t>
            </a:r>
          </a:p>
          <a:p>
            <a:pPr lvl="1" eaLnBrk="1" hangingPunct="1">
              <a:lnSpc>
                <a:spcPct val="80000"/>
              </a:lnSpc>
            </a:pPr>
            <a:r>
              <a:rPr lang="el-GR" altLang="el-GR" sz="1700" dirty="0"/>
              <a:t>Γνωρίζουμε όμως και τον τρόπο αλλά και τις πιθανότητες να επιλέξουμε ένα δοχείο, δηλ. </a:t>
            </a:r>
            <a:r>
              <a:rPr lang="en-GB" altLang="el-GR" sz="1700" dirty="0"/>
              <a:t>P(</a:t>
            </a:r>
            <a:r>
              <a:rPr lang="el-GR" altLang="el-GR" sz="1700" b="1" dirty="0">
                <a:solidFill>
                  <a:srgbClr val="0000FF"/>
                </a:solidFill>
              </a:rPr>
              <a:t>Δ</a:t>
            </a:r>
            <a:r>
              <a:rPr lang="el-GR" altLang="el-GR" sz="1700" b="1" baseline="-25000" dirty="0">
                <a:solidFill>
                  <a:srgbClr val="0000FF"/>
                </a:solidFill>
              </a:rPr>
              <a:t>1</a:t>
            </a:r>
            <a:r>
              <a:rPr lang="el-GR" altLang="el-GR" sz="1700" dirty="0"/>
              <a:t>)=</a:t>
            </a:r>
            <a:r>
              <a:rPr lang="en-GB" altLang="el-GR" sz="1700" dirty="0"/>
              <a:t>P(</a:t>
            </a:r>
            <a:r>
              <a:rPr lang="el-GR" altLang="el-GR" sz="1700" b="1" dirty="0">
                <a:solidFill>
                  <a:schemeClr val="accent6"/>
                </a:solidFill>
              </a:rPr>
              <a:t>Δ</a:t>
            </a:r>
            <a:r>
              <a:rPr lang="el-GR" altLang="el-GR" sz="1700" b="1" baseline="-25000" dirty="0">
                <a:solidFill>
                  <a:schemeClr val="accent6"/>
                </a:solidFill>
              </a:rPr>
              <a:t>2</a:t>
            </a:r>
            <a:r>
              <a:rPr lang="el-GR" altLang="el-GR" sz="1700" dirty="0"/>
              <a:t>)=1/2</a:t>
            </a:r>
          </a:p>
          <a:p>
            <a:pPr lvl="1" eaLnBrk="1" hangingPunct="1">
              <a:lnSpc>
                <a:spcPct val="80000"/>
              </a:lnSpc>
            </a:pPr>
            <a:r>
              <a:rPr lang="el-GR" altLang="el-GR" sz="1700" dirty="0"/>
              <a:t>Ζητείται ο υπολογισμός της πιθανότητας </a:t>
            </a:r>
            <a:r>
              <a:rPr lang="en-GB" altLang="el-GR" sz="1700" dirty="0"/>
              <a:t>P(</a:t>
            </a:r>
            <a:r>
              <a:rPr lang="el-GR" altLang="el-GR" sz="1700" b="1" dirty="0">
                <a:solidFill>
                  <a:srgbClr val="0000FF"/>
                </a:solidFill>
              </a:rPr>
              <a:t>Δ1</a:t>
            </a:r>
            <a:r>
              <a:rPr lang="el-GR" altLang="el-GR" sz="1700" dirty="0"/>
              <a:t>/Μπάλα είναι </a:t>
            </a:r>
            <a:r>
              <a:rPr lang="el-GR" altLang="el-GR" sz="1700" dirty="0">
                <a:solidFill>
                  <a:srgbClr val="00B050"/>
                </a:solidFill>
              </a:rPr>
              <a:t>πράσινη</a:t>
            </a:r>
            <a:r>
              <a:rPr lang="el-GR" altLang="el-GR" sz="1700" dirty="0"/>
              <a:t>)</a:t>
            </a:r>
          </a:p>
          <a:p>
            <a:pPr lvl="1" eaLnBrk="1" hangingPunct="1">
              <a:lnSpc>
                <a:spcPct val="80000"/>
              </a:lnSpc>
            </a:pPr>
            <a:r>
              <a:rPr lang="el-GR" altLang="el-GR" sz="1700" dirty="0"/>
              <a:t>Τέλος γνωρίζουμε και τις δεσμευμένες πιθανότητες, </a:t>
            </a:r>
            <a:r>
              <a:rPr lang="en-GB" altLang="el-GR" sz="1700" dirty="0"/>
              <a:t>P(</a:t>
            </a:r>
            <a:r>
              <a:rPr lang="el-GR" altLang="el-GR" sz="1700" dirty="0">
                <a:solidFill>
                  <a:srgbClr val="00B050"/>
                </a:solidFill>
              </a:rPr>
              <a:t>Π</a:t>
            </a:r>
            <a:r>
              <a:rPr lang="en-GB" altLang="el-GR" sz="1700" dirty="0"/>
              <a:t>/</a:t>
            </a:r>
            <a:r>
              <a:rPr lang="el-GR" altLang="el-GR" sz="1700" b="1" dirty="0">
                <a:solidFill>
                  <a:srgbClr val="0000FF"/>
                </a:solidFill>
              </a:rPr>
              <a:t>Δ</a:t>
            </a:r>
            <a:r>
              <a:rPr lang="el-GR" altLang="el-GR" sz="1700" b="1" baseline="-25000" dirty="0">
                <a:solidFill>
                  <a:srgbClr val="0000FF"/>
                </a:solidFill>
              </a:rPr>
              <a:t>1</a:t>
            </a:r>
            <a:r>
              <a:rPr lang="el-GR" altLang="el-GR" sz="1700" dirty="0"/>
              <a:t>)=2/10, </a:t>
            </a:r>
            <a:r>
              <a:rPr lang="en-GB" altLang="el-GR" sz="1700" dirty="0"/>
              <a:t>P(</a:t>
            </a:r>
            <a:r>
              <a:rPr lang="el-GR" altLang="el-GR" sz="1700" dirty="0">
                <a:solidFill>
                  <a:srgbClr val="FF0000"/>
                </a:solidFill>
              </a:rPr>
              <a:t>Κ</a:t>
            </a:r>
            <a:r>
              <a:rPr lang="en-GB" altLang="el-GR" sz="1700" dirty="0"/>
              <a:t>/</a:t>
            </a:r>
            <a:r>
              <a:rPr lang="el-GR" altLang="el-GR" sz="1700" b="1" dirty="0">
                <a:solidFill>
                  <a:srgbClr val="0000FF"/>
                </a:solidFill>
              </a:rPr>
              <a:t>Δ</a:t>
            </a:r>
            <a:r>
              <a:rPr lang="el-GR" altLang="el-GR" sz="1700" b="1" baseline="-25000" dirty="0">
                <a:solidFill>
                  <a:srgbClr val="0000FF"/>
                </a:solidFill>
              </a:rPr>
              <a:t>1</a:t>
            </a:r>
            <a:r>
              <a:rPr lang="el-GR" altLang="el-GR" sz="1700" dirty="0"/>
              <a:t>)=8/10, </a:t>
            </a:r>
            <a:r>
              <a:rPr lang="en-GB" altLang="el-GR" sz="1700" dirty="0"/>
              <a:t>P(</a:t>
            </a:r>
            <a:r>
              <a:rPr lang="el-GR" altLang="el-GR" sz="1700" dirty="0">
                <a:solidFill>
                  <a:srgbClr val="00B050"/>
                </a:solidFill>
              </a:rPr>
              <a:t>Π</a:t>
            </a:r>
            <a:r>
              <a:rPr lang="en-GB" altLang="el-GR" sz="1700" dirty="0"/>
              <a:t>/</a:t>
            </a:r>
            <a:r>
              <a:rPr lang="el-GR" altLang="el-GR" sz="1700" b="1" dirty="0">
                <a:solidFill>
                  <a:schemeClr val="accent6"/>
                </a:solidFill>
              </a:rPr>
              <a:t>Δ</a:t>
            </a:r>
            <a:r>
              <a:rPr lang="el-GR" altLang="el-GR" sz="1700" b="1" baseline="-25000" dirty="0">
                <a:solidFill>
                  <a:schemeClr val="accent6"/>
                </a:solidFill>
              </a:rPr>
              <a:t>2</a:t>
            </a:r>
            <a:r>
              <a:rPr lang="el-GR" altLang="el-GR" sz="1700" dirty="0"/>
              <a:t>)=6/10, </a:t>
            </a:r>
            <a:r>
              <a:rPr lang="en-GB" altLang="el-GR" sz="1700" dirty="0"/>
              <a:t>P(</a:t>
            </a:r>
            <a:r>
              <a:rPr lang="el-GR" altLang="el-GR" sz="1700" dirty="0">
                <a:solidFill>
                  <a:srgbClr val="FF0000"/>
                </a:solidFill>
              </a:rPr>
              <a:t>Κ</a:t>
            </a:r>
            <a:r>
              <a:rPr lang="en-GB" altLang="el-GR" sz="1700" dirty="0"/>
              <a:t>/</a:t>
            </a:r>
            <a:r>
              <a:rPr lang="el-GR" altLang="el-GR" sz="1700" b="1" dirty="0">
                <a:solidFill>
                  <a:schemeClr val="accent6"/>
                </a:solidFill>
              </a:rPr>
              <a:t>Δ</a:t>
            </a:r>
            <a:r>
              <a:rPr lang="el-GR" altLang="el-GR" sz="1700" b="1" baseline="-25000" dirty="0">
                <a:solidFill>
                  <a:schemeClr val="accent6"/>
                </a:solidFill>
              </a:rPr>
              <a:t>2</a:t>
            </a:r>
            <a:r>
              <a:rPr lang="el-GR" altLang="el-GR" sz="1700" dirty="0"/>
              <a:t>)=4/10.</a:t>
            </a:r>
          </a:p>
          <a:p>
            <a:pPr lvl="1" eaLnBrk="1" hangingPunct="1">
              <a:lnSpc>
                <a:spcPct val="80000"/>
              </a:lnSpc>
            </a:pPr>
            <a:r>
              <a:rPr lang="el-GR" altLang="el-GR" sz="1700" dirty="0"/>
              <a:t>Εφαρμόζουμε το Θεώρημα του </a:t>
            </a:r>
            <a:r>
              <a:rPr lang="en-GB" altLang="el-GR" sz="1700" dirty="0"/>
              <a:t>Bayes </a:t>
            </a:r>
            <a:r>
              <a:rPr lang="el-GR" altLang="el-GR" sz="1700" dirty="0"/>
              <a:t>για την πιθανότητα </a:t>
            </a:r>
            <a:r>
              <a:rPr lang="en-GB" altLang="el-GR" sz="1700" dirty="0"/>
              <a:t>P(</a:t>
            </a:r>
            <a:r>
              <a:rPr lang="el-GR" altLang="el-GR" sz="1700" b="1" dirty="0">
                <a:solidFill>
                  <a:srgbClr val="0000FF"/>
                </a:solidFill>
              </a:rPr>
              <a:t>Δ</a:t>
            </a:r>
            <a:r>
              <a:rPr lang="el-GR" altLang="el-GR" sz="1700" b="1" baseline="-25000" dirty="0">
                <a:solidFill>
                  <a:srgbClr val="0000FF"/>
                </a:solidFill>
              </a:rPr>
              <a:t>1</a:t>
            </a:r>
            <a:r>
              <a:rPr lang="el-GR" altLang="el-GR" sz="1700" dirty="0"/>
              <a:t>/</a:t>
            </a:r>
            <a:r>
              <a:rPr lang="el-GR" altLang="el-GR" sz="1700" dirty="0">
                <a:solidFill>
                  <a:srgbClr val="00B050"/>
                </a:solidFill>
              </a:rPr>
              <a:t>Π</a:t>
            </a:r>
            <a:r>
              <a:rPr lang="el-GR" altLang="el-GR" sz="1700" dirty="0"/>
              <a:t>)</a:t>
            </a:r>
          </a:p>
          <a:p>
            <a:pPr lvl="1" eaLnBrk="1" hangingPunct="1">
              <a:lnSpc>
                <a:spcPct val="80000"/>
              </a:lnSpc>
            </a:pPr>
            <a:endParaRPr lang="en-US" altLang="el-GR" sz="1700" dirty="0"/>
          </a:p>
        </p:txBody>
      </p:sp>
      <mc:AlternateContent xmlns:mc="http://schemas.openxmlformats.org/markup-compatibility/2006" xmlns:a14="http://schemas.microsoft.com/office/drawing/2010/main">
        <mc:Choice Requires="a14">
          <p:sp>
            <p:nvSpPr>
              <p:cNvPr id="25605" name="Object 5">
                <a:extLst>
                  <a:ext uri="{FF2B5EF4-FFF2-40B4-BE49-F238E27FC236}">
                    <a16:creationId xmlns:a16="http://schemas.microsoft.com/office/drawing/2014/main" id="{3B655D20-FD5D-4223-9119-8ECD32F6E5FD}"/>
                  </a:ext>
                </a:extLst>
              </p:cNvPr>
              <p:cNvSpPr txBox="1"/>
              <p:nvPr/>
            </p:nvSpPr>
            <p:spPr bwMode="auto">
              <a:xfrm>
                <a:off x="955433" y="5849938"/>
                <a:ext cx="5158759" cy="611187"/>
              </a:xfrm>
              <a:prstGeom prst="rect">
                <a:avLst/>
              </a:prstGeom>
              <a:solidFill>
                <a:schemeClr val="bg1"/>
              </a:solidFill>
              <a:ln>
                <a:noFill/>
              </a:ln>
            </p:spPr>
            <p:txBody>
              <a:bodyPr>
                <a:noAutofit/>
              </a:bodyPr>
              <a:lstStyle/>
              <a:p>
                <a:pPr/>
                <a14:m>
                  <m:oMathPara xmlns:m="http://schemas.openxmlformats.org/officeDocument/2006/math">
                    <m:oMathParaPr>
                      <m:jc m:val="left"/>
                    </m:oMathParaPr>
                    <m:oMath xmlns:m="http://schemas.openxmlformats.org/officeDocument/2006/math">
                      <m:r>
                        <a:rPr lang="el-GR" sz="1600" i="1" smtClean="0">
                          <a:solidFill>
                            <a:srgbClr val="000000"/>
                          </a:solidFill>
                          <a:latin typeface="Cambria Math" panose="02040503050406030204" pitchFamily="18" charset="0"/>
                        </a:rPr>
                        <m:t>𝑃</m:t>
                      </m:r>
                      <m:r>
                        <a:rPr lang="el-GR" sz="1600" i="1" smtClean="0">
                          <a:solidFill>
                            <a:srgbClr val="000000"/>
                          </a:solidFill>
                          <a:latin typeface="Cambria Math" panose="02040503050406030204" pitchFamily="18" charset="0"/>
                        </a:rPr>
                        <m:t>(</m:t>
                      </m:r>
                      <m:sSub>
                        <m:sSubPr>
                          <m:ctrlPr>
                            <a:rPr lang="el-GR" sz="1600" b="1" i="1" smtClean="0">
                              <a:solidFill>
                                <a:schemeClr val="accent6"/>
                              </a:solidFill>
                              <a:latin typeface="Cambria Math" panose="02040503050406030204" pitchFamily="18" charset="0"/>
                            </a:rPr>
                          </m:ctrlPr>
                        </m:sSubPr>
                        <m:e>
                          <m:r>
                            <a:rPr lang="el-GR" sz="1600" b="1" i="1">
                              <a:solidFill>
                                <a:schemeClr val="accent6"/>
                              </a:solidFill>
                              <a:latin typeface="Cambria Math" panose="02040503050406030204" pitchFamily="18" charset="0"/>
                            </a:rPr>
                            <m:t>𝜟</m:t>
                          </m:r>
                        </m:e>
                        <m:sub>
                          <m:r>
                            <a:rPr lang="el-GR" sz="1600" b="1" i="1">
                              <a:solidFill>
                                <a:schemeClr val="accent6"/>
                              </a:solidFill>
                              <a:latin typeface="Cambria Math" panose="02040503050406030204" pitchFamily="18" charset="0"/>
                            </a:rPr>
                            <m:t>𝟐</m:t>
                          </m:r>
                        </m:sub>
                      </m:sSub>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f>
                        <m:fPr>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sSub>
                            <m:sSubPr>
                              <m:ctrlPr>
                                <a:rPr lang="el-GR" sz="1600" b="1" i="1" smtClean="0">
                                  <a:solidFill>
                                    <a:schemeClr val="accent6"/>
                                  </a:solidFill>
                                  <a:latin typeface="Cambria Math" panose="02040503050406030204" pitchFamily="18" charset="0"/>
                                </a:rPr>
                              </m:ctrlPr>
                            </m:sSubPr>
                            <m:e>
                              <m:r>
                                <a:rPr lang="el-GR" sz="1600" b="1" i="1">
                                  <a:solidFill>
                                    <a:schemeClr val="accent6"/>
                                  </a:solidFill>
                                  <a:latin typeface="Cambria Math" panose="02040503050406030204" pitchFamily="18" charset="0"/>
                                </a:rPr>
                                <m:t>𝜟</m:t>
                              </m:r>
                            </m:e>
                            <m:sub>
                              <m:r>
                                <a:rPr lang="el-GR" sz="1600" b="1" i="1">
                                  <a:solidFill>
                                    <a:schemeClr val="accent6"/>
                                  </a:solidFill>
                                  <a:latin typeface="Cambria Math" panose="02040503050406030204" pitchFamily="18" charset="0"/>
                                </a:rPr>
                                <m:t>𝟐</m:t>
                              </m:r>
                            </m:sub>
                          </m:sSub>
                          <m:r>
                            <a:rPr lang="el-GR" sz="1600" i="1">
                              <a:solidFill>
                                <a:srgbClr val="000000"/>
                              </a:solidFill>
                              <a:latin typeface="Cambria Math" panose="02040503050406030204" pitchFamily="18" charset="0"/>
                            </a:rPr>
                            <m:t>)</m:t>
                          </m:r>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sSub>
                            <m:sSubPr>
                              <m:ctrlPr>
                                <a:rPr lang="el-GR" sz="1600" b="1" i="1" smtClean="0">
                                  <a:solidFill>
                                    <a:schemeClr val="accent6"/>
                                  </a:solidFill>
                                  <a:latin typeface="Cambria Math" panose="02040503050406030204" pitchFamily="18" charset="0"/>
                                </a:rPr>
                              </m:ctrlPr>
                            </m:sSubPr>
                            <m:e>
                              <m:r>
                                <a:rPr lang="el-GR" sz="1600" b="1" i="1">
                                  <a:solidFill>
                                    <a:schemeClr val="accent6"/>
                                  </a:solidFill>
                                  <a:latin typeface="Cambria Math" panose="02040503050406030204" pitchFamily="18" charset="0"/>
                                </a:rPr>
                                <m:t>𝜟</m:t>
                              </m:r>
                            </m:e>
                            <m:sub>
                              <m:r>
                                <a:rPr lang="el-GR" sz="1600" b="1" i="1">
                                  <a:solidFill>
                                    <a:schemeClr val="accent6"/>
                                  </a:solidFill>
                                  <a:latin typeface="Cambria Math" panose="02040503050406030204" pitchFamily="18" charset="0"/>
                                </a:rPr>
                                <m:t>𝟐</m:t>
                              </m:r>
                            </m:sub>
                          </m:sSub>
                          <m:r>
                            <a:rPr lang="el-GR" sz="1600" i="1">
                              <a:solidFill>
                                <a:srgbClr val="000000"/>
                              </a:solidFill>
                              <a:latin typeface="Cambria Math" panose="02040503050406030204" pitchFamily="18" charset="0"/>
                            </a:rPr>
                            <m:t>)</m:t>
                          </m:r>
                        </m:num>
                        <m:den>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sSub>
                            <m:sSubPr>
                              <m:ctrlPr>
                                <a:rPr lang="el-GR" sz="1600" b="1" i="1" smtClean="0">
                                  <a:solidFill>
                                    <a:srgbClr val="0000FF"/>
                                  </a:solidFill>
                                  <a:latin typeface="Cambria Math" panose="02040503050406030204" pitchFamily="18" charset="0"/>
                                </a:rPr>
                              </m:ctrlPr>
                            </m:sSubPr>
                            <m:e>
                              <m:r>
                                <a:rPr lang="el-GR" sz="1600" b="1" i="1">
                                  <a:solidFill>
                                    <a:srgbClr val="0000FF"/>
                                  </a:solidFill>
                                  <a:latin typeface="Cambria Math" panose="02040503050406030204" pitchFamily="18" charset="0"/>
                                </a:rPr>
                                <m:t>𝜟</m:t>
                              </m:r>
                            </m:e>
                            <m:sub>
                              <m:r>
                                <a:rPr lang="el-GR" sz="1600" b="1" i="1">
                                  <a:solidFill>
                                    <a:srgbClr val="0000FF"/>
                                  </a:solidFill>
                                  <a:latin typeface="Cambria Math" panose="02040503050406030204" pitchFamily="18" charset="0"/>
                                </a:rPr>
                                <m:t>𝟏</m:t>
                              </m:r>
                            </m:sub>
                          </m:sSub>
                          <m:r>
                            <a:rPr lang="el-GR" sz="1600" i="1">
                              <a:solidFill>
                                <a:srgbClr val="000000"/>
                              </a:solidFill>
                              <a:latin typeface="Cambria Math" panose="02040503050406030204" pitchFamily="18" charset="0"/>
                            </a:rPr>
                            <m:t>)</m:t>
                          </m:r>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sSub>
                            <m:sSubPr>
                              <m:ctrlPr>
                                <a:rPr lang="el-GR" sz="1600" b="1" i="1" smtClean="0">
                                  <a:solidFill>
                                    <a:srgbClr val="0000FF"/>
                                  </a:solidFill>
                                  <a:latin typeface="Cambria Math" panose="02040503050406030204" pitchFamily="18" charset="0"/>
                                </a:rPr>
                              </m:ctrlPr>
                            </m:sSubPr>
                            <m:e>
                              <m:r>
                                <a:rPr lang="el-GR" sz="1600" b="1" i="1">
                                  <a:solidFill>
                                    <a:srgbClr val="0000FF"/>
                                  </a:solidFill>
                                  <a:latin typeface="Cambria Math" panose="02040503050406030204" pitchFamily="18" charset="0"/>
                                </a:rPr>
                                <m:t>𝜟</m:t>
                              </m:r>
                            </m:e>
                            <m:sub>
                              <m:r>
                                <a:rPr lang="el-GR" sz="1600" b="1" i="1">
                                  <a:solidFill>
                                    <a:srgbClr val="0000FF"/>
                                  </a:solidFill>
                                  <a:latin typeface="Cambria Math" panose="02040503050406030204" pitchFamily="18" charset="0"/>
                                </a:rPr>
                                <m:t>𝟏</m:t>
                              </m:r>
                            </m:sub>
                          </m:sSub>
                          <m:r>
                            <a:rPr lang="el-GR" sz="1600" i="1">
                              <a:solidFill>
                                <a:srgbClr val="000000"/>
                              </a:solidFill>
                              <a:latin typeface="Cambria Math" panose="02040503050406030204" pitchFamily="18" charset="0"/>
                            </a:rPr>
                            <m:t>)+</m:t>
                          </m:r>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r>
                            <m:rPr>
                              <m:sty m:val="p"/>
                            </m:rPr>
                            <a:rPr lang="el-GR" sz="1600" b="0" i="0" smtClean="0">
                              <a:solidFill>
                                <a:srgbClr val="00B050"/>
                              </a:solidFill>
                              <a:latin typeface="Cambria Math" panose="02040503050406030204" pitchFamily="18" charset="0"/>
                            </a:rPr>
                            <m:t>Π</m:t>
                          </m:r>
                          <m:r>
                            <a:rPr lang="el-GR" sz="1600" i="1">
                              <a:solidFill>
                                <a:srgbClr val="000000"/>
                              </a:solidFill>
                              <a:latin typeface="Cambria Math" panose="02040503050406030204" pitchFamily="18" charset="0"/>
                            </a:rPr>
                            <m:t>/</m:t>
                          </m:r>
                          <m:sSub>
                            <m:sSubPr>
                              <m:ctrlPr>
                                <a:rPr lang="el-GR" sz="1600" b="1" i="1" smtClean="0">
                                  <a:solidFill>
                                    <a:schemeClr val="accent6"/>
                                  </a:solidFill>
                                  <a:latin typeface="Cambria Math" panose="02040503050406030204" pitchFamily="18" charset="0"/>
                                </a:rPr>
                              </m:ctrlPr>
                            </m:sSubPr>
                            <m:e>
                              <m:r>
                                <a:rPr lang="el-GR" sz="1600" b="1" i="1">
                                  <a:solidFill>
                                    <a:schemeClr val="accent6"/>
                                  </a:solidFill>
                                  <a:latin typeface="Cambria Math" panose="02040503050406030204" pitchFamily="18" charset="0"/>
                                </a:rPr>
                                <m:t>𝜟</m:t>
                              </m:r>
                            </m:e>
                            <m:sub>
                              <m:r>
                                <a:rPr lang="el-GR" sz="1600" b="1" i="1">
                                  <a:solidFill>
                                    <a:schemeClr val="accent6"/>
                                  </a:solidFill>
                                  <a:latin typeface="Cambria Math" panose="02040503050406030204" pitchFamily="18" charset="0"/>
                                </a:rPr>
                                <m:t>𝟐</m:t>
                              </m:r>
                            </m:sub>
                          </m:sSub>
                          <m:r>
                            <a:rPr lang="el-GR" sz="1600" i="1">
                              <a:solidFill>
                                <a:srgbClr val="000000"/>
                              </a:solidFill>
                              <a:latin typeface="Cambria Math" panose="02040503050406030204" pitchFamily="18" charset="0"/>
                            </a:rPr>
                            <m:t>)</m:t>
                          </m:r>
                          <m:r>
                            <a:rPr lang="el-GR" sz="1600" i="1">
                              <a:solidFill>
                                <a:srgbClr val="000000"/>
                              </a:solidFill>
                              <a:latin typeface="Cambria Math" panose="02040503050406030204" pitchFamily="18" charset="0"/>
                            </a:rPr>
                            <m:t>𝑃</m:t>
                          </m:r>
                          <m:r>
                            <a:rPr lang="el-GR" sz="1600" i="1">
                              <a:solidFill>
                                <a:srgbClr val="000000"/>
                              </a:solidFill>
                              <a:latin typeface="Cambria Math" panose="02040503050406030204" pitchFamily="18" charset="0"/>
                            </a:rPr>
                            <m:t>(</m:t>
                          </m:r>
                          <m:sSub>
                            <m:sSubPr>
                              <m:ctrlPr>
                                <a:rPr lang="el-GR" sz="1600" b="1" i="1" smtClean="0">
                                  <a:solidFill>
                                    <a:schemeClr val="accent6"/>
                                  </a:solidFill>
                                  <a:latin typeface="Cambria Math" panose="02040503050406030204" pitchFamily="18" charset="0"/>
                                </a:rPr>
                              </m:ctrlPr>
                            </m:sSubPr>
                            <m:e>
                              <m:r>
                                <a:rPr lang="el-GR" sz="1600" b="1" i="1">
                                  <a:solidFill>
                                    <a:schemeClr val="accent6"/>
                                  </a:solidFill>
                                  <a:latin typeface="Cambria Math" panose="02040503050406030204" pitchFamily="18" charset="0"/>
                                </a:rPr>
                                <m:t>𝜟</m:t>
                              </m:r>
                            </m:e>
                            <m:sub>
                              <m:r>
                                <a:rPr lang="el-GR" sz="1600" b="1" i="1">
                                  <a:solidFill>
                                    <a:schemeClr val="accent6"/>
                                  </a:solidFill>
                                  <a:latin typeface="Cambria Math" panose="02040503050406030204" pitchFamily="18" charset="0"/>
                                </a:rPr>
                                <m:t>𝟐</m:t>
                              </m:r>
                            </m:sub>
                          </m:sSub>
                          <m:r>
                            <a:rPr lang="el-GR" sz="1600" i="1">
                              <a:solidFill>
                                <a:srgbClr val="000000"/>
                              </a:solidFill>
                              <a:latin typeface="Cambria Math" panose="02040503050406030204" pitchFamily="18" charset="0"/>
                            </a:rPr>
                            <m:t>)</m:t>
                          </m:r>
                        </m:den>
                      </m:f>
                      <m:r>
                        <a:rPr lang="el-GR" sz="1600" i="1">
                          <a:solidFill>
                            <a:srgbClr val="000000"/>
                          </a:solidFill>
                          <a:latin typeface="Cambria Math" panose="02040503050406030204" pitchFamily="18" charset="0"/>
                        </a:rPr>
                        <m:t>=</m:t>
                      </m:r>
                      <m:f>
                        <m:fPr>
                          <m:type m:val="skw"/>
                          <m:ctrlPr>
                            <a:rPr lang="el-GR" sz="1600" i="1">
                              <a:solidFill>
                                <a:srgbClr val="000000"/>
                              </a:solidFill>
                              <a:latin typeface="Cambria Math" panose="02040503050406030204" pitchFamily="18" charset="0"/>
                            </a:rPr>
                          </m:ctrlPr>
                        </m:fPr>
                        <m:num>
                          <m:r>
                            <a:rPr lang="el-GR" sz="1600" i="1">
                              <a:solidFill>
                                <a:srgbClr val="000000"/>
                              </a:solidFill>
                              <a:latin typeface="Cambria Math" panose="02040503050406030204" pitchFamily="18" charset="0"/>
                            </a:rPr>
                            <m:t>3</m:t>
                          </m:r>
                        </m:num>
                        <m:den>
                          <m:r>
                            <a:rPr lang="el-GR" sz="1600" i="1">
                              <a:solidFill>
                                <a:srgbClr val="000000"/>
                              </a:solidFill>
                              <a:latin typeface="Cambria Math" panose="02040503050406030204" pitchFamily="18" charset="0"/>
                            </a:rPr>
                            <m:t>4</m:t>
                          </m:r>
                        </m:den>
                      </m:f>
                    </m:oMath>
                  </m:oMathPara>
                </a14:m>
                <a:endParaRPr lang="el-GR" sz="1600" dirty="0"/>
              </a:p>
            </p:txBody>
          </p:sp>
        </mc:Choice>
        <mc:Fallback xmlns="">
          <p:sp>
            <p:nvSpPr>
              <p:cNvPr id="25605" name="Object 5">
                <a:extLst>
                  <a:ext uri="{FF2B5EF4-FFF2-40B4-BE49-F238E27FC236}">
                    <a16:creationId xmlns:a16="http://schemas.microsoft.com/office/drawing/2014/main" id="{3B655D20-FD5D-4223-9119-8ECD32F6E5FD}"/>
                  </a:ext>
                </a:extLst>
              </p:cNvPr>
              <p:cNvSpPr txBox="1">
                <a:spLocks noRot="1" noChangeAspect="1" noMove="1" noResize="1" noEditPoints="1" noAdjustHandles="1" noChangeArrowheads="1" noChangeShapeType="1" noTextEdit="1"/>
              </p:cNvSpPr>
              <p:nvPr/>
            </p:nvSpPr>
            <p:spPr bwMode="auto">
              <a:xfrm>
                <a:off x="955433" y="5849938"/>
                <a:ext cx="5158759" cy="611187"/>
              </a:xfrm>
              <a:prstGeom prst="rect">
                <a:avLst/>
              </a:prstGeom>
              <a:blipFill>
                <a:blip r:embed="rId3"/>
                <a:stretch>
                  <a:fillRect/>
                </a:stretch>
              </a:blipFill>
              <a:ln>
                <a:noFill/>
              </a:ln>
            </p:spPr>
            <p:txBody>
              <a:bodyPr/>
              <a:lstStyle/>
              <a:p>
                <a:r>
                  <a:rPr lang="el-GR">
                    <a:noFill/>
                  </a:rPr>
                  <a:t> </a:t>
                </a:r>
              </a:p>
            </p:txBody>
          </p:sp>
        </mc:Fallback>
      </mc:AlternateContent>
      <p:sp>
        <p:nvSpPr>
          <p:cNvPr id="302086" name="Oval 6">
            <a:extLst>
              <a:ext uri="{FF2B5EF4-FFF2-40B4-BE49-F238E27FC236}">
                <a16:creationId xmlns:a16="http://schemas.microsoft.com/office/drawing/2014/main" id="{9502E7E6-A6B1-4FAC-A79F-5B62256DEC25}"/>
              </a:ext>
            </a:extLst>
          </p:cNvPr>
          <p:cNvSpPr>
            <a:spLocks noChangeArrowheads="1"/>
          </p:cNvSpPr>
          <p:nvPr/>
        </p:nvSpPr>
        <p:spPr bwMode="auto">
          <a:xfrm>
            <a:off x="855544" y="5268913"/>
            <a:ext cx="1152525" cy="612775"/>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1800" b="1"/>
          </a:p>
        </p:txBody>
      </p:sp>
      <p:sp>
        <p:nvSpPr>
          <p:cNvPr id="302087" name="AutoShape 7">
            <a:extLst>
              <a:ext uri="{FF2B5EF4-FFF2-40B4-BE49-F238E27FC236}">
                <a16:creationId xmlns:a16="http://schemas.microsoft.com/office/drawing/2014/main" id="{EB8A0D78-F57C-4711-AB6E-D251CED09D2E}"/>
              </a:ext>
            </a:extLst>
          </p:cNvPr>
          <p:cNvSpPr>
            <a:spLocks noChangeArrowheads="1"/>
          </p:cNvSpPr>
          <p:nvPr/>
        </p:nvSpPr>
        <p:spPr bwMode="auto">
          <a:xfrm>
            <a:off x="1789352" y="4552950"/>
            <a:ext cx="2087562" cy="647700"/>
          </a:xfrm>
          <a:prstGeom prst="wedgeRectCallout">
            <a:avLst>
              <a:gd name="adj1" fmla="val -45208"/>
              <a:gd name="adj2" fmla="val 74755"/>
            </a:avLst>
          </a:prstGeom>
          <a:solidFill>
            <a:schemeClr val="accent1"/>
          </a:solidFill>
          <a:ln w="9525">
            <a:solidFill>
              <a:schemeClr val="tx1"/>
            </a:solidFill>
            <a:miter lim="800000"/>
            <a:headEnd/>
            <a:tailEnd/>
          </a:ln>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dirty="0"/>
              <a:t>Εκ των υστέρων</a:t>
            </a:r>
          </a:p>
          <a:p>
            <a:pPr algn="ctr" eaLnBrk="1" hangingPunct="1"/>
            <a:r>
              <a:rPr lang="el-GR" altLang="el-GR" sz="1800" b="1" dirty="0"/>
              <a:t>πιθανότητα</a:t>
            </a:r>
            <a:endParaRPr lang="en-US" altLang="el-GR" sz="1800" b="1" dirty="0"/>
          </a:p>
        </p:txBody>
      </p:sp>
      <p:sp>
        <p:nvSpPr>
          <p:cNvPr id="302088" name="AutoShape 8">
            <a:extLst>
              <a:ext uri="{FF2B5EF4-FFF2-40B4-BE49-F238E27FC236}">
                <a16:creationId xmlns:a16="http://schemas.microsoft.com/office/drawing/2014/main" id="{EE0B9652-AB01-4BE3-9F9D-8D3D18EB1E3F}"/>
              </a:ext>
            </a:extLst>
          </p:cNvPr>
          <p:cNvSpPr>
            <a:spLocks noChangeArrowheads="1"/>
          </p:cNvSpPr>
          <p:nvPr/>
        </p:nvSpPr>
        <p:spPr bwMode="auto">
          <a:xfrm>
            <a:off x="4692050" y="4552950"/>
            <a:ext cx="2376488" cy="647700"/>
          </a:xfrm>
          <a:prstGeom prst="wedgeRectCallout">
            <a:avLst>
              <a:gd name="adj1" fmla="val -52403"/>
              <a:gd name="adj2" fmla="val 70097"/>
            </a:avLst>
          </a:prstGeom>
          <a:solidFill>
            <a:schemeClr val="accent1"/>
          </a:solidFill>
          <a:ln w="9525">
            <a:solidFill>
              <a:schemeClr val="tx1"/>
            </a:solidFill>
            <a:miter lim="800000"/>
            <a:headEnd/>
            <a:tailEnd/>
          </a:ln>
        </p:spPr>
        <p:txBody>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dirty="0"/>
              <a:t>Εκ των προτέρων</a:t>
            </a:r>
          </a:p>
          <a:p>
            <a:pPr algn="ctr" eaLnBrk="1" hangingPunct="1"/>
            <a:r>
              <a:rPr lang="el-GR" altLang="el-GR" sz="1800" b="1" dirty="0"/>
              <a:t>πιθανότητα</a:t>
            </a:r>
            <a:endParaRPr lang="en-US" altLang="el-GR" sz="1800" b="1" dirty="0"/>
          </a:p>
        </p:txBody>
      </p:sp>
      <p:sp>
        <p:nvSpPr>
          <p:cNvPr id="302089" name="Oval 9">
            <a:extLst>
              <a:ext uri="{FF2B5EF4-FFF2-40B4-BE49-F238E27FC236}">
                <a16:creationId xmlns:a16="http://schemas.microsoft.com/office/drawing/2014/main" id="{81701A1C-64F2-4922-83EC-5CBB2BC0898B}"/>
              </a:ext>
            </a:extLst>
          </p:cNvPr>
          <p:cNvSpPr>
            <a:spLocks noChangeArrowheads="1"/>
          </p:cNvSpPr>
          <p:nvPr/>
        </p:nvSpPr>
        <p:spPr bwMode="auto">
          <a:xfrm>
            <a:off x="3826492" y="5152600"/>
            <a:ext cx="793750" cy="479425"/>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25610" name="Footer Placeholder 4">
            <a:extLst>
              <a:ext uri="{FF2B5EF4-FFF2-40B4-BE49-F238E27FC236}">
                <a16:creationId xmlns:a16="http://schemas.microsoft.com/office/drawing/2014/main" id="{14EBD9CC-EA76-4927-86F5-B5C79D0EEA19}"/>
              </a:ext>
            </a:extLst>
          </p:cNvPr>
          <p:cNvSpPr>
            <a:spLocks noGrp="1"/>
          </p:cNvSpPr>
          <p:nvPr/>
        </p:nvSpPr>
        <p:spPr bwMode="auto">
          <a:xfrm>
            <a:off x="301625" y="634523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dirty="0">
                <a:latin typeface="Calibri" panose="020F0502020204030204" pitchFamily="34" charset="0"/>
              </a:rPr>
              <a:t>ΠΛΗ22 </a:t>
            </a:r>
            <a:r>
              <a:rPr lang="en-US" altLang="el-GR" sz="1100" b="1" i="1" dirty="0">
                <a:latin typeface="Calibri" panose="020F0502020204030204" pitchFamily="34" charset="0"/>
              </a:rPr>
              <a:t>: </a:t>
            </a:r>
            <a:r>
              <a:rPr lang="el-GR" altLang="el-GR" sz="1100" b="1" i="1" dirty="0">
                <a:latin typeface="Calibri" panose="020F0502020204030204" pitchFamily="34" charset="0"/>
              </a:rPr>
              <a:t>Βασικά Ζητήματα Δικτύων Η/Υ                                                                                                                                                                                   </a:t>
            </a:r>
            <a:r>
              <a:rPr lang="en-US" altLang="el-GR" sz="1100" b="1" i="1" dirty="0">
                <a:latin typeface="Calibri" panose="020F0502020204030204" pitchFamily="34" charset="0"/>
              </a:rPr>
              <a:t>        </a:t>
            </a:r>
            <a:r>
              <a:rPr lang="el-GR" altLang="el-GR" sz="1100" b="1" i="1" dirty="0">
                <a:latin typeface="Calibri" panose="020F0502020204030204" pitchFamily="34" charset="0"/>
              </a:rPr>
              <a:t>  </a:t>
            </a:r>
            <a:fld id="{D09E0176-2F19-4734-9C7B-47FD6215808B}" type="slidenum">
              <a:rPr lang="el-GR" altLang="el-GR" sz="1100" b="1" i="1">
                <a:latin typeface="Calibri" panose="020F0502020204030204" pitchFamily="34" charset="0"/>
              </a:rPr>
              <a:pPr eaLnBrk="1" hangingPunct="1"/>
              <a:t>15</a:t>
            </a:fld>
            <a:endParaRPr lang="en-US" altLang="el-GR" sz="1100" b="1" i="1"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02"/>
                                        </p:tgtEl>
                                        <p:attrNameLst>
                                          <p:attrName>style.visibility</p:attrName>
                                        </p:attrNameLst>
                                      </p:cBhvr>
                                      <p:to>
                                        <p:strVal val="visible"/>
                                      </p:to>
                                    </p:set>
                                    <p:animEffect transition="in" filter="fade">
                                      <p:cBhvr>
                                        <p:cTn id="27" dur="500"/>
                                        <p:tgtEl>
                                          <p:spTgt spid="2560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2086"/>
                                        </p:tgtEl>
                                        <p:attrNameLst>
                                          <p:attrName>style.visibility</p:attrName>
                                        </p:attrNameLst>
                                      </p:cBhvr>
                                      <p:to>
                                        <p:strVal val="visible"/>
                                      </p:to>
                                    </p:set>
                                    <p:animEffect transition="in" filter="wipe(left)">
                                      <p:cBhvr>
                                        <p:cTn id="32" dur="500"/>
                                        <p:tgtEl>
                                          <p:spTgt spid="302086"/>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02087"/>
                                        </p:tgtEl>
                                        <p:attrNameLst>
                                          <p:attrName>style.visibility</p:attrName>
                                        </p:attrNameLst>
                                      </p:cBhvr>
                                      <p:to>
                                        <p:strVal val="visible"/>
                                      </p:to>
                                    </p:set>
                                    <p:animEffect transition="in" filter="wipe(left)">
                                      <p:cBhvr>
                                        <p:cTn id="36" dur="500"/>
                                        <p:tgtEl>
                                          <p:spTgt spid="30208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02089"/>
                                        </p:tgtEl>
                                        <p:attrNameLst>
                                          <p:attrName>style.visibility</p:attrName>
                                        </p:attrNameLst>
                                      </p:cBhvr>
                                      <p:to>
                                        <p:strVal val="visible"/>
                                      </p:to>
                                    </p:set>
                                    <p:animEffect transition="in" filter="wipe(left)">
                                      <p:cBhvr>
                                        <p:cTn id="41" dur="500"/>
                                        <p:tgtEl>
                                          <p:spTgt spid="30208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02088"/>
                                        </p:tgtEl>
                                        <p:attrNameLst>
                                          <p:attrName>style.visibility</p:attrName>
                                        </p:attrNameLst>
                                      </p:cBhvr>
                                      <p:to>
                                        <p:strVal val="visible"/>
                                      </p:to>
                                    </p:set>
                                    <p:animEffect transition="in" filter="wipe(left)">
                                      <p:cBhvr>
                                        <p:cTn id="45" dur="500"/>
                                        <p:tgtEl>
                                          <p:spTgt spid="30208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605"/>
                                        </p:tgtEl>
                                        <p:attrNameLst>
                                          <p:attrName>style.visibility</p:attrName>
                                        </p:attrNameLst>
                                      </p:cBhvr>
                                      <p:to>
                                        <p:strVal val="visible"/>
                                      </p:to>
                                    </p:set>
                                    <p:animEffect transition="in" filter="fade">
                                      <p:cBhvr>
                                        <p:cTn id="5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5" grpId="0" animBg="1"/>
      <p:bldP spid="302086" grpId="0" animBg="1"/>
      <p:bldP spid="302087" grpId="0" animBg="1"/>
      <p:bldP spid="302088" grpId="0" animBg="1"/>
      <p:bldP spid="30208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DFFC3CA-90C4-41AF-8FBB-915A7A2D0551}"/>
              </a:ext>
            </a:extLst>
          </p:cNvPr>
          <p:cNvSpPr>
            <a:spLocks noGrp="1" noChangeArrowheads="1"/>
          </p:cNvSpPr>
          <p:nvPr>
            <p:ph type="title"/>
          </p:nvPr>
        </p:nvSpPr>
        <p:spPr>
          <a:xfrm>
            <a:off x="627063" y="257175"/>
            <a:ext cx="7883525" cy="506413"/>
          </a:xfrm>
        </p:spPr>
        <p:txBody>
          <a:bodyPr>
            <a:normAutofit fontScale="90000"/>
          </a:bodyPr>
          <a:lstStyle/>
          <a:p>
            <a:pPr eaLnBrk="1" hangingPunct="1"/>
            <a:r>
              <a:rPr lang="el-GR" altLang="el-GR" dirty="0"/>
              <a:t>Παράδειγμα</a:t>
            </a:r>
          </a:p>
        </p:txBody>
      </p:sp>
      <p:sp>
        <p:nvSpPr>
          <p:cNvPr id="57347" name="Footer Placeholder 4">
            <a:extLst>
              <a:ext uri="{FF2B5EF4-FFF2-40B4-BE49-F238E27FC236}">
                <a16:creationId xmlns:a16="http://schemas.microsoft.com/office/drawing/2014/main" id="{0133767D-C7AD-41ED-AA20-5F59C4F7C380}"/>
              </a:ext>
            </a:extLst>
          </p:cNvPr>
          <p:cNvSpPr>
            <a:spLocks noGrp="1"/>
          </p:cNvSpPr>
          <p:nvPr/>
        </p:nvSpPr>
        <p:spPr bwMode="auto">
          <a:xfrm>
            <a:off x="333375" y="65547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54733145-8EA6-4275-B6C8-135A317F9757}" type="slidenum">
              <a:rPr lang="el-GR" altLang="el-GR" sz="1100" b="1" i="1">
                <a:latin typeface="Calibri" panose="020F0502020204030204" pitchFamily="34" charset="0"/>
              </a:rPr>
              <a:pPr eaLnBrk="1" hangingPunct="1"/>
              <a:t>16</a:t>
            </a:fld>
            <a:endParaRPr lang="en-US" altLang="el-GR" sz="1100" b="1" i="1">
              <a:latin typeface="Calibri" panose="020F0502020204030204" pitchFamily="34" charset="0"/>
            </a:endParaRPr>
          </a:p>
        </p:txBody>
      </p:sp>
      <p:pic>
        <p:nvPicPr>
          <p:cNvPr id="57348" name="Εικόνα 5">
            <a:extLst>
              <a:ext uri="{FF2B5EF4-FFF2-40B4-BE49-F238E27FC236}">
                <a16:creationId xmlns:a16="http://schemas.microsoft.com/office/drawing/2014/main" id="{68C50973-18A8-4351-A14D-030DFB0DC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93" y="860191"/>
            <a:ext cx="8602663"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Στρογγύλεμα γωνιών 1">
            <a:extLst>
              <a:ext uri="{FF2B5EF4-FFF2-40B4-BE49-F238E27FC236}">
                <a16:creationId xmlns:a16="http://schemas.microsoft.com/office/drawing/2014/main" id="{EF7386E8-E2CB-4C21-965D-865B48C2F119}"/>
              </a:ext>
            </a:extLst>
          </p:cNvPr>
          <p:cNvSpPr/>
          <p:nvPr/>
        </p:nvSpPr>
        <p:spPr>
          <a:xfrm>
            <a:off x="1979712" y="2060848"/>
            <a:ext cx="432048" cy="3238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Ευθύγραμμο βέλος σύνδεσης 3">
            <a:extLst>
              <a:ext uri="{FF2B5EF4-FFF2-40B4-BE49-F238E27FC236}">
                <a16:creationId xmlns:a16="http://schemas.microsoft.com/office/drawing/2014/main" id="{0CD10CBC-C66E-4985-A2BD-A4FC323818C8}"/>
              </a:ext>
            </a:extLst>
          </p:cNvPr>
          <p:cNvCxnSpPr>
            <a:stCxn id="2" idx="3"/>
          </p:cNvCxnSpPr>
          <p:nvPr/>
        </p:nvCxnSpPr>
        <p:spPr>
          <a:xfrm flipV="1">
            <a:off x="2411760" y="2060848"/>
            <a:ext cx="3672408" cy="16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B6C29D09-78D3-4E66-A2D8-210751F4A0C9}"/>
              </a:ext>
            </a:extLst>
          </p:cNvPr>
          <p:cNvCxnSpPr/>
          <p:nvPr/>
        </p:nvCxnSpPr>
        <p:spPr>
          <a:xfrm>
            <a:off x="5436096" y="2222773"/>
            <a:ext cx="720080" cy="16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Εικόνα 5">
            <a:extLst>
              <a:ext uri="{FF2B5EF4-FFF2-40B4-BE49-F238E27FC236}">
                <a16:creationId xmlns:a16="http://schemas.microsoft.com/office/drawing/2014/main" id="{68C50973-18A8-4351-A14D-030DFB0DC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93" y="860191"/>
            <a:ext cx="8602663"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Ορθογώνιο 12">
            <a:extLst>
              <a:ext uri="{FF2B5EF4-FFF2-40B4-BE49-F238E27FC236}">
                <a16:creationId xmlns:a16="http://schemas.microsoft.com/office/drawing/2014/main" id="{0DFFEEE4-A4BE-4E73-9B8F-B667AB42CEFE}"/>
              </a:ext>
            </a:extLst>
          </p:cNvPr>
          <p:cNvSpPr/>
          <p:nvPr/>
        </p:nvSpPr>
        <p:spPr>
          <a:xfrm>
            <a:off x="5940152" y="1412776"/>
            <a:ext cx="3087961" cy="22947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46" name="Rectangle 2">
            <a:extLst>
              <a:ext uri="{FF2B5EF4-FFF2-40B4-BE49-F238E27FC236}">
                <a16:creationId xmlns:a16="http://schemas.microsoft.com/office/drawing/2014/main" id="{6DFFC3CA-90C4-41AF-8FBB-915A7A2D0551}"/>
              </a:ext>
            </a:extLst>
          </p:cNvPr>
          <p:cNvSpPr>
            <a:spLocks noGrp="1" noChangeArrowheads="1"/>
          </p:cNvSpPr>
          <p:nvPr>
            <p:ph type="title"/>
          </p:nvPr>
        </p:nvSpPr>
        <p:spPr>
          <a:xfrm>
            <a:off x="627063" y="257175"/>
            <a:ext cx="7883525" cy="506413"/>
          </a:xfrm>
        </p:spPr>
        <p:txBody>
          <a:bodyPr>
            <a:normAutofit fontScale="90000"/>
          </a:bodyPr>
          <a:lstStyle/>
          <a:p>
            <a:pPr eaLnBrk="1" hangingPunct="1"/>
            <a:r>
              <a:rPr lang="el-GR" altLang="el-GR" dirty="0"/>
              <a:t>Παράδειγμα</a:t>
            </a:r>
          </a:p>
        </p:txBody>
      </p:sp>
      <p:sp>
        <p:nvSpPr>
          <p:cNvPr id="57347" name="Footer Placeholder 4">
            <a:extLst>
              <a:ext uri="{FF2B5EF4-FFF2-40B4-BE49-F238E27FC236}">
                <a16:creationId xmlns:a16="http://schemas.microsoft.com/office/drawing/2014/main" id="{0133767D-C7AD-41ED-AA20-5F59C4F7C380}"/>
              </a:ext>
            </a:extLst>
          </p:cNvPr>
          <p:cNvSpPr>
            <a:spLocks noGrp="1"/>
          </p:cNvSpPr>
          <p:nvPr/>
        </p:nvSpPr>
        <p:spPr bwMode="auto">
          <a:xfrm>
            <a:off x="333375" y="65547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54733145-8EA6-4275-B6C8-135A317F9757}" type="slidenum">
              <a:rPr lang="el-GR" altLang="el-GR" sz="1100" b="1" i="1">
                <a:latin typeface="Calibri" panose="020F0502020204030204" pitchFamily="34" charset="0"/>
              </a:rPr>
              <a:pPr eaLnBrk="1" hangingPunct="1"/>
              <a:t>17</a:t>
            </a:fld>
            <a:endParaRPr lang="en-US" altLang="el-GR" sz="1100" b="1" i="1">
              <a:latin typeface="Calibri" panose="020F0502020204030204" pitchFamily="34" charset="0"/>
            </a:endParaRPr>
          </a:p>
        </p:txBody>
      </p:sp>
      <p:sp>
        <p:nvSpPr>
          <p:cNvPr id="2" name="Ορθογώνιο: Στρογγύλεμα γωνιών 1">
            <a:extLst>
              <a:ext uri="{FF2B5EF4-FFF2-40B4-BE49-F238E27FC236}">
                <a16:creationId xmlns:a16="http://schemas.microsoft.com/office/drawing/2014/main" id="{EF7386E8-E2CB-4C21-965D-865B48C2F119}"/>
              </a:ext>
            </a:extLst>
          </p:cNvPr>
          <p:cNvSpPr/>
          <p:nvPr/>
        </p:nvSpPr>
        <p:spPr>
          <a:xfrm>
            <a:off x="1979712" y="2060848"/>
            <a:ext cx="432048" cy="3238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Ευθύγραμμο βέλος σύνδεσης 3">
            <a:extLst>
              <a:ext uri="{FF2B5EF4-FFF2-40B4-BE49-F238E27FC236}">
                <a16:creationId xmlns:a16="http://schemas.microsoft.com/office/drawing/2014/main" id="{0CD10CBC-C66E-4985-A2BD-A4FC323818C8}"/>
              </a:ext>
            </a:extLst>
          </p:cNvPr>
          <p:cNvCxnSpPr>
            <a:stCxn id="2" idx="3"/>
          </p:cNvCxnSpPr>
          <p:nvPr/>
        </p:nvCxnSpPr>
        <p:spPr>
          <a:xfrm flipV="1">
            <a:off x="2411760" y="2060848"/>
            <a:ext cx="3672408" cy="16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B6C29D09-78D3-4E66-A2D8-210751F4A0C9}"/>
              </a:ext>
            </a:extLst>
          </p:cNvPr>
          <p:cNvCxnSpPr/>
          <p:nvPr/>
        </p:nvCxnSpPr>
        <p:spPr>
          <a:xfrm>
            <a:off x="5436096" y="2222773"/>
            <a:ext cx="720080" cy="16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 name="Ομάδα 11">
            <a:extLst>
              <a:ext uri="{FF2B5EF4-FFF2-40B4-BE49-F238E27FC236}">
                <a16:creationId xmlns:a16="http://schemas.microsoft.com/office/drawing/2014/main" id="{E7FDE252-4933-4558-A98A-9C8CB2E4534F}"/>
              </a:ext>
            </a:extLst>
          </p:cNvPr>
          <p:cNvGrpSpPr/>
          <p:nvPr/>
        </p:nvGrpSpPr>
        <p:grpSpPr>
          <a:xfrm>
            <a:off x="6281776" y="1813966"/>
            <a:ext cx="2520280" cy="1770893"/>
            <a:chOff x="6467310" y="4210830"/>
            <a:chExt cx="2520280" cy="1770893"/>
          </a:xfrm>
          <a:noFill/>
        </p:grpSpPr>
        <p:sp>
          <p:nvSpPr>
            <p:cNvPr id="3" name="TextBox 2">
              <a:extLst>
                <a:ext uri="{FF2B5EF4-FFF2-40B4-BE49-F238E27FC236}">
                  <a16:creationId xmlns:a16="http://schemas.microsoft.com/office/drawing/2014/main" id="{35BB4DEE-67FA-4DC7-A3C6-4FA62E5295C3}"/>
                </a:ext>
              </a:extLst>
            </p:cNvPr>
            <p:cNvSpPr txBox="1"/>
            <p:nvPr/>
          </p:nvSpPr>
          <p:spPr>
            <a:xfrm>
              <a:off x="6966992" y="4540939"/>
              <a:ext cx="1797287" cy="1200329"/>
            </a:xfrm>
            <a:prstGeom prst="rect">
              <a:avLst/>
            </a:prstGeom>
            <a:grpFill/>
          </p:spPr>
          <p:txBody>
            <a:bodyPr wrap="none" rtlCol="0">
              <a:spAutoFit/>
            </a:bodyPr>
            <a:lstStyle/>
            <a:p>
              <a:r>
                <a:rPr lang="el-GR" dirty="0"/>
                <a:t>1/2  1/4  1/8  1/8</a:t>
              </a:r>
            </a:p>
            <a:p>
              <a:r>
                <a:rPr lang="el-GR" dirty="0"/>
                <a:t>1/4  1/2  1/8  1/8</a:t>
              </a:r>
            </a:p>
            <a:p>
              <a:r>
                <a:rPr lang="el-GR" dirty="0"/>
                <a:t>1/4  1/4  1/4  1/4</a:t>
              </a:r>
            </a:p>
            <a:p>
              <a:r>
                <a:rPr lang="el-GR" dirty="0"/>
                <a:t>   1     0      0      0 </a:t>
              </a:r>
              <a:endParaRPr lang="en-US" dirty="0"/>
            </a:p>
          </p:txBody>
        </p:sp>
        <p:cxnSp>
          <p:nvCxnSpPr>
            <p:cNvPr id="7" name="Ευθεία γραμμή σύνδεσης 6">
              <a:extLst>
                <a:ext uri="{FF2B5EF4-FFF2-40B4-BE49-F238E27FC236}">
                  <a16:creationId xmlns:a16="http://schemas.microsoft.com/office/drawing/2014/main" id="{962B2DDA-50A3-438E-893B-99D982ABA766}"/>
                </a:ext>
              </a:extLst>
            </p:cNvPr>
            <p:cNvCxnSpPr/>
            <p:nvPr/>
          </p:nvCxnSpPr>
          <p:spPr>
            <a:xfrm>
              <a:off x="6467310" y="4560925"/>
              <a:ext cx="252028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8D0C1A7C-601F-40FB-BC25-3403784BFF3B}"/>
                </a:ext>
              </a:extLst>
            </p:cNvPr>
            <p:cNvCxnSpPr/>
            <p:nvPr/>
          </p:nvCxnSpPr>
          <p:spPr>
            <a:xfrm>
              <a:off x="6966992" y="4325539"/>
              <a:ext cx="0" cy="1656184"/>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125DE8-3976-4DC2-ADDF-D34B4EB8CBFA}"/>
                </a:ext>
              </a:extLst>
            </p:cNvPr>
            <p:cNvSpPr txBox="1"/>
            <p:nvPr/>
          </p:nvSpPr>
          <p:spPr>
            <a:xfrm>
              <a:off x="7011179" y="4210830"/>
              <a:ext cx="1715534" cy="369332"/>
            </a:xfrm>
            <a:prstGeom prst="rect">
              <a:avLst/>
            </a:prstGeom>
            <a:grpFill/>
          </p:spPr>
          <p:txBody>
            <a:bodyPr wrap="none" rtlCol="0">
              <a:spAutoFit/>
            </a:bodyPr>
            <a:lstStyle/>
            <a:p>
              <a:r>
                <a:rPr lang="en-US" dirty="0"/>
                <a:t>X1    X2    X3   X4</a:t>
              </a:r>
            </a:p>
          </p:txBody>
        </p:sp>
        <p:sp>
          <p:nvSpPr>
            <p:cNvPr id="11" name="TextBox 10">
              <a:extLst>
                <a:ext uri="{FF2B5EF4-FFF2-40B4-BE49-F238E27FC236}">
                  <a16:creationId xmlns:a16="http://schemas.microsoft.com/office/drawing/2014/main" id="{A1A6EE91-C118-4F16-828D-8DBD60025E43}"/>
                </a:ext>
              </a:extLst>
            </p:cNvPr>
            <p:cNvSpPr txBox="1"/>
            <p:nvPr/>
          </p:nvSpPr>
          <p:spPr>
            <a:xfrm>
              <a:off x="6597282" y="4526835"/>
              <a:ext cx="413896" cy="1200329"/>
            </a:xfrm>
            <a:prstGeom prst="rect">
              <a:avLst/>
            </a:prstGeom>
            <a:grpFill/>
          </p:spPr>
          <p:txBody>
            <a:bodyPr wrap="none" rtlCol="0">
              <a:spAutoFit/>
            </a:bodyPr>
            <a:lstStyle/>
            <a:p>
              <a:r>
                <a:rPr lang="en-US" dirty="0"/>
                <a:t>Y1</a:t>
              </a:r>
            </a:p>
            <a:p>
              <a:r>
                <a:rPr lang="en-US" dirty="0"/>
                <a:t>Y2</a:t>
              </a:r>
            </a:p>
            <a:p>
              <a:r>
                <a:rPr lang="en-US" dirty="0"/>
                <a:t>Y3</a:t>
              </a:r>
            </a:p>
            <a:p>
              <a:r>
                <a:rPr lang="en-US" dirty="0"/>
                <a:t>Y4</a:t>
              </a:r>
            </a:p>
          </p:txBody>
        </p:sp>
      </p:grpSp>
      <p:sp>
        <p:nvSpPr>
          <p:cNvPr id="14" name="TextBox 13">
            <a:extLst>
              <a:ext uri="{FF2B5EF4-FFF2-40B4-BE49-F238E27FC236}">
                <a16:creationId xmlns:a16="http://schemas.microsoft.com/office/drawing/2014/main" id="{632D2BF9-9B04-4BE8-899C-2A353AC54485}"/>
              </a:ext>
            </a:extLst>
          </p:cNvPr>
          <p:cNvSpPr txBox="1"/>
          <p:nvPr/>
        </p:nvSpPr>
        <p:spPr>
          <a:xfrm>
            <a:off x="6281776" y="1409094"/>
            <a:ext cx="766557" cy="369332"/>
          </a:xfrm>
          <a:prstGeom prst="rect">
            <a:avLst/>
          </a:prstGeom>
          <a:noFill/>
        </p:spPr>
        <p:txBody>
          <a:bodyPr wrap="none" rtlCol="0">
            <a:spAutoFit/>
          </a:bodyPr>
          <a:lstStyle/>
          <a:p>
            <a:r>
              <a:rPr lang="en-US" dirty="0"/>
              <a:t>P(X/Y)</a:t>
            </a:r>
          </a:p>
        </p:txBody>
      </p:sp>
      <p:sp>
        <p:nvSpPr>
          <p:cNvPr id="15" name="TextBox 14">
            <a:extLst>
              <a:ext uri="{FF2B5EF4-FFF2-40B4-BE49-F238E27FC236}">
                <a16:creationId xmlns:a16="http://schemas.microsoft.com/office/drawing/2014/main" id="{3E0F22D7-A3D4-4A4C-B0D4-B8B5120BEAF1}"/>
              </a:ext>
            </a:extLst>
          </p:cNvPr>
          <p:cNvSpPr txBox="1"/>
          <p:nvPr/>
        </p:nvSpPr>
        <p:spPr>
          <a:xfrm rot="16200000">
            <a:off x="5668118" y="2730681"/>
            <a:ext cx="1117550" cy="369332"/>
          </a:xfrm>
          <a:prstGeom prst="rect">
            <a:avLst/>
          </a:prstGeom>
          <a:noFill/>
        </p:spPr>
        <p:txBody>
          <a:bodyPr wrap="none" rtlCol="0">
            <a:spAutoFit/>
          </a:bodyPr>
          <a:lstStyle/>
          <a:p>
            <a:r>
              <a:rPr lang="el-GR" dirty="0"/>
              <a:t>δεδομένα</a:t>
            </a:r>
            <a:endParaRPr lang="en-US" dirty="0"/>
          </a:p>
        </p:txBody>
      </p:sp>
      <p:sp>
        <p:nvSpPr>
          <p:cNvPr id="16" name="TextBox 15">
            <a:extLst>
              <a:ext uri="{FF2B5EF4-FFF2-40B4-BE49-F238E27FC236}">
                <a16:creationId xmlns:a16="http://schemas.microsoft.com/office/drawing/2014/main" id="{582C2812-0C01-4228-9E8C-F96DCB9867E7}"/>
              </a:ext>
            </a:extLst>
          </p:cNvPr>
          <p:cNvSpPr txBox="1"/>
          <p:nvPr/>
        </p:nvSpPr>
        <p:spPr>
          <a:xfrm>
            <a:off x="7006036" y="1494887"/>
            <a:ext cx="1305550" cy="369332"/>
          </a:xfrm>
          <a:prstGeom prst="rect">
            <a:avLst/>
          </a:prstGeom>
          <a:noFill/>
        </p:spPr>
        <p:txBody>
          <a:bodyPr wrap="none" rtlCol="0">
            <a:spAutoFit/>
          </a:bodyPr>
          <a:lstStyle/>
          <a:p>
            <a:r>
              <a:rPr lang="el-GR" dirty="0"/>
              <a:t>ενδεχόμενα</a:t>
            </a:r>
            <a:endParaRPr lang="en-US" dirty="0"/>
          </a:p>
        </p:txBody>
      </p:sp>
      <p:sp>
        <p:nvSpPr>
          <p:cNvPr id="20" name="Ορθογώνιο 19">
            <a:extLst>
              <a:ext uri="{FF2B5EF4-FFF2-40B4-BE49-F238E27FC236}">
                <a16:creationId xmlns:a16="http://schemas.microsoft.com/office/drawing/2014/main" id="{3B5E9405-ABF8-4CD8-9B07-949308F86CF7}"/>
              </a:ext>
            </a:extLst>
          </p:cNvPr>
          <p:cNvSpPr/>
          <p:nvPr/>
        </p:nvSpPr>
        <p:spPr>
          <a:xfrm>
            <a:off x="1979712" y="4163472"/>
            <a:ext cx="3600400" cy="23913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Ομάδα 20">
            <a:extLst>
              <a:ext uri="{FF2B5EF4-FFF2-40B4-BE49-F238E27FC236}">
                <a16:creationId xmlns:a16="http://schemas.microsoft.com/office/drawing/2014/main" id="{1E720A00-A02C-4538-8F14-AF76B1038596}"/>
              </a:ext>
            </a:extLst>
          </p:cNvPr>
          <p:cNvGrpSpPr/>
          <p:nvPr/>
        </p:nvGrpSpPr>
        <p:grpSpPr>
          <a:xfrm>
            <a:off x="2338341" y="4482551"/>
            <a:ext cx="2520280" cy="1770893"/>
            <a:chOff x="6467310" y="4210830"/>
            <a:chExt cx="2520280" cy="1770893"/>
          </a:xfrm>
          <a:noFill/>
        </p:grpSpPr>
        <p:sp>
          <p:nvSpPr>
            <p:cNvPr id="22" name="TextBox 21">
              <a:extLst>
                <a:ext uri="{FF2B5EF4-FFF2-40B4-BE49-F238E27FC236}">
                  <a16:creationId xmlns:a16="http://schemas.microsoft.com/office/drawing/2014/main" id="{21A7E834-06D8-4A72-8A05-7D2D201938A6}"/>
                </a:ext>
              </a:extLst>
            </p:cNvPr>
            <p:cNvSpPr txBox="1"/>
            <p:nvPr/>
          </p:nvSpPr>
          <p:spPr>
            <a:xfrm>
              <a:off x="6966992" y="4540939"/>
              <a:ext cx="1797287" cy="1200329"/>
            </a:xfrm>
            <a:prstGeom prst="rect">
              <a:avLst/>
            </a:prstGeom>
            <a:grpFill/>
          </p:spPr>
          <p:txBody>
            <a:bodyPr wrap="none" rtlCol="0">
              <a:spAutoFit/>
            </a:bodyPr>
            <a:lstStyle/>
            <a:p>
              <a:r>
                <a:rPr lang="el-GR" dirty="0"/>
                <a:t>1/4  1/8  1/8  1/2</a:t>
              </a:r>
            </a:p>
            <a:p>
              <a:r>
                <a:rPr lang="el-GR" dirty="0"/>
                <a:t>1/4  1/2  1/4   0</a:t>
              </a:r>
            </a:p>
            <a:p>
              <a:r>
                <a:rPr lang="el-GR" dirty="0"/>
                <a:t>1/4  1/4  1/2   0</a:t>
              </a:r>
            </a:p>
            <a:p>
              <a:r>
                <a:rPr lang="el-GR" dirty="0"/>
                <a:t>1/4  1/4  1/2   0</a:t>
              </a:r>
            </a:p>
          </p:txBody>
        </p:sp>
        <p:cxnSp>
          <p:nvCxnSpPr>
            <p:cNvPr id="23" name="Ευθεία γραμμή σύνδεσης 22">
              <a:extLst>
                <a:ext uri="{FF2B5EF4-FFF2-40B4-BE49-F238E27FC236}">
                  <a16:creationId xmlns:a16="http://schemas.microsoft.com/office/drawing/2014/main" id="{9E0FE469-C066-4EDB-A5A8-D7F4E822E7CD}"/>
                </a:ext>
              </a:extLst>
            </p:cNvPr>
            <p:cNvCxnSpPr/>
            <p:nvPr/>
          </p:nvCxnSpPr>
          <p:spPr>
            <a:xfrm>
              <a:off x="6467310" y="4560925"/>
              <a:ext cx="252028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1CB64EE2-3754-41EA-AB09-843139C0B264}"/>
                </a:ext>
              </a:extLst>
            </p:cNvPr>
            <p:cNvCxnSpPr/>
            <p:nvPr/>
          </p:nvCxnSpPr>
          <p:spPr>
            <a:xfrm>
              <a:off x="6966992" y="4325539"/>
              <a:ext cx="0" cy="1656184"/>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F4BBDAB-9BDC-41FC-BD86-7F61F511BD35}"/>
                </a:ext>
              </a:extLst>
            </p:cNvPr>
            <p:cNvSpPr txBox="1"/>
            <p:nvPr/>
          </p:nvSpPr>
          <p:spPr>
            <a:xfrm>
              <a:off x="7011179" y="4210830"/>
              <a:ext cx="1683474" cy="369332"/>
            </a:xfrm>
            <a:prstGeom prst="rect">
              <a:avLst/>
            </a:prstGeom>
            <a:grpFill/>
          </p:spPr>
          <p:txBody>
            <a:bodyPr wrap="none" rtlCol="0">
              <a:spAutoFit/>
            </a:bodyPr>
            <a:lstStyle/>
            <a:p>
              <a:r>
                <a:rPr lang="el-GR" dirty="0"/>
                <a:t>Υ</a:t>
              </a:r>
              <a:r>
                <a:rPr lang="en-US" dirty="0"/>
                <a:t>1    </a:t>
              </a:r>
              <a:r>
                <a:rPr lang="el-GR" dirty="0"/>
                <a:t>Υ</a:t>
              </a:r>
              <a:r>
                <a:rPr lang="en-US" dirty="0"/>
                <a:t>2    </a:t>
              </a:r>
              <a:r>
                <a:rPr lang="el-GR" dirty="0"/>
                <a:t>Υ</a:t>
              </a:r>
              <a:r>
                <a:rPr lang="en-US" dirty="0"/>
                <a:t>3   </a:t>
              </a:r>
              <a:r>
                <a:rPr lang="el-GR" dirty="0"/>
                <a:t>Υ4</a:t>
              </a:r>
              <a:endParaRPr lang="en-US" dirty="0"/>
            </a:p>
          </p:txBody>
        </p:sp>
        <p:sp>
          <p:nvSpPr>
            <p:cNvPr id="26" name="TextBox 25">
              <a:extLst>
                <a:ext uri="{FF2B5EF4-FFF2-40B4-BE49-F238E27FC236}">
                  <a16:creationId xmlns:a16="http://schemas.microsoft.com/office/drawing/2014/main" id="{CAE463F5-5C0A-41F4-B7D6-97F9D8C68B39}"/>
                </a:ext>
              </a:extLst>
            </p:cNvPr>
            <p:cNvSpPr txBox="1"/>
            <p:nvPr/>
          </p:nvSpPr>
          <p:spPr>
            <a:xfrm>
              <a:off x="6597282" y="4526835"/>
              <a:ext cx="421910" cy="1200329"/>
            </a:xfrm>
            <a:prstGeom prst="rect">
              <a:avLst/>
            </a:prstGeom>
            <a:grpFill/>
          </p:spPr>
          <p:txBody>
            <a:bodyPr wrap="none" rtlCol="0">
              <a:spAutoFit/>
            </a:bodyPr>
            <a:lstStyle/>
            <a:p>
              <a:r>
                <a:rPr lang="el-GR" dirty="0"/>
                <a:t>Χ</a:t>
              </a:r>
              <a:r>
                <a:rPr lang="en-US" dirty="0"/>
                <a:t>1</a:t>
              </a:r>
            </a:p>
            <a:p>
              <a:r>
                <a:rPr lang="el-GR" dirty="0"/>
                <a:t>Χ</a:t>
              </a:r>
              <a:r>
                <a:rPr lang="en-US" dirty="0"/>
                <a:t>2</a:t>
              </a:r>
            </a:p>
            <a:p>
              <a:r>
                <a:rPr lang="el-GR" dirty="0"/>
                <a:t>Χ</a:t>
              </a:r>
              <a:r>
                <a:rPr lang="en-US" dirty="0"/>
                <a:t>3</a:t>
              </a:r>
            </a:p>
            <a:p>
              <a:r>
                <a:rPr lang="el-GR" dirty="0"/>
                <a:t>Χ</a:t>
              </a:r>
              <a:r>
                <a:rPr lang="en-US" dirty="0"/>
                <a:t>4</a:t>
              </a:r>
            </a:p>
          </p:txBody>
        </p:sp>
      </p:grpSp>
      <p:sp>
        <p:nvSpPr>
          <p:cNvPr id="27" name="TextBox 26">
            <a:extLst>
              <a:ext uri="{FF2B5EF4-FFF2-40B4-BE49-F238E27FC236}">
                <a16:creationId xmlns:a16="http://schemas.microsoft.com/office/drawing/2014/main" id="{E90CE991-D2E6-406F-9A51-2FA4BAB03D98}"/>
              </a:ext>
            </a:extLst>
          </p:cNvPr>
          <p:cNvSpPr txBox="1"/>
          <p:nvPr/>
        </p:nvSpPr>
        <p:spPr>
          <a:xfrm>
            <a:off x="2096854" y="4178256"/>
            <a:ext cx="751872" cy="369332"/>
          </a:xfrm>
          <a:prstGeom prst="rect">
            <a:avLst/>
          </a:prstGeom>
          <a:noFill/>
        </p:spPr>
        <p:txBody>
          <a:bodyPr wrap="none" rtlCol="0">
            <a:spAutoFit/>
          </a:bodyPr>
          <a:lstStyle/>
          <a:p>
            <a:r>
              <a:rPr lang="en-US" dirty="0"/>
              <a:t>P(</a:t>
            </a:r>
            <a:r>
              <a:rPr lang="el-GR" dirty="0"/>
              <a:t>Υ/Χ</a:t>
            </a:r>
            <a:r>
              <a:rPr lang="en-US" dirty="0"/>
              <a:t>)</a:t>
            </a:r>
          </a:p>
        </p:txBody>
      </p:sp>
      <p:sp>
        <p:nvSpPr>
          <p:cNvPr id="28" name="TextBox 27">
            <a:extLst>
              <a:ext uri="{FF2B5EF4-FFF2-40B4-BE49-F238E27FC236}">
                <a16:creationId xmlns:a16="http://schemas.microsoft.com/office/drawing/2014/main" id="{905899BA-AEB4-47C0-AEA7-602258BAC899}"/>
              </a:ext>
            </a:extLst>
          </p:cNvPr>
          <p:cNvSpPr txBox="1"/>
          <p:nvPr/>
        </p:nvSpPr>
        <p:spPr>
          <a:xfrm rot="16200000">
            <a:off x="1724683" y="5399266"/>
            <a:ext cx="1117550" cy="369332"/>
          </a:xfrm>
          <a:prstGeom prst="rect">
            <a:avLst/>
          </a:prstGeom>
          <a:noFill/>
        </p:spPr>
        <p:txBody>
          <a:bodyPr wrap="none" rtlCol="0">
            <a:spAutoFit/>
          </a:bodyPr>
          <a:lstStyle/>
          <a:p>
            <a:r>
              <a:rPr lang="el-GR" dirty="0"/>
              <a:t>δεδομένα</a:t>
            </a:r>
            <a:endParaRPr lang="en-US" dirty="0"/>
          </a:p>
        </p:txBody>
      </p:sp>
      <p:sp>
        <p:nvSpPr>
          <p:cNvPr id="29" name="TextBox 28">
            <a:extLst>
              <a:ext uri="{FF2B5EF4-FFF2-40B4-BE49-F238E27FC236}">
                <a16:creationId xmlns:a16="http://schemas.microsoft.com/office/drawing/2014/main" id="{549D6BF7-C75B-438D-9CC3-AF531CD90424}"/>
              </a:ext>
            </a:extLst>
          </p:cNvPr>
          <p:cNvSpPr txBox="1"/>
          <p:nvPr/>
        </p:nvSpPr>
        <p:spPr>
          <a:xfrm>
            <a:off x="3062601" y="4163472"/>
            <a:ext cx="1305550" cy="369332"/>
          </a:xfrm>
          <a:prstGeom prst="rect">
            <a:avLst/>
          </a:prstGeom>
          <a:noFill/>
        </p:spPr>
        <p:txBody>
          <a:bodyPr wrap="none" rtlCol="0">
            <a:spAutoFit/>
          </a:bodyPr>
          <a:lstStyle/>
          <a:p>
            <a:r>
              <a:rPr lang="el-GR" dirty="0"/>
              <a:t>ενδεχόμενα</a:t>
            </a:r>
            <a:endParaRPr lang="en-US" dirty="0"/>
          </a:p>
        </p:txBody>
      </p:sp>
    </p:spTree>
    <p:extLst>
      <p:ext uri="{BB962C8B-B14F-4D97-AF65-F5344CB8AC3E}">
        <p14:creationId xmlns:p14="http://schemas.microsoft.com/office/powerpoint/2010/main" val="291929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7EAA6-579B-4C92-B7FD-14C82DFD60C9}"/>
              </a:ext>
            </a:extLst>
          </p:cNvPr>
          <p:cNvSpPr>
            <a:spLocks noGrp="1"/>
          </p:cNvSpPr>
          <p:nvPr>
            <p:ph type="title"/>
          </p:nvPr>
        </p:nvSpPr>
        <p:spPr/>
        <p:txBody>
          <a:bodyPr/>
          <a:lstStyle/>
          <a:p>
            <a:r>
              <a:rPr lang="el-GR" dirty="0"/>
              <a:t>Μέτρα Πληροφορίας</a:t>
            </a:r>
            <a:endParaRPr lang="en-US" dirty="0"/>
          </a:p>
        </p:txBody>
      </p:sp>
      <p:sp>
        <p:nvSpPr>
          <p:cNvPr id="3" name="Θέση περιεχομένου 2">
            <a:extLst>
              <a:ext uri="{FF2B5EF4-FFF2-40B4-BE49-F238E27FC236}">
                <a16:creationId xmlns:a16="http://schemas.microsoft.com/office/drawing/2014/main" id="{6EB22018-2AF2-4389-A370-04B139E23820}"/>
              </a:ext>
            </a:extLst>
          </p:cNvPr>
          <p:cNvSpPr>
            <a:spLocks noGrp="1"/>
          </p:cNvSpPr>
          <p:nvPr>
            <p:ph idx="1"/>
          </p:nvPr>
        </p:nvSpPr>
        <p:spPr/>
        <p:txBody>
          <a:bodyPr/>
          <a:lstStyle/>
          <a:p>
            <a:endParaRPr lang="en-US"/>
          </a:p>
        </p:txBody>
      </p:sp>
      <p:sp>
        <p:nvSpPr>
          <p:cNvPr id="4" name="Θέση υποσέλιδου 3">
            <a:extLst>
              <a:ext uri="{FF2B5EF4-FFF2-40B4-BE49-F238E27FC236}">
                <a16:creationId xmlns:a16="http://schemas.microsoft.com/office/drawing/2014/main" id="{96AB35ED-1A82-4B2D-852E-3F2E225FCB67}"/>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6AFAFF03-2318-4090-BBC0-0058C3F6A618}"/>
              </a:ext>
            </a:extLst>
          </p:cNvPr>
          <p:cNvSpPr>
            <a:spLocks noGrp="1"/>
          </p:cNvSpPr>
          <p:nvPr>
            <p:ph type="sldNum" sz="quarter" idx="12"/>
          </p:nvPr>
        </p:nvSpPr>
        <p:spPr/>
        <p:txBody>
          <a:bodyPr/>
          <a:lstStyle/>
          <a:p>
            <a:fld id="{2BFB6B6B-6A16-4D0B-B6BC-52D8B33A6A07}" type="slidenum">
              <a:rPr lang="el-GR" smtClean="0"/>
              <a:pPr/>
              <a:t>18</a:t>
            </a:fld>
            <a:endParaRPr lang="el-GR"/>
          </a:p>
        </p:txBody>
      </p:sp>
    </p:spTree>
    <p:extLst>
      <p:ext uri="{BB962C8B-B14F-4D97-AF65-F5344CB8AC3E}">
        <p14:creationId xmlns:p14="http://schemas.microsoft.com/office/powerpoint/2010/main" val="26952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 y="1219200"/>
            <a:ext cx="3962400" cy="334693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5800" y="1219200"/>
            <a:ext cx="4648200" cy="3147550"/>
          </a:xfrm>
          <a:prstGeom prst="rect">
            <a:avLst/>
          </a:prstGeom>
          <a:noFill/>
          <a:ln w="9525">
            <a:noFill/>
            <a:miter lim="800000"/>
            <a:headEnd/>
            <a:tailEnd/>
          </a:ln>
        </p:spPr>
      </p:pic>
      <p:pic>
        <p:nvPicPr>
          <p:cNvPr id="1031" name="Picture 7" descr="Αποτέλεσμα εικόνας για χιόνια παρνασσό"/>
          <p:cNvPicPr>
            <a:picLocks noChangeAspect="1" noChangeArrowheads="1"/>
          </p:cNvPicPr>
          <p:nvPr/>
        </p:nvPicPr>
        <p:blipFill>
          <a:blip r:embed="rId4" cstate="print"/>
          <a:srcRect/>
          <a:stretch>
            <a:fillRect/>
          </a:stretch>
        </p:blipFill>
        <p:spPr bwMode="auto">
          <a:xfrm>
            <a:off x="4419600" y="1600200"/>
            <a:ext cx="4724400" cy="3543300"/>
          </a:xfrm>
          <a:prstGeom prst="rect">
            <a:avLst/>
          </a:prstGeom>
          <a:noFill/>
        </p:spPr>
      </p:pic>
      <p:pic>
        <p:nvPicPr>
          <p:cNvPr id="1033" name="Picture 9" descr="http://cdn1.bbend.net/media/com_news/story/2018/01/08/851104/main/sahara-snow-algeria-3.jpg"/>
          <p:cNvPicPr>
            <a:picLocks noChangeAspect="1" noChangeArrowheads="1"/>
          </p:cNvPicPr>
          <p:nvPr/>
        </p:nvPicPr>
        <p:blipFill>
          <a:blip r:embed="rId5" cstate="print"/>
          <a:srcRect/>
          <a:stretch>
            <a:fillRect/>
          </a:stretch>
        </p:blipFill>
        <p:spPr bwMode="auto">
          <a:xfrm>
            <a:off x="152400" y="1752600"/>
            <a:ext cx="4190998" cy="2895600"/>
          </a:xfrm>
          <a:prstGeom prst="rect">
            <a:avLst/>
          </a:prstGeom>
          <a:noFill/>
        </p:spPr>
      </p:pic>
      <p:sp>
        <p:nvSpPr>
          <p:cNvPr id="9" name="8 - TextBox"/>
          <p:cNvSpPr txBox="1"/>
          <p:nvPr/>
        </p:nvSpPr>
        <p:spPr>
          <a:xfrm>
            <a:off x="838200" y="838200"/>
            <a:ext cx="2309094" cy="369332"/>
          </a:xfrm>
          <a:prstGeom prst="rect">
            <a:avLst/>
          </a:prstGeom>
          <a:noFill/>
        </p:spPr>
        <p:txBody>
          <a:bodyPr wrap="none" rtlCol="0">
            <a:spAutoFit/>
          </a:bodyPr>
          <a:lstStyle/>
          <a:p>
            <a:r>
              <a:rPr lang="el-GR" dirty="0"/>
              <a:t>Είδηση/Πληροφορία 1</a:t>
            </a:r>
            <a:endParaRPr lang="en-US" dirty="0"/>
          </a:p>
        </p:txBody>
      </p:sp>
      <p:sp>
        <p:nvSpPr>
          <p:cNvPr id="10" name="9 - TextBox"/>
          <p:cNvSpPr txBox="1"/>
          <p:nvPr/>
        </p:nvSpPr>
        <p:spPr>
          <a:xfrm>
            <a:off x="5867400" y="838200"/>
            <a:ext cx="2309094" cy="369332"/>
          </a:xfrm>
          <a:prstGeom prst="rect">
            <a:avLst/>
          </a:prstGeom>
          <a:noFill/>
        </p:spPr>
        <p:txBody>
          <a:bodyPr wrap="none" rtlCol="0">
            <a:spAutoFit/>
          </a:bodyPr>
          <a:lstStyle/>
          <a:p>
            <a:r>
              <a:rPr lang="el-GR" dirty="0"/>
              <a:t>Είδηση/Πληροφορία 2</a:t>
            </a:r>
            <a:endParaRPr lang="en-US" dirty="0"/>
          </a:p>
        </p:txBody>
      </p:sp>
      <p:sp>
        <p:nvSpPr>
          <p:cNvPr id="11" name="10 - TextBox"/>
          <p:cNvSpPr txBox="1"/>
          <p:nvPr/>
        </p:nvSpPr>
        <p:spPr>
          <a:xfrm>
            <a:off x="1600200" y="5715000"/>
            <a:ext cx="5654497" cy="923330"/>
          </a:xfrm>
          <a:prstGeom prst="rect">
            <a:avLst/>
          </a:prstGeom>
          <a:noFill/>
        </p:spPr>
        <p:txBody>
          <a:bodyPr wrap="none" rtlCol="0">
            <a:spAutoFit/>
          </a:bodyPr>
          <a:lstStyle/>
          <a:p>
            <a:r>
              <a:rPr lang="el-GR" dirty="0"/>
              <a:t>Ποσότητα Πληροφορίας 1 &gt; Ποσότητα Πληροφορίας 2</a:t>
            </a:r>
          </a:p>
          <a:p>
            <a:endParaRPr lang="el-GR" dirty="0"/>
          </a:p>
          <a:p>
            <a:r>
              <a:rPr lang="el-GR" dirty="0"/>
              <a:t>{Ποσότητα Πληροφορίας} = </a:t>
            </a:r>
            <a:r>
              <a:rPr lang="en-US" i="1" dirty="0">
                <a:latin typeface="Times New Roman" pitchFamily="18" charset="0"/>
                <a:cs typeface="Times New Roman" pitchFamily="18" charset="0"/>
              </a:rPr>
              <a:t>f</a:t>
            </a:r>
            <a:r>
              <a:rPr lang="el-GR" i="1" dirty="0">
                <a:latin typeface="Times New Roman" pitchFamily="18" charset="0"/>
                <a:cs typeface="Times New Roman" pitchFamily="18" charset="0"/>
              </a:rPr>
              <a:t> </a:t>
            </a:r>
            <a:r>
              <a:rPr lang="en-US" dirty="0"/>
              <a:t>(1/</a:t>
            </a:r>
            <a:r>
              <a:rPr lang="el-GR" dirty="0"/>
              <a:t>{Πιθανότητα Εμφάνισης}) </a:t>
            </a:r>
            <a:endParaRPr lang="en-US" dirty="0"/>
          </a:p>
        </p:txBody>
      </p:sp>
      <p:sp>
        <p:nvSpPr>
          <p:cNvPr id="12"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
        <p:nvSpPr>
          <p:cNvPr id="2" name="Rectangle 1">
            <a:extLst>
              <a:ext uri="{FF2B5EF4-FFF2-40B4-BE49-F238E27FC236}">
                <a16:creationId xmlns:a16="http://schemas.microsoft.com/office/drawing/2014/main" id="{48763B08-442B-4CD9-B3F6-B8C3CA9EB06B}"/>
              </a:ext>
            </a:extLst>
          </p:cNvPr>
          <p:cNvSpPr/>
          <p:nvPr/>
        </p:nvSpPr>
        <p:spPr>
          <a:xfrm>
            <a:off x="1388071" y="5715000"/>
            <a:ext cx="6212160"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0" y="957263"/>
            <a:ext cx="9220200" cy="494347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2</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0" y="857232"/>
            <a:ext cx="9305925" cy="380047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20</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
        <p:nvSpPr>
          <p:cNvPr id="6" name="TextBox 5"/>
          <p:cNvSpPr txBox="1"/>
          <p:nvPr/>
        </p:nvSpPr>
        <p:spPr>
          <a:xfrm>
            <a:off x="0" y="5677602"/>
            <a:ext cx="7276672" cy="646331"/>
          </a:xfrm>
          <a:prstGeom prst="rect">
            <a:avLst/>
          </a:prstGeom>
          <a:noFill/>
        </p:spPr>
        <p:txBody>
          <a:bodyPr wrap="none" rtlCol="0">
            <a:spAutoFit/>
          </a:bodyPr>
          <a:lstStyle/>
          <a:p>
            <a:r>
              <a:rPr lang="el-GR" b="1" i="1" dirty="0"/>
              <a:t>Διαφάνειες  </a:t>
            </a:r>
            <a:r>
              <a:rPr lang="en-US" b="1" i="1" dirty="0"/>
              <a:t>22</a:t>
            </a:r>
            <a:r>
              <a:rPr lang="el-GR" b="1" i="1" dirty="0"/>
              <a:t>-56</a:t>
            </a:r>
          </a:p>
          <a:p>
            <a:r>
              <a:rPr lang="el-GR" b="1" i="1" dirty="0"/>
              <a:t>Αρχείου </a:t>
            </a:r>
            <a:r>
              <a:rPr lang="en-US" b="1" i="1" dirty="0"/>
              <a:t>PLH22_4th_OSS_InfoTheory_Entropy-Sources_2023_2024_v0.022</a:t>
            </a:r>
            <a:endParaRPr lang="el-GR" b="1" i="1" dirty="0"/>
          </a:p>
        </p:txBody>
      </p:sp>
    </p:spTree>
    <p:extLst>
      <p:ext uri="{BB962C8B-B14F-4D97-AF65-F5344CB8AC3E}">
        <p14:creationId xmlns:p14="http://schemas.microsoft.com/office/powerpoint/2010/main" val="99817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0" y="1100138"/>
            <a:ext cx="9429750" cy="4657725"/>
          </a:xfrm>
          <a:prstGeom prst="rect">
            <a:avLst/>
          </a:prstGeom>
          <a:noFill/>
          <a:ln w="9525">
            <a:noFill/>
            <a:miter lim="800000"/>
            <a:headEnd/>
            <a:tailEnd/>
          </a:ln>
        </p:spPr>
      </p:pic>
      <p:sp>
        <p:nvSpPr>
          <p:cNvPr id="4" name="3 - Ορθογώνιο"/>
          <p:cNvSpPr/>
          <p:nvPr/>
        </p:nvSpPr>
        <p:spPr>
          <a:xfrm>
            <a:off x="0" y="785794"/>
            <a:ext cx="2500298"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2643174" y="928670"/>
            <a:ext cx="5929354"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Θέση αριθμού διαφάνειας"/>
          <p:cNvSpPr>
            <a:spLocks noGrp="1"/>
          </p:cNvSpPr>
          <p:nvPr>
            <p:ph type="sldNum" sz="quarter" idx="12"/>
          </p:nvPr>
        </p:nvSpPr>
        <p:spPr/>
        <p:txBody>
          <a:bodyPr/>
          <a:lstStyle/>
          <a:p>
            <a:fld id="{2BFB6B6B-6A16-4D0B-B6BC-52D8B33A6A07}" type="slidenum">
              <a:rPr lang="el-GR" smtClean="0"/>
              <a:pPr/>
              <a:t>21</a:t>
            </a:fld>
            <a:endParaRPr lang="el-GR"/>
          </a:p>
        </p:txBody>
      </p:sp>
      <p:sp>
        <p:nvSpPr>
          <p:cNvPr id="8"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4151665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171450" y="1471613"/>
            <a:ext cx="8801100" cy="391477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22</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cxnSp>
        <p:nvCxnSpPr>
          <p:cNvPr id="4" name="Ευθεία γραμμή σύνδεσης 3">
            <a:extLst>
              <a:ext uri="{FF2B5EF4-FFF2-40B4-BE49-F238E27FC236}">
                <a16:creationId xmlns:a16="http://schemas.microsoft.com/office/drawing/2014/main" id="{52BC1132-166B-4AE3-B118-7EB5408B1ED7}"/>
              </a:ext>
            </a:extLst>
          </p:cNvPr>
          <p:cNvCxnSpPr>
            <a:cxnSpLocks/>
          </p:cNvCxnSpPr>
          <p:nvPr/>
        </p:nvCxnSpPr>
        <p:spPr>
          <a:xfrm flipV="1">
            <a:off x="3458084" y="3787868"/>
            <a:ext cx="0" cy="40779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a:extLst>
              <a:ext uri="{FF2B5EF4-FFF2-40B4-BE49-F238E27FC236}">
                <a16:creationId xmlns:a16="http://schemas.microsoft.com/office/drawing/2014/main" id="{0D73CA73-FE8D-4DAC-8190-FBBE64DE707E}"/>
              </a:ext>
            </a:extLst>
          </p:cNvPr>
          <p:cNvCxnSpPr>
            <a:cxnSpLocks/>
          </p:cNvCxnSpPr>
          <p:nvPr/>
        </p:nvCxnSpPr>
        <p:spPr>
          <a:xfrm flipH="1">
            <a:off x="1763687" y="3787868"/>
            <a:ext cx="169439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DFFB53-1146-4744-A954-2D507750336A}"/>
              </a:ext>
            </a:extLst>
          </p:cNvPr>
          <p:cNvSpPr txBox="1"/>
          <p:nvPr/>
        </p:nvSpPr>
        <p:spPr>
          <a:xfrm>
            <a:off x="1485726" y="3603202"/>
            <a:ext cx="301686" cy="369332"/>
          </a:xfrm>
          <a:prstGeom prst="rect">
            <a:avLst/>
          </a:prstGeom>
          <a:noFill/>
        </p:spPr>
        <p:txBody>
          <a:bodyPr wrap="none" rtlCol="0">
            <a:spAutoFit/>
          </a:bodyPr>
          <a:lstStyle/>
          <a:p>
            <a:r>
              <a:rPr lang="el-GR" dirty="0"/>
              <a:t>1</a:t>
            </a:r>
            <a:endParaRPr lang="en-US" dirty="0"/>
          </a:p>
        </p:txBody>
      </p:sp>
      <p:sp>
        <p:nvSpPr>
          <p:cNvPr id="12" name="TextBox 11">
            <a:extLst>
              <a:ext uri="{FF2B5EF4-FFF2-40B4-BE49-F238E27FC236}">
                <a16:creationId xmlns:a16="http://schemas.microsoft.com/office/drawing/2014/main" id="{710892EB-CCD9-4693-AF04-9BD6C76256BD}"/>
              </a:ext>
            </a:extLst>
          </p:cNvPr>
          <p:cNvSpPr txBox="1"/>
          <p:nvPr/>
        </p:nvSpPr>
        <p:spPr>
          <a:xfrm>
            <a:off x="3203848" y="4195658"/>
            <a:ext cx="508473" cy="369332"/>
          </a:xfrm>
          <a:prstGeom prst="rect">
            <a:avLst/>
          </a:prstGeom>
          <a:noFill/>
        </p:spPr>
        <p:txBody>
          <a:bodyPr wrap="none" rtlCol="0">
            <a:spAutoFit/>
          </a:bodyPr>
          <a:lstStyle/>
          <a:p>
            <a:r>
              <a:rPr lang="el-GR" dirty="0"/>
              <a:t>1/2</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0" y="0"/>
            <a:ext cx="9155022" cy="5100655"/>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a:off x="0" y="5000636"/>
            <a:ext cx="8972550" cy="2047875"/>
          </a:xfrm>
          <a:prstGeom prst="rect">
            <a:avLst/>
          </a:prstGeom>
          <a:noFill/>
          <a:ln w="9525">
            <a:noFill/>
            <a:miter lim="800000"/>
            <a:headEnd/>
            <a:tailEnd/>
          </a:ln>
        </p:spPr>
      </p:pic>
      <p:sp>
        <p:nvSpPr>
          <p:cNvPr id="5" name="4 - Ορθογώνιο"/>
          <p:cNvSpPr/>
          <p:nvPr/>
        </p:nvSpPr>
        <p:spPr>
          <a:xfrm>
            <a:off x="2643174" y="6715148"/>
            <a:ext cx="1571636"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Θέση αριθμού διαφάνειας"/>
          <p:cNvSpPr>
            <a:spLocks noGrp="1"/>
          </p:cNvSpPr>
          <p:nvPr>
            <p:ph type="sldNum" sz="quarter" idx="12"/>
          </p:nvPr>
        </p:nvSpPr>
        <p:spPr/>
        <p:txBody>
          <a:bodyPr/>
          <a:lstStyle/>
          <a:p>
            <a:fld id="{2BFB6B6B-6A16-4D0B-B6BC-52D8B33A6A07}" type="slidenum">
              <a:rPr lang="el-GR" smtClean="0"/>
              <a:pPr/>
              <a:t>23</a:t>
            </a:fld>
            <a:endParaRPr lang="el-GR"/>
          </a:p>
        </p:txBody>
      </p:sp>
      <p:sp>
        <p:nvSpPr>
          <p:cNvPr id="8"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
        <p:nvSpPr>
          <p:cNvPr id="7" name="6 - TextBox"/>
          <p:cNvSpPr txBox="1"/>
          <p:nvPr/>
        </p:nvSpPr>
        <p:spPr>
          <a:xfrm>
            <a:off x="539552" y="5157192"/>
            <a:ext cx="1601721" cy="461665"/>
          </a:xfrm>
          <a:prstGeom prst="rect">
            <a:avLst/>
          </a:prstGeom>
          <a:solidFill>
            <a:schemeClr val="bg1"/>
          </a:solidFill>
        </p:spPr>
        <p:txBody>
          <a:bodyPr wrap="none" rtlCol="0">
            <a:spAutoFit/>
          </a:bodyPr>
          <a:lstStyle/>
          <a:p>
            <a:r>
              <a:rPr lang="el-GR" sz="2400" dirty="0"/>
              <a:t>Η(Χ)=</a:t>
            </a:r>
            <a:r>
              <a:rPr lang="en-US" sz="2400" dirty="0"/>
              <a:t>log(n)</a:t>
            </a:r>
            <a:endParaRPr lang="el-GR" sz="2400" dirty="0"/>
          </a:p>
        </p:txBody>
      </p:sp>
    </p:spTree>
    <p:extLst>
      <p:ext uri="{BB962C8B-B14F-4D97-AF65-F5344CB8AC3E}">
        <p14:creationId xmlns:p14="http://schemas.microsoft.com/office/powerpoint/2010/main" val="1184108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2BFB6B6B-6A16-4D0B-B6BC-52D8B33A6A07}" type="slidenum">
              <a:rPr lang="el-GR" smtClean="0"/>
              <a:pPr/>
              <a:t>24</a:t>
            </a:fld>
            <a:endParaRPr lang="el-GR"/>
          </a:p>
        </p:txBody>
      </p:sp>
      <p:sp>
        <p:nvSpPr>
          <p:cNvPr id="7"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grpSp>
        <p:nvGrpSpPr>
          <p:cNvPr id="12" name="Ομάδα 11">
            <a:extLst>
              <a:ext uri="{FF2B5EF4-FFF2-40B4-BE49-F238E27FC236}">
                <a16:creationId xmlns:a16="http://schemas.microsoft.com/office/drawing/2014/main" id="{0578C191-417D-42FC-A802-94C641D63B3E}"/>
              </a:ext>
            </a:extLst>
          </p:cNvPr>
          <p:cNvGrpSpPr/>
          <p:nvPr/>
        </p:nvGrpSpPr>
        <p:grpSpPr>
          <a:xfrm>
            <a:off x="128588" y="357166"/>
            <a:ext cx="8886825" cy="5948384"/>
            <a:chOff x="128588" y="357166"/>
            <a:chExt cx="8886825" cy="5948384"/>
          </a:xfrm>
        </p:grpSpPr>
        <p:pic>
          <p:nvPicPr>
            <p:cNvPr id="26626"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128588" y="552450"/>
              <a:ext cx="8886825" cy="5753100"/>
            </a:xfrm>
            <a:prstGeom prst="rect">
              <a:avLst/>
            </a:prstGeom>
            <a:noFill/>
            <a:ln w="9525">
              <a:noFill/>
              <a:miter lim="800000"/>
              <a:headEnd/>
              <a:tailEnd/>
            </a:ln>
          </p:spPr>
        </p:pic>
        <p:sp>
          <p:nvSpPr>
            <p:cNvPr id="5" name="4 - Ορθογώνιο"/>
            <p:cNvSpPr/>
            <p:nvPr/>
          </p:nvSpPr>
          <p:spPr>
            <a:xfrm>
              <a:off x="7000892" y="357166"/>
              <a:ext cx="357190"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 name="Ευθύγραμμο βέλος σύνδεσης 2">
              <a:extLst>
                <a:ext uri="{FF2B5EF4-FFF2-40B4-BE49-F238E27FC236}">
                  <a16:creationId xmlns:a16="http://schemas.microsoft.com/office/drawing/2014/main" id="{4A0CC502-4014-4133-9369-38FE5A053D9E}"/>
                </a:ext>
              </a:extLst>
            </p:cNvPr>
            <p:cNvCxnSpPr/>
            <p:nvPr/>
          </p:nvCxnSpPr>
          <p:spPr>
            <a:xfrm flipV="1">
              <a:off x="4211960" y="4005064"/>
              <a:ext cx="0" cy="17281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2C0DA2C0-954E-4630-91C3-965D736EC100}"/>
                </a:ext>
              </a:extLst>
            </p:cNvPr>
            <p:cNvCxnSpPr/>
            <p:nvPr/>
          </p:nvCxnSpPr>
          <p:spPr>
            <a:xfrm flipH="1" flipV="1">
              <a:off x="3995936" y="4077072"/>
              <a:ext cx="144016" cy="158417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3099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71406" y="719782"/>
            <a:ext cx="6667494" cy="1434777"/>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a:off x="428596" y="2052625"/>
            <a:ext cx="6063565" cy="4805375"/>
          </a:xfrm>
          <a:prstGeom prst="rect">
            <a:avLst/>
          </a:prstGeom>
          <a:noFill/>
          <a:ln w="9525">
            <a:noFill/>
            <a:miter lim="800000"/>
            <a:headEnd/>
            <a:tailEnd/>
          </a:ln>
        </p:spPr>
      </p:pic>
      <p:pic>
        <p:nvPicPr>
          <p:cNvPr id="30726" name="Picture 6"/>
          <p:cNvPicPr>
            <a:picLocks noChangeAspect="1" noChangeArrowheads="1"/>
          </p:cNvPicPr>
          <p:nvPr/>
        </p:nvPicPr>
        <p:blipFill>
          <a:blip r:embed="rId4" cstate="print">
            <a:duotone>
              <a:schemeClr val="accent5">
                <a:shade val="45000"/>
                <a:satMod val="135000"/>
              </a:schemeClr>
              <a:prstClr val="white"/>
            </a:duotone>
            <a:lum bright="-60000" contrast="80000"/>
          </a:blip>
          <a:srcRect/>
          <a:stretch>
            <a:fillRect/>
          </a:stretch>
        </p:blipFill>
        <p:spPr bwMode="auto">
          <a:xfrm>
            <a:off x="0" y="0"/>
            <a:ext cx="4572000" cy="604157"/>
          </a:xfrm>
          <a:prstGeom prst="rect">
            <a:avLst/>
          </a:prstGeom>
          <a:noFill/>
          <a:ln w="9525">
            <a:noFill/>
            <a:miter lim="800000"/>
            <a:headEnd/>
            <a:tailEnd/>
          </a:ln>
        </p:spPr>
      </p:pic>
      <p:pic>
        <p:nvPicPr>
          <p:cNvPr id="30727" name="Picture 7"/>
          <p:cNvPicPr>
            <a:picLocks noChangeAspect="1" noChangeArrowheads="1"/>
          </p:cNvPicPr>
          <p:nvPr/>
        </p:nvPicPr>
        <p:blipFill>
          <a:blip r:embed="rId5" cstate="print">
            <a:duotone>
              <a:schemeClr val="accent5">
                <a:shade val="45000"/>
                <a:satMod val="135000"/>
              </a:schemeClr>
              <a:prstClr val="white"/>
            </a:duotone>
            <a:lum bright="-60000" contrast="80000"/>
          </a:blip>
          <a:srcRect/>
          <a:stretch>
            <a:fillRect/>
          </a:stretch>
        </p:blipFill>
        <p:spPr bwMode="auto">
          <a:xfrm>
            <a:off x="4643438" y="0"/>
            <a:ext cx="1924045" cy="923819"/>
          </a:xfrm>
          <a:prstGeom prst="rect">
            <a:avLst/>
          </a:prstGeom>
          <a:noFill/>
          <a:ln w="9525">
            <a:noFill/>
            <a:miter lim="800000"/>
            <a:headEnd/>
            <a:tailEnd/>
          </a:ln>
        </p:spPr>
      </p:pic>
      <p:sp>
        <p:nvSpPr>
          <p:cNvPr id="10" name="9 - Ορθογώνιο"/>
          <p:cNvSpPr/>
          <p:nvPr/>
        </p:nvSpPr>
        <p:spPr>
          <a:xfrm>
            <a:off x="5214942" y="0"/>
            <a:ext cx="357190" cy="142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Θέση αριθμού διαφάνειας"/>
          <p:cNvSpPr>
            <a:spLocks noGrp="1"/>
          </p:cNvSpPr>
          <p:nvPr>
            <p:ph type="sldNum" sz="quarter" idx="12"/>
          </p:nvPr>
        </p:nvSpPr>
        <p:spPr/>
        <p:txBody>
          <a:bodyPr/>
          <a:lstStyle/>
          <a:p>
            <a:fld id="{2BFB6B6B-6A16-4D0B-B6BC-52D8B33A6A07}" type="slidenum">
              <a:rPr lang="el-GR" smtClean="0"/>
              <a:pPr/>
              <a:t>25</a:t>
            </a:fld>
            <a:endParaRPr lang="el-GR"/>
          </a:p>
        </p:txBody>
      </p:sp>
      <p:sp>
        <p:nvSpPr>
          <p:cNvPr id="9"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3007664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357158" y="0"/>
            <a:ext cx="7286676" cy="1894535"/>
          </a:xfrm>
          <a:prstGeom prst="rect">
            <a:avLst/>
          </a:prstGeom>
          <a:noFill/>
          <a:ln w="9525">
            <a:noFill/>
            <a:miter lim="800000"/>
            <a:headEnd/>
            <a:tailEnd/>
          </a:ln>
        </p:spPr>
      </p:pic>
      <p:pic>
        <p:nvPicPr>
          <p:cNvPr id="31748" name="Picture 4"/>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a:off x="0" y="1923794"/>
            <a:ext cx="5110170" cy="3505470"/>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duotone>
              <a:schemeClr val="accent5">
                <a:shade val="45000"/>
                <a:satMod val="135000"/>
              </a:schemeClr>
              <a:prstClr val="white"/>
            </a:duotone>
            <a:lum bright="-60000" contrast="80000"/>
          </a:blip>
          <a:srcRect/>
          <a:stretch>
            <a:fillRect/>
          </a:stretch>
        </p:blipFill>
        <p:spPr bwMode="auto">
          <a:xfrm>
            <a:off x="4167219" y="3700487"/>
            <a:ext cx="4905375" cy="3228975"/>
          </a:xfrm>
          <a:prstGeom prst="rect">
            <a:avLst/>
          </a:prstGeom>
          <a:noFill/>
          <a:ln w="9525">
            <a:noFill/>
            <a:miter lim="800000"/>
            <a:headEnd/>
            <a:tailEnd/>
          </a:ln>
        </p:spPr>
      </p:pic>
      <p:sp>
        <p:nvSpPr>
          <p:cNvPr id="6" name="5 - Ορθογώνιο"/>
          <p:cNvSpPr/>
          <p:nvPr/>
        </p:nvSpPr>
        <p:spPr>
          <a:xfrm>
            <a:off x="3929058" y="3571876"/>
            <a:ext cx="5357850"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Θέση αριθμού διαφάνειας"/>
          <p:cNvSpPr>
            <a:spLocks noGrp="1"/>
          </p:cNvSpPr>
          <p:nvPr>
            <p:ph type="sldNum" sz="quarter" idx="12"/>
          </p:nvPr>
        </p:nvSpPr>
        <p:spPr/>
        <p:txBody>
          <a:bodyPr/>
          <a:lstStyle/>
          <a:p>
            <a:fld id="{2BFB6B6B-6A16-4D0B-B6BC-52D8B33A6A07}" type="slidenum">
              <a:rPr lang="el-GR" smtClean="0"/>
              <a:pPr/>
              <a:t>26</a:t>
            </a:fld>
            <a:endParaRPr lang="el-GR"/>
          </a:p>
        </p:txBody>
      </p:sp>
      <p:sp>
        <p:nvSpPr>
          <p:cNvPr id="9"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BF8A1A-2762-1D9F-4150-EB577DB519E6}"/>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A99C37FC-0851-F8DE-02D1-76CC0E5D9EFA}"/>
              </a:ext>
            </a:extLst>
          </p:cNvPr>
          <p:cNvSpPr>
            <a:spLocks noGrp="1"/>
          </p:cNvSpPr>
          <p:nvPr>
            <p:ph idx="1"/>
          </p:nvPr>
        </p:nvSpPr>
        <p:spPr/>
        <p:txBody>
          <a:bodyPr/>
          <a:lstStyle/>
          <a:p>
            <a:endParaRPr lang="en-US"/>
          </a:p>
        </p:txBody>
      </p:sp>
      <p:sp>
        <p:nvSpPr>
          <p:cNvPr id="4" name="Θέση υποσέλιδου 3">
            <a:extLst>
              <a:ext uri="{FF2B5EF4-FFF2-40B4-BE49-F238E27FC236}">
                <a16:creationId xmlns:a16="http://schemas.microsoft.com/office/drawing/2014/main" id="{5D4A0CAD-3A82-205A-5AFF-EDB724411B49}"/>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02843641-A859-D158-2A8F-A639F5263D44}"/>
              </a:ext>
            </a:extLst>
          </p:cNvPr>
          <p:cNvSpPr>
            <a:spLocks noGrp="1"/>
          </p:cNvSpPr>
          <p:nvPr>
            <p:ph type="sldNum" sz="quarter" idx="12"/>
          </p:nvPr>
        </p:nvSpPr>
        <p:spPr/>
        <p:txBody>
          <a:bodyPr/>
          <a:lstStyle/>
          <a:p>
            <a:fld id="{2BFB6B6B-6A16-4D0B-B6BC-52D8B33A6A07}" type="slidenum">
              <a:rPr lang="el-GR" smtClean="0"/>
              <a:pPr/>
              <a:t>27</a:t>
            </a:fld>
            <a:endParaRPr lang="el-GR"/>
          </a:p>
        </p:txBody>
      </p:sp>
      <p:pic>
        <p:nvPicPr>
          <p:cNvPr id="7" name="Εικόνα 6">
            <a:extLst>
              <a:ext uri="{FF2B5EF4-FFF2-40B4-BE49-F238E27FC236}">
                <a16:creationId xmlns:a16="http://schemas.microsoft.com/office/drawing/2014/main" id="{2B54C5DB-6E18-FAD2-51E3-43942CEDAC7A}"/>
              </a:ext>
            </a:extLst>
          </p:cNvPr>
          <p:cNvPicPr>
            <a:picLocks noChangeAspect="1"/>
          </p:cNvPicPr>
          <p:nvPr/>
        </p:nvPicPr>
        <p:blipFill>
          <a:blip r:embed="rId2"/>
          <a:stretch>
            <a:fillRect/>
          </a:stretch>
        </p:blipFill>
        <p:spPr>
          <a:xfrm>
            <a:off x="795337" y="1685925"/>
            <a:ext cx="7553325" cy="3486150"/>
          </a:xfrm>
          <a:prstGeom prst="rect">
            <a:avLst/>
          </a:prstGeom>
        </p:spPr>
      </p:pic>
      <p:sp>
        <p:nvSpPr>
          <p:cNvPr id="8" name="Ορθογώνιο: Στρογγύλεμα γωνιών 7">
            <a:extLst>
              <a:ext uri="{FF2B5EF4-FFF2-40B4-BE49-F238E27FC236}">
                <a16:creationId xmlns:a16="http://schemas.microsoft.com/office/drawing/2014/main" id="{EBF72686-8587-7184-6CE3-05031C40B656}"/>
              </a:ext>
            </a:extLst>
          </p:cNvPr>
          <p:cNvSpPr/>
          <p:nvPr/>
        </p:nvSpPr>
        <p:spPr>
          <a:xfrm>
            <a:off x="797906" y="4293096"/>
            <a:ext cx="4248472" cy="36004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16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9E30AF-8C28-4BFE-A656-9ABA56A70194}"/>
              </a:ext>
            </a:extLst>
          </p:cNvPr>
          <p:cNvPicPr>
            <a:picLocks noChangeAspect="1"/>
          </p:cNvPicPr>
          <p:nvPr/>
        </p:nvPicPr>
        <p:blipFill>
          <a:blip r:embed="rId2"/>
          <a:stretch>
            <a:fillRect/>
          </a:stretch>
        </p:blipFill>
        <p:spPr>
          <a:xfrm>
            <a:off x="695325" y="1981200"/>
            <a:ext cx="7753350" cy="2781300"/>
          </a:xfrm>
          <a:prstGeom prst="rect">
            <a:avLst/>
          </a:prstGeom>
        </p:spPr>
      </p:pic>
      <p:sp>
        <p:nvSpPr>
          <p:cNvPr id="2" name="Title 1">
            <a:extLst>
              <a:ext uri="{FF2B5EF4-FFF2-40B4-BE49-F238E27FC236}">
                <a16:creationId xmlns:a16="http://schemas.microsoft.com/office/drawing/2014/main" id="{58F81C55-170D-4473-A062-B4E9D5F7EFE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E4E9E06-B850-42FC-B238-2C83688E4AC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019E1F90-FFE7-49DF-86CA-C45D04B4FE91}"/>
              </a:ext>
            </a:extLst>
          </p:cNvPr>
          <p:cNvSpPr>
            <a:spLocks noGrp="1"/>
          </p:cNvSpPr>
          <p:nvPr>
            <p:ph type="sldNum" sz="quarter" idx="12"/>
          </p:nvPr>
        </p:nvSpPr>
        <p:spPr/>
        <p:txBody>
          <a:bodyPr/>
          <a:lstStyle/>
          <a:p>
            <a:fld id="{27F6CE10-FC09-4DB7-829C-676E1B907456}" type="slidenum">
              <a:rPr lang="en-US" smtClean="0"/>
              <a:pPr/>
              <a:t>28</a:t>
            </a:fld>
            <a:endParaRPr lang="en-US"/>
          </a:p>
        </p:txBody>
      </p:sp>
      <p:sp>
        <p:nvSpPr>
          <p:cNvPr id="7" name="Rectangle 6">
            <a:extLst>
              <a:ext uri="{FF2B5EF4-FFF2-40B4-BE49-F238E27FC236}">
                <a16:creationId xmlns:a16="http://schemas.microsoft.com/office/drawing/2014/main" id="{2E396DF5-769A-46D0-9300-B774F96AF76E}"/>
              </a:ext>
            </a:extLst>
          </p:cNvPr>
          <p:cNvSpPr/>
          <p:nvPr/>
        </p:nvSpPr>
        <p:spPr>
          <a:xfrm>
            <a:off x="990600" y="3434233"/>
            <a:ext cx="2971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5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E9CC1E-2221-43A1-3098-800E99BF7A16}"/>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45D1E932-AAB0-AB7E-4945-6A4E2B3C6270}"/>
              </a:ext>
            </a:extLst>
          </p:cNvPr>
          <p:cNvSpPr>
            <a:spLocks noGrp="1"/>
          </p:cNvSpPr>
          <p:nvPr>
            <p:ph idx="1"/>
          </p:nvPr>
        </p:nvSpPr>
        <p:spPr/>
        <p:txBody>
          <a:bodyPr/>
          <a:lstStyle/>
          <a:p>
            <a:endParaRPr lang="en-US"/>
          </a:p>
        </p:txBody>
      </p:sp>
      <p:sp>
        <p:nvSpPr>
          <p:cNvPr id="4" name="Θέση υποσέλιδου 3">
            <a:extLst>
              <a:ext uri="{FF2B5EF4-FFF2-40B4-BE49-F238E27FC236}">
                <a16:creationId xmlns:a16="http://schemas.microsoft.com/office/drawing/2014/main" id="{90DB94FA-F203-6EAE-4F3F-DC30A4C0A957}"/>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EE9AC536-CD43-6EE5-6711-7E99442F46EF}"/>
              </a:ext>
            </a:extLst>
          </p:cNvPr>
          <p:cNvSpPr>
            <a:spLocks noGrp="1"/>
          </p:cNvSpPr>
          <p:nvPr>
            <p:ph type="sldNum" sz="quarter" idx="12"/>
          </p:nvPr>
        </p:nvSpPr>
        <p:spPr/>
        <p:txBody>
          <a:bodyPr/>
          <a:lstStyle/>
          <a:p>
            <a:fld id="{2BFB6B6B-6A16-4D0B-B6BC-52D8B33A6A07}" type="slidenum">
              <a:rPr lang="el-GR" smtClean="0"/>
              <a:pPr/>
              <a:t>29</a:t>
            </a:fld>
            <a:endParaRPr lang="el-GR"/>
          </a:p>
        </p:txBody>
      </p:sp>
      <p:pic>
        <p:nvPicPr>
          <p:cNvPr id="7" name="Εικόνα 6">
            <a:extLst>
              <a:ext uri="{FF2B5EF4-FFF2-40B4-BE49-F238E27FC236}">
                <a16:creationId xmlns:a16="http://schemas.microsoft.com/office/drawing/2014/main" id="{07C07EA2-C028-1D33-18A6-435C8E3839F8}"/>
              </a:ext>
            </a:extLst>
          </p:cNvPr>
          <p:cNvPicPr>
            <a:picLocks noChangeAspect="1"/>
          </p:cNvPicPr>
          <p:nvPr/>
        </p:nvPicPr>
        <p:blipFill>
          <a:blip r:embed="rId2"/>
          <a:stretch>
            <a:fillRect/>
          </a:stretch>
        </p:blipFill>
        <p:spPr>
          <a:xfrm>
            <a:off x="581025" y="1890712"/>
            <a:ext cx="7981950" cy="3076575"/>
          </a:xfrm>
          <a:prstGeom prst="rect">
            <a:avLst/>
          </a:prstGeom>
        </p:spPr>
      </p:pic>
      <p:sp>
        <p:nvSpPr>
          <p:cNvPr id="8" name="Ορθογώνιο: Στρογγύλεμα γωνιών 7">
            <a:extLst>
              <a:ext uri="{FF2B5EF4-FFF2-40B4-BE49-F238E27FC236}">
                <a16:creationId xmlns:a16="http://schemas.microsoft.com/office/drawing/2014/main" id="{44215615-002F-3F76-02CD-8E0B3B56E0CE}"/>
              </a:ext>
            </a:extLst>
          </p:cNvPr>
          <p:cNvSpPr/>
          <p:nvPr/>
        </p:nvSpPr>
        <p:spPr>
          <a:xfrm>
            <a:off x="827584" y="3683160"/>
            <a:ext cx="4248472" cy="465919"/>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27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0" y="1204913"/>
            <a:ext cx="9286875" cy="444817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3</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
        <p:nvSpPr>
          <p:cNvPr id="2" name="Ορθογώνιο 1"/>
          <p:cNvSpPr/>
          <p:nvPr/>
        </p:nvSpPr>
        <p:spPr>
          <a:xfrm>
            <a:off x="0" y="4725144"/>
            <a:ext cx="4427984" cy="927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342046-7EFE-F2EF-BC1E-C8902B3245BE}"/>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381D4EB5-D1B0-3689-D70A-41CAA2D84A58}"/>
              </a:ext>
            </a:extLst>
          </p:cNvPr>
          <p:cNvSpPr>
            <a:spLocks noGrp="1"/>
          </p:cNvSpPr>
          <p:nvPr>
            <p:ph idx="1"/>
          </p:nvPr>
        </p:nvSpPr>
        <p:spPr/>
        <p:txBody>
          <a:bodyPr/>
          <a:lstStyle/>
          <a:p>
            <a:endParaRPr lang="en-US"/>
          </a:p>
        </p:txBody>
      </p:sp>
      <p:sp>
        <p:nvSpPr>
          <p:cNvPr id="4" name="Θέση υποσέλιδου 3">
            <a:extLst>
              <a:ext uri="{FF2B5EF4-FFF2-40B4-BE49-F238E27FC236}">
                <a16:creationId xmlns:a16="http://schemas.microsoft.com/office/drawing/2014/main" id="{78CFD498-8162-CA3F-1ABA-9DD71F54EE4B}"/>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778CD665-AAA1-A29E-677F-31C3B2C21245}"/>
              </a:ext>
            </a:extLst>
          </p:cNvPr>
          <p:cNvSpPr>
            <a:spLocks noGrp="1"/>
          </p:cNvSpPr>
          <p:nvPr>
            <p:ph type="sldNum" sz="quarter" idx="12"/>
          </p:nvPr>
        </p:nvSpPr>
        <p:spPr/>
        <p:txBody>
          <a:bodyPr/>
          <a:lstStyle/>
          <a:p>
            <a:fld id="{2BFB6B6B-6A16-4D0B-B6BC-52D8B33A6A07}" type="slidenum">
              <a:rPr lang="el-GR" smtClean="0"/>
              <a:pPr/>
              <a:t>30</a:t>
            </a:fld>
            <a:endParaRPr lang="el-GR"/>
          </a:p>
        </p:txBody>
      </p:sp>
      <p:pic>
        <p:nvPicPr>
          <p:cNvPr id="7" name="Εικόνα 6">
            <a:extLst>
              <a:ext uri="{FF2B5EF4-FFF2-40B4-BE49-F238E27FC236}">
                <a16:creationId xmlns:a16="http://schemas.microsoft.com/office/drawing/2014/main" id="{FEF69FCA-FE2E-B3D8-C291-35B1C456A704}"/>
              </a:ext>
            </a:extLst>
          </p:cNvPr>
          <p:cNvPicPr>
            <a:picLocks noChangeAspect="1"/>
          </p:cNvPicPr>
          <p:nvPr/>
        </p:nvPicPr>
        <p:blipFill>
          <a:blip r:embed="rId2"/>
          <a:stretch>
            <a:fillRect/>
          </a:stretch>
        </p:blipFill>
        <p:spPr>
          <a:xfrm>
            <a:off x="795337" y="1852612"/>
            <a:ext cx="7553325" cy="3152775"/>
          </a:xfrm>
          <a:prstGeom prst="rect">
            <a:avLst/>
          </a:prstGeom>
        </p:spPr>
      </p:pic>
      <p:sp>
        <p:nvSpPr>
          <p:cNvPr id="8" name="Ορθογώνιο: Στρογγύλεμα γωνιών 7">
            <a:extLst>
              <a:ext uri="{FF2B5EF4-FFF2-40B4-BE49-F238E27FC236}">
                <a16:creationId xmlns:a16="http://schemas.microsoft.com/office/drawing/2014/main" id="{5BCECC75-4C3B-CED1-0D85-6CD47BE67321}"/>
              </a:ext>
            </a:extLst>
          </p:cNvPr>
          <p:cNvSpPr/>
          <p:nvPr/>
        </p:nvSpPr>
        <p:spPr>
          <a:xfrm>
            <a:off x="825695" y="3573016"/>
            <a:ext cx="4248472" cy="323052"/>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06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E5ED01-D46E-400B-A2BD-8A0DC90A1A29}"/>
              </a:ext>
            </a:extLst>
          </p:cNvPr>
          <p:cNvPicPr>
            <a:picLocks noChangeAspect="1"/>
          </p:cNvPicPr>
          <p:nvPr/>
        </p:nvPicPr>
        <p:blipFill>
          <a:blip r:embed="rId2"/>
          <a:stretch>
            <a:fillRect/>
          </a:stretch>
        </p:blipFill>
        <p:spPr>
          <a:xfrm>
            <a:off x="476250" y="2243137"/>
            <a:ext cx="8191500" cy="2371725"/>
          </a:xfrm>
          <a:prstGeom prst="rect">
            <a:avLst/>
          </a:prstGeom>
        </p:spPr>
      </p:pic>
      <p:sp>
        <p:nvSpPr>
          <p:cNvPr id="2" name="Title 1">
            <a:extLst>
              <a:ext uri="{FF2B5EF4-FFF2-40B4-BE49-F238E27FC236}">
                <a16:creationId xmlns:a16="http://schemas.microsoft.com/office/drawing/2014/main" id="{58F81C55-170D-4473-A062-B4E9D5F7EFE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E4E9E06-B850-42FC-B238-2C83688E4AC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019E1F90-FFE7-49DF-86CA-C45D04B4FE91}"/>
              </a:ext>
            </a:extLst>
          </p:cNvPr>
          <p:cNvSpPr>
            <a:spLocks noGrp="1"/>
          </p:cNvSpPr>
          <p:nvPr>
            <p:ph type="sldNum" sz="quarter" idx="12"/>
          </p:nvPr>
        </p:nvSpPr>
        <p:spPr/>
        <p:txBody>
          <a:bodyPr/>
          <a:lstStyle/>
          <a:p>
            <a:fld id="{27F6CE10-FC09-4DB7-829C-676E1B907456}" type="slidenum">
              <a:rPr lang="en-US" smtClean="0"/>
              <a:pPr/>
              <a:t>31</a:t>
            </a:fld>
            <a:endParaRPr lang="en-US"/>
          </a:p>
        </p:txBody>
      </p:sp>
      <p:sp>
        <p:nvSpPr>
          <p:cNvPr id="7" name="Rectangle 6">
            <a:extLst>
              <a:ext uri="{FF2B5EF4-FFF2-40B4-BE49-F238E27FC236}">
                <a16:creationId xmlns:a16="http://schemas.microsoft.com/office/drawing/2014/main" id="{2E396DF5-769A-46D0-9300-B774F96AF76E}"/>
              </a:ext>
            </a:extLst>
          </p:cNvPr>
          <p:cNvSpPr/>
          <p:nvPr/>
        </p:nvSpPr>
        <p:spPr>
          <a:xfrm>
            <a:off x="476250" y="3582194"/>
            <a:ext cx="2971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17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CE1B9DB-914D-4193-A495-3AD8DB67ADDE}"/>
              </a:ext>
            </a:extLst>
          </p:cNvPr>
          <p:cNvSpPr>
            <a:spLocks noGrp="1" noChangeArrowheads="1"/>
          </p:cNvSpPr>
          <p:nvPr>
            <p:ph type="title"/>
          </p:nvPr>
        </p:nvSpPr>
        <p:spPr/>
        <p:txBody>
          <a:bodyPr/>
          <a:lstStyle/>
          <a:p>
            <a:pPr eaLnBrk="1" hangingPunct="1"/>
            <a:r>
              <a:rPr lang="el-GR" altLang="el-GR"/>
              <a:t>Αμοιβαία Πληροφορία (4)</a:t>
            </a:r>
          </a:p>
        </p:txBody>
      </p:sp>
      <p:sp>
        <p:nvSpPr>
          <p:cNvPr id="69635" name="Rectangle 3">
            <a:extLst>
              <a:ext uri="{FF2B5EF4-FFF2-40B4-BE49-F238E27FC236}">
                <a16:creationId xmlns:a16="http://schemas.microsoft.com/office/drawing/2014/main" id="{A787DD47-7CED-430D-AA75-8C5E9D94CA21}"/>
              </a:ext>
            </a:extLst>
          </p:cNvPr>
          <p:cNvSpPr>
            <a:spLocks noGrp="1" noChangeArrowheads="1"/>
          </p:cNvSpPr>
          <p:nvPr>
            <p:ph type="body" idx="1"/>
          </p:nvPr>
        </p:nvSpPr>
        <p:spPr>
          <a:xfrm>
            <a:off x="457200" y="1125538"/>
            <a:ext cx="8229600" cy="5327650"/>
          </a:xfrm>
        </p:spPr>
        <p:txBody>
          <a:bodyPr/>
          <a:lstStyle/>
          <a:p>
            <a:pPr eaLnBrk="1" hangingPunct="1"/>
            <a:r>
              <a:rPr lang="el-GR" altLang="el-GR" sz="2000" b="1" u="sng"/>
              <a:t>Παράδειγμα</a:t>
            </a:r>
            <a:r>
              <a:rPr lang="en-GB" altLang="el-GR" sz="2000" b="1" u="sng"/>
              <a:t> </a:t>
            </a:r>
            <a:r>
              <a:rPr lang="el-GR" altLang="el-GR" sz="2000" b="1" u="sng"/>
              <a:t>6</a:t>
            </a:r>
            <a:r>
              <a:rPr lang="el-GR" altLang="el-GR" sz="2000"/>
              <a:t>: Έστω (Χ,Υ) έχουν την παρακάτω πιθανότητα μάζας</a:t>
            </a:r>
            <a:endParaRPr lang="en-GB" altLang="el-GR" sz="2000"/>
          </a:p>
          <a:p>
            <a:pPr eaLnBrk="1" hangingPunct="1"/>
            <a:endParaRPr lang="en-GB" altLang="el-GR" sz="2000"/>
          </a:p>
          <a:p>
            <a:pPr eaLnBrk="1" hangingPunct="1"/>
            <a:endParaRPr lang="en-GB" altLang="el-GR" sz="2000"/>
          </a:p>
          <a:p>
            <a:pPr eaLnBrk="1" hangingPunct="1"/>
            <a:endParaRPr lang="en-GB" altLang="el-GR" sz="2000"/>
          </a:p>
          <a:p>
            <a:pPr eaLnBrk="1" hangingPunct="1"/>
            <a:endParaRPr lang="en-GB" altLang="el-GR" sz="2000"/>
          </a:p>
          <a:p>
            <a:pPr eaLnBrk="1" hangingPunct="1"/>
            <a:endParaRPr lang="en-GB" altLang="el-GR" sz="2000"/>
          </a:p>
          <a:p>
            <a:pPr eaLnBrk="1" hangingPunct="1"/>
            <a:endParaRPr lang="en-GB" altLang="el-GR" sz="2000"/>
          </a:p>
          <a:p>
            <a:pPr eaLnBrk="1" hangingPunct="1"/>
            <a:endParaRPr lang="en-GB" altLang="el-GR" sz="2000"/>
          </a:p>
          <a:p>
            <a:pPr eaLnBrk="1" hangingPunct="1"/>
            <a:endParaRPr lang="en-GB" altLang="el-GR" sz="2000"/>
          </a:p>
          <a:p>
            <a:pPr eaLnBrk="1" hangingPunct="1"/>
            <a:r>
              <a:rPr lang="en-GB" altLang="el-GR" sz="2000"/>
              <a:t>H(X)=7/4 bits </a:t>
            </a:r>
            <a:r>
              <a:rPr lang="el-GR" altLang="el-GR" sz="2000"/>
              <a:t>και Η(Υ)=2</a:t>
            </a:r>
            <a:r>
              <a:rPr lang="en-GB" altLang="el-GR" sz="2000"/>
              <a:t> bits</a:t>
            </a:r>
          </a:p>
          <a:p>
            <a:pPr eaLnBrk="1" hangingPunct="1"/>
            <a:r>
              <a:rPr lang="en-GB" altLang="el-GR" sz="2000"/>
              <a:t>H(X/Y)=11/8 bits </a:t>
            </a:r>
            <a:r>
              <a:rPr lang="el-GR" altLang="el-GR" sz="2000"/>
              <a:t>και </a:t>
            </a:r>
            <a:r>
              <a:rPr lang="en-GB" altLang="el-GR" sz="2000"/>
              <a:t>H(Y/X)=13/8 bits </a:t>
            </a:r>
            <a:endParaRPr lang="el-GR" altLang="el-GR" sz="2000"/>
          </a:p>
          <a:p>
            <a:pPr eaLnBrk="1" hangingPunct="1"/>
            <a:r>
              <a:rPr lang="el-GR" altLang="el-GR" sz="2000"/>
              <a:t>Η(Χ,Υ)=27/8 </a:t>
            </a:r>
            <a:r>
              <a:rPr lang="en-GB" altLang="el-GR" sz="2000"/>
              <a:t>bits</a:t>
            </a:r>
            <a:endParaRPr lang="el-GR" altLang="el-GR" sz="2000"/>
          </a:p>
          <a:p>
            <a:pPr eaLnBrk="1" hangingPunct="1"/>
            <a:r>
              <a:rPr lang="el-GR" altLang="el-GR" sz="2000">
                <a:solidFill>
                  <a:srgbClr val="FF0000"/>
                </a:solidFill>
              </a:rPr>
              <a:t>Ι(Χ;Υ)=Η(Χ)-Η(Χ/Υ)=Η(Υ)-Η(Υ/Χ)=3/8 </a:t>
            </a:r>
            <a:r>
              <a:rPr lang="en-GB" altLang="el-GR" sz="2000">
                <a:solidFill>
                  <a:srgbClr val="FF0000"/>
                </a:solidFill>
              </a:rPr>
              <a:t>bits</a:t>
            </a:r>
            <a:endParaRPr lang="el-GR" altLang="el-GR" sz="2000">
              <a:solidFill>
                <a:srgbClr val="FF0000"/>
              </a:solidFill>
            </a:endParaRPr>
          </a:p>
        </p:txBody>
      </p:sp>
      <p:graphicFrame>
        <p:nvGraphicFramePr>
          <p:cNvPr id="69636" name="Object 4">
            <a:extLst>
              <a:ext uri="{FF2B5EF4-FFF2-40B4-BE49-F238E27FC236}">
                <a16:creationId xmlns:a16="http://schemas.microsoft.com/office/drawing/2014/main" id="{67D1BD77-CD11-4FA5-AF90-3BFC1EFB8B83}"/>
              </a:ext>
            </a:extLst>
          </p:cNvPr>
          <p:cNvGraphicFramePr>
            <a:graphicFrameLocks noChangeAspect="1"/>
          </p:cNvGraphicFramePr>
          <p:nvPr/>
        </p:nvGraphicFramePr>
        <p:xfrm>
          <a:off x="2987675" y="2173288"/>
          <a:ext cx="2746375" cy="1671637"/>
        </p:xfrm>
        <a:graphic>
          <a:graphicData uri="http://schemas.openxmlformats.org/presentationml/2006/ole">
            <mc:AlternateContent xmlns:mc="http://schemas.openxmlformats.org/markup-compatibility/2006">
              <mc:Choice xmlns:v="urn:schemas-microsoft-com:vml" Requires="v">
                <p:oleObj name="Equation" r:id="rId2" imgW="25231725" imgH="15363825" progId="Equation.3">
                  <p:embed/>
                </p:oleObj>
              </mc:Choice>
              <mc:Fallback>
                <p:oleObj name="Equation" r:id="rId2" imgW="25231725" imgH="15363825" progId="Equation.3">
                  <p:embed/>
                  <p:pic>
                    <p:nvPicPr>
                      <p:cNvPr id="69636" name="Object 4">
                        <a:extLst>
                          <a:ext uri="{FF2B5EF4-FFF2-40B4-BE49-F238E27FC236}">
                            <a16:creationId xmlns:a16="http://schemas.microsoft.com/office/drawing/2014/main" id="{67D1BD77-CD11-4FA5-AF90-3BFC1EFB8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173288"/>
                        <a:ext cx="2746375" cy="167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9637" name="Line 5">
            <a:extLst>
              <a:ext uri="{FF2B5EF4-FFF2-40B4-BE49-F238E27FC236}">
                <a16:creationId xmlns:a16="http://schemas.microsoft.com/office/drawing/2014/main" id="{34ADDF2C-6B99-4A35-948E-7D2898CE4DEE}"/>
              </a:ext>
            </a:extLst>
          </p:cNvPr>
          <p:cNvSpPr>
            <a:spLocks noChangeShapeType="1"/>
          </p:cNvSpPr>
          <p:nvPr/>
        </p:nvSpPr>
        <p:spPr bwMode="auto">
          <a:xfrm>
            <a:off x="2555875" y="2173288"/>
            <a:ext cx="34559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8" name="Line 6">
            <a:extLst>
              <a:ext uri="{FF2B5EF4-FFF2-40B4-BE49-F238E27FC236}">
                <a16:creationId xmlns:a16="http://schemas.microsoft.com/office/drawing/2014/main" id="{76C66F7E-AE73-409D-A11E-581BEF310C36}"/>
              </a:ext>
            </a:extLst>
          </p:cNvPr>
          <p:cNvSpPr>
            <a:spLocks noChangeShapeType="1"/>
          </p:cNvSpPr>
          <p:nvPr/>
        </p:nvSpPr>
        <p:spPr bwMode="auto">
          <a:xfrm>
            <a:off x="2987675" y="1741488"/>
            <a:ext cx="0" cy="2103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9" name="Line 7">
            <a:extLst>
              <a:ext uri="{FF2B5EF4-FFF2-40B4-BE49-F238E27FC236}">
                <a16:creationId xmlns:a16="http://schemas.microsoft.com/office/drawing/2014/main" id="{DE20B4AA-3237-4E88-B8E3-EC5C965BF397}"/>
              </a:ext>
            </a:extLst>
          </p:cNvPr>
          <p:cNvSpPr>
            <a:spLocks noChangeShapeType="1"/>
          </p:cNvSpPr>
          <p:nvPr/>
        </p:nvSpPr>
        <p:spPr bwMode="auto">
          <a:xfrm flipH="1" flipV="1">
            <a:off x="2555875" y="1741488"/>
            <a:ext cx="4318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0" name="Text Box 8">
            <a:extLst>
              <a:ext uri="{FF2B5EF4-FFF2-40B4-BE49-F238E27FC236}">
                <a16:creationId xmlns:a16="http://schemas.microsoft.com/office/drawing/2014/main" id="{977045E1-F3AA-4FF8-AE1F-4E6CDF4136D3}"/>
              </a:ext>
            </a:extLst>
          </p:cNvPr>
          <p:cNvSpPr txBox="1">
            <a:spLocks noChangeArrowheads="1"/>
          </p:cNvSpPr>
          <p:nvPr/>
        </p:nvSpPr>
        <p:spPr bwMode="auto">
          <a:xfrm>
            <a:off x="2651125" y="155733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t>Χ</a:t>
            </a:r>
          </a:p>
        </p:txBody>
      </p:sp>
      <p:sp>
        <p:nvSpPr>
          <p:cNvPr id="69641" name="Text Box 9">
            <a:extLst>
              <a:ext uri="{FF2B5EF4-FFF2-40B4-BE49-F238E27FC236}">
                <a16:creationId xmlns:a16="http://schemas.microsoft.com/office/drawing/2014/main" id="{0BB04118-B72A-4E30-8AC4-0AE06DEE82CF}"/>
              </a:ext>
            </a:extLst>
          </p:cNvPr>
          <p:cNvSpPr txBox="1">
            <a:spLocks noChangeArrowheads="1"/>
          </p:cNvSpPr>
          <p:nvPr/>
        </p:nvSpPr>
        <p:spPr bwMode="auto">
          <a:xfrm>
            <a:off x="2387600" y="1806575"/>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t>Υ</a:t>
            </a:r>
          </a:p>
        </p:txBody>
      </p:sp>
      <p:sp>
        <p:nvSpPr>
          <p:cNvPr id="69642" name="Text Box 10">
            <a:extLst>
              <a:ext uri="{FF2B5EF4-FFF2-40B4-BE49-F238E27FC236}">
                <a16:creationId xmlns:a16="http://schemas.microsoft.com/office/drawing/2014/main" id="{28C2A913-8188-4A95-8D02-0DE4F43C802D}"/>
              </a:ext>
            </a:extLst>
          </p:cNvPr>
          <p:cNvSpPr txBox="1">
            <a:spLocks noChangeArrowheads="1"/>
          </p:cNvSpPr>
          <p:nvPr/>
        </p:nvSpPr>
        <p:spPr bwMode="auto">
          <a:xfrm>
            <a:off x="3079750" y="17414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1800"/>
          </a:p>
        </p:txBody>
      </p:sp>
      <p:sp>
        <p:nvSpPr>
          <p:cNvPr id="69643" name="Text Box 11">
            <a:extLst>
              <a:ext uri="{FF2B5EF4-FFF2-40B4-BE49-F238E27FC236}">
                <a16:creationId xmlns:a16="http://schemas.microsoft.com/office/drawing/2014/main" id="{412C74C7-41C5-402A-BD49-07CAC7881609}"/>
              </a:ext>
            </a:extLst>
          </p:cNvPr>
          <p:cNvSpPr txBox="1">
            <a:spLocks noChangeArrowheads="1"/>
          </p:cNvSpPr>
          <p:nvPr/>
        </p:nvSpPr>
        <p:spPr bwMode="auto">
          <a:xfrm>
            <a:off x="3108325" y="17399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1</a:t>
            </a:r>
          </a:p>
        </p:txBody>
      </p:sp>
      <p:sp>
        <p:nvSpPr>
          <p:cNvPr id="69644" name="Text Box 12">
            <a:extLst>
              <a:ext uri="{FF2B5EF4-FFF2-40B4-BE49-F238E27FC236}">
                <a16:creationId xmlns:a16="http://schemas.microsoft.com/office/drawing/2014/main" id="{1916263A-5A4E-4DB6-8F09-ADDF9EF89E3A}"/>
              </a:ext>
            </a:extLst>
          </p:cNvPr>
          <p:cNvSpPr txBox="1">
            <a:spLocks noChangeArrowheads="1"/>
          </p:cNvSpPr>
          <p:nvPr/>
        </p:nvSpPr>
        <p:spPr bwMode="auto">
          <a:xfrm>
            <a:off x="3779838" y="174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2</a:t>
            </a:r>
          </a:p>
        </p:txBody>
      </p:sp>
      <p:sp>
        <p:nvSpPr>
          <p:cNvPr id="69645" name="Text Box 13">
            <a:extLst>
              <a:ext uri="{FF2B5EF4-FFF2-40B4-BE49-F238E27FC236}">
                <a16:creationId xmlns:a16="http://schemas.microsoft.com/office/drawing/2014/main" id="{E5093F96-9048-4529-8C86-14C699457D9A}"/>
              </a:ext>
            </a:extLst>
          </p:cNvPr>
          <p:cNvSpPr txBox="1">
            <a:spLocks noChangeArrowheads="1"/>
          </p:cNvSpPr>
          <p:nvPr/>
        </p:nvSpPr>
        <p:spPr bwMode="auto">
          <a:xfrm>
            <a:off x="4500563" y="174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3</a:t>
            </a:r>
          </a:p>
        </p:txBody>
      </p:sp>
      <p:sp>
        <p:nvSpPr>
          <p:cNvPr id="69646" name="Text Box 14">
            <a:extLst>
              <a:ext uri="{FF2B5EF4-FFF2-40B4-BE49-F238E27FC236}">
                <a16:creationId xmlns:a16="http://schemas.microsoft.com/office/drawing/2014/main" id="{F43054CE-BD93-4B1B-83E7-04BF2343D1E1}"/>
              </a:ext>
            </a:extLst>
          </p:cNvPr>
          <p:cNvSpPr txBox="1">
            <a:spLocks noChangeArrowheads="1"/>
          </p:cNvSpPr>
          <p:nvPr/>
        </p:nvSpPr>
        <p:spPr bwMode="auto">
          <a:xfrm>
            <a:off x="5219700" y="17414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4</a:t>
            </a:r>
          </a:p>
        </p:txBody>
      </p:sp>
      <p:sp>
        <p:nvSpPr>
          <p:cNvPr id="69647" name="Text Box 15">
            <a:extLst>
              <a:ext uri="{FF2B5EF4-FFF2-40B4-BE49-F238E27FC236}">
                <a16:creationId xmlns:a16="http://schemas.microsoft.com/office/drawing/2014/main" id="{7E817C84-913A-4B0C-B8C3-253C221C098F}"/>
              </a:ext>
            </a:extLst>
          </p:cNvPr>
          <p:cNvSpPr txBox="1">
            <a:spLocks noChangeArrowheads="1"/>
          </p:cNvSpPr>
          <p:nvPr/>
        </p:nvSpPr>
        <p:spPr bwMode="auto">
          <a:xfrm>
            <a:off x="2568575" y="21732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1</a:t>
            </a:r>
          </a:p>
        </p:txBody>
      </p:sp>
      <p:sp>
        <p:nvSpPr>
          <p:cNvPr id="69648" name="Text Box 16">
            <a:extLst>
              <a:ext uri="{FF2B5EF4-FFF2-40B4-BE49-F238E27FC236}">
                <a16:creationId xmlns:a16="http://schemas.microsoft.com/office/drawing/2014/main" id="{545582BD-D0B6-4D1E-848F-B36931489A40}"/>
              </a:ext>
            </a:extLst>
          </p:cNvPr>
          <p:cNvSpPr txBox="1">
            <a:spLocks noChangeArrowheads="1"/>
          </p:cNvSpPr>
          <p:nvPr/>
        </p:nvSpPr>
        <p:spPr bwMode="auto">
          <a:xfrm>
            <a:off x="2568575" y="260826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2</a:t>
            </a:r>
          </a:p>
        </p:txBody>
      </p:sp>
      <p:sp>
        <p:nvSpPr>
          <p:cNvPr id="69649" name="Text Box 17">
            <a:extLst>
              <a:ext uri="{FF2B5EF4-FFF2-40B4-BE49-F238E27FC236}">
                <a16:creationId xmlns:a16="http://schemas.microsoft.com/office/drawing/2014/main" id="{3AA99C9C-04E3-41D1-9F79-7E6B882FB898}"/>
              </a:ext>
            </a:extLst>
          </p:cNvPr>
          <p:cNvSpPr txBox="1">
            <a:spLocks noChangeArrowheads="1"/>
          </p:cNvSpPr>
          <p:nvPr/>
        </p:nvSpPr>
        <p:spPr bwMode="auto">
          <a:xfrm>
            <a:off x="2568575" y="304323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3</a:t>
            </a:r>
          </a:p>
        </p:txBody>
      </p:sp>
      <p:sp>
        <p:nvSpPr>
          <p:cNvPr id="69650" name="Text Box 18">
            <a:extLst>
              <a:ext uri="{FF2B5EF4-FFF2-40B4-BE49-F238E27FC236}">
                <a16:creationId xmlns:a16="http://schemas.microsoft.com/office/drawing/2014/main" id="{BD3A72D5-7600-4081-BA5B-8F11D0BEED20}"/>
              </a:ext>
            </a:extLst>
          </p:cNvPr>
          <p:cNvSpPr txBox="1">
            <a:spLocks noChangeArrowheads="1"/>
          </p:cNvSpPr>
          <p:nvPr/>
        </p:nvSpPr>
        <p:spPr bwMode="auto">
          <a:xfrm>
            <a:off x="2568575" y="347821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4</a:t>
            </a:r>
          </a:p>
        </p:txBody>
      </p:sp>
      <p:sp>
        <p:nvSpPr>
          <p:cNvPr id="69651" name="Line 19">
            <a:extLst>
              <a:ext uri="{FF2B5EF4-FFF2-40B4-BE49-F238E27FC236}">
                <a16:creationId xmlns:a16="http://schemas.microsoft.com/office/drawing/2014/main" id="{5DD5A5A4-D342-4CCB-B35D-88050FB0A6E1}"/>
              </a:ext>
            </a:extLst>
          </p:cNvPr>
          <p:cNvSpPr>
            <a:spLocks noChangeShapeType="1"/>
          </p:cNvSpPr>
          <p:nvPr/>
        </p:nvSpPr>
        <p:spPr bwMode="auto">
          <a:xfrm>
            <a:off x="3263900" y="3910013"/>
            <a:ext cx="0" cy="2889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52" name="Line 20">
            <a:extLst>
              <a:ext uri="{FF2B5EF4-FFF2-40B4-BE49-F238E27FC236}">
                <a16:creationId xmlns:a16="http://schemas.microsoft.com/office/drawing/2014/main" id="{DD5F8435-5B86-40EA-8176-3B038F239733}"/>
              </a:ext>
            </a:extLst>
          </p:cNvPr>
          <p:cNvSpPr>
            <a:spLocks noChangeShapeType="1"/>
          </p:cNvSpPr>
          <p:nvPr/>
        </p:nvSpPr>
        <p:spPr bwMode="auto">
          <a:xfrm>
            <a:off x="3987800" y="3910013"/>
            <a:ext cx="0" cy="2889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53" name="Line 21">
            <a:extLst>
              <a:ext uri="{FF2B5EF4-FFF2-40B4-BE49-F238E27FC236}">
                <a16:creationId xmlns:a16="http://schemas.microsoft.com/office/drawing/2014/main" id="{29F4F95D-CB7B-484A-A10F-AF01525AA052}"/>
              </a:ext>
            </a:extLst>
          </p:cNvPr>
          <p:cNvSpPr>
            <a:spLocks noChangeShapeType="1"/>
          </p:cNvSpPr>
          <p:nvPr/>
        </p:nvSpPr>
        <p:spPr bwMode="auto">
          <a:xfrm>
            <a:off x="4711700" y="3910013"/>
            <a:ext cx="0" cy="2889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54" name="Line 22">
            <a:extLst>
              <a:ext uri="{FF2B5EF4-FFF2-40B4-BE49-F238E27FC236}">
                <a16:creationId xmlns:a16="http://schemas.microsoft.com/office/drawing/2014/main" id="{05BB70DB-3216-464A-9CF9-209957715EF2}"/>
              </a:ext>
            </a:extLst>
          </p:cNvPr>
          <p:cNvSpPr>
            <a:spLocks noChangeShapeType="1"/>
          </p:cNvSpPr>
          <p:nvPr/>
        </p:nvSpPr>
        <p:spPr bwMode="auto">
          <a:xfrm>
            <a:off x="5435600" y="3910013"/>
            <a:ext cx="0" cy="2889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9655" name="Group 23">
            <a:extLst>
              <a:ext uri="{FF2B5EF4-FFF2-40B4-BE49-F238E27FC236}">
                <a16:creationId xmlns:a16="http://schemas.microsoft.com/office/drawing/2014/main" id="{1CDB6849-5B5C-4B22-993A-BA10C6FA98D9}"/>
              </a:ext>
            </a:extLst>
          </p:cNvPr>
          <p:cNvGrpSpPr>
            <a:grpSpLocks/>
          </p:cNvGrpSpPr>
          <p:nvPr/>
        </p:nvGrpSpPr>
        <p:grpSpPr bwMode="auto">
          <a:xfrm>
            <a:off x="6011863" y="2317750"/>
            <a:ext cx="288925" cy="1295400"/>
            <a:chOff x="3787" y="1616"/>
            <a:chExt cx="182" cy="816"/>
          </a:xfrm>
        </p:grpSpPr>
        <p:sp>
          <p:nvSpPr>
            <p:cNvPr id="69667" name="Line 24">
              <a:extLst>
                <a:ext uri="{FF2B5EF4-FFF2-40B4-BE49-F238E27FC236}">
                  <a16:creationId xmlns:a16="http://schemas.microsoft.com/office/drawing/2014/main" id="{E9EA0FE3-DC35-4E8B-AC7E-621C4062DCF2}"/>
                </a:ext>
              </a:extLst>
            </p:cNvPr>
            <p:cNvSpPr>
              <a:spLocks noChangeShapeType="1"/>
            </p:cNvSpPr>
            <p:nvPr/>
          </p:nvSpPr>
          <p:spPr bwMode="auto">
            <a:xfrm>
              <a:off x="3787" y="1616"/>
              <a:ext cx="182"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68" name="Line 25">
              <a:extLst>
                <a:ext uri="{FF2B5EF4-FFF2-40B4-BE49-F238E27FC236}">
                  <a16:creationId xmlns:a16="http://schemas.microsoft.com/office/drawing/2014/main" id="{9E93F3EB-121F-411F-B93F-7F766EA0FCF4}"/>
                </a:ext>
              </a:extLst>
            </p:cNvPr>
            <p:cNvSpPr>
              <a:spLocks noChangeShapeType="1"/>
            </p:cNvSpPr>
            <p:nvPr/>
          </p:nvSpPr>
          <p:spPr bwMode="auto">
            <a:xfrm>
              <a:off x="3787" y="2432"/>
              <a:ext cx="182"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69" name="Line 26">
              <a:extLst>
                <a:ext uri="{FF2B5EF4-FFF2-40B4-BE49-F238E27FC236}">
                  <a16:creationId xmlns:a16="http://schemas.microsoft.com/office/drawing/2014/main" id="{21DAD709-C8AE-4C98-9598-445941FEB70C}"/>
                </a:ext>
              </a:extLst>
            </p:cNvPr>
            <p:cNvSpPr>
              <a:spLocks noChangeShapeType="1"/>
            </p:cNvSpPr>
            <p:nvPr/>
          </p:nvSpPr>
          <p:spPr bwMode="auto">
            <a:xfrm>
              <a:off x="3787" y="2160"/>
              <a:ext cx="182"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70" name="Line 27">
              <a:extLst>
                <a:ext uri="{FF2B5EF4-FFF2-40B4-BE49-F238E27FC236}">
                  <a16:creationId xmlns:a16="http://schemas.microsoft.com/office/drawing/2014/main" id="{9D562268-96FF-4E0F-8E72-A443B62F90DB}"/>
                </a:ext>
              </a:extLst>
            </p:cNvPr>
            <p:cNvSpPr>
              <a:spLocks noChangeShapeType="1"/>
            </p:cNvSpPr>
            <p:nvPr/>
          </p:nvSpPr>
          <p:spPr bwMode="auto">
            <a:xfrm>
              <a:off x="3787" y="1888"/>
              <a:ext cx="182"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9656" name="Text Box 28">
            <a:extLst>
              <a:ext uri="{FF2B5EF4-FFF2-40B4-BE49-F238E27FC236}">
                <a16:creationId xmlns:a16="http://schemas.microsoft.com/office/drawing/2014/main" id="{26707576-4C69-4C3D-969F-F4AA00EC8374}"/>
              </a:ext>
            </a:extLst>
          </p:cNvPr>
          <p:cNvSpPr txBox="1">
            <a:spLocks noChangeArrowheads="1"/>
          </p:cNvSpPr>
          <p:nvPr/>
        </p:nvSpPr>
        <p:spPr bwMode="auto">
          <a:xfrm>
            <a:off x="2339975" y="4149725"/>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solidFill>
                  <a:srgbClr val="66FF33"/>
                </a:solidFill>
              </a:rPr>
              <a:t>P(</a:t>
            </a:r>
            <a:r>
              <a:rPr lang="en-GB" altLang="el-GR" sz="1800" b="1">
                <a:solidFill>
                  <a:srgbClr val="66FF33"/>
                </a:solidFill>
              </a:rPr>
              <a:t>x</a:t>
            </a:r>
            <a:r>
              <a:rPr lang="el-GR" altLang="el-GR" sz="1800" b="1">
                <a:solidFill>
                  <a:srgbClr val="66FF33"/>
                </a:solidFill>
              </a:rPr>
              <a:t>)</a:t>
            </a:r>
          </a:p>
        </p:txBody>
      </p:sp>
      <p:sp>
        <p:nvSpPr>
          <p:cNvPr id="69657" name="Text Box 29">
            <a:extLst>
              <a:ext uri="{FF2B5EF4-FFF2-40B4-BE49-F238E27FC236}">
                <a16:creationId xmlns:a16="http://schemas.microsoft.com/office/drawing/2014/main" id="{D3CA85B7-07D8-48D6-A27F-10FAA7297559}"/>
              </a:ext>
            </a:extLst>
          </p:cNvPr>
          <p:cNvSpPr txBox="1">
            <a:spLocks noChangeArrowheads="1"/>
          </p:cNvSpPr>
          <p:nvPr/>
        </p:nvSpPr>
        <p:spPr bwMode="auto">
          <a:xfrm>
            <a:off x="6300788" y="17399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solidFill>
                  <a:srgbClr val="FF0000"/>
                </a:solidFill>
              </a:rPr>
              <a:t>P(</a:t>
            </a:r>
            <a:r>
              <a:rPr lang="en-GB" altLang="el-GR" sz="1800" b="1">
                <a:solidFill>
                  <a:srgbClr val="FF0000"/>
                </a:solidFill>
              </a:rPr>
              <a:t>y</a:t>
            </a:r>
            <a:r>
              <a:rPr lang="el-GR" altLang="el-GR" sz="1800" b="1">
                <a:solidFill>
                  <a:srgbClr val="FF0000"/>
                </a:solidFill>
              </a:rPr>
              <a:t>)</a:t>
            </a:r>
          </a:p>
        </p:txBody>
      </p:sp>
      <p:sp>
        <p:nvSpPr>
          <p:cNvPr id="69658" name="Text Box 30">
            <a:extLst>
              <a:ext uri="{FF2B5EF4-FFF2-40B4-BE49-F238E27FC236}">
                <a16:creationId xmlns:a16="http://schemas.microsoft.com/office/drawing/2014/main" id="{223A5F2D-C19B-424C-A0A9-D6D433AC2E7E}"/>
              </a:ext>
            </a:extLst>
          </p:cNvPr>
          <p:cNvSpPr txBox="1">
            <a:spLocks noChangeArrowheads="1"/>
          </p:cNvSpPr>
          <p:nvPr/>
        </p:nvSpPr>
        <p:spPr bwMode="auto">
          <a:xfrm>
            <a:off x="3719513" y="414972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66FF33"/>
                </a:solidFill>
              </a:rPr>
              <a:t>1/4</a:t>
            </a:r>
            <a:endParaRPr lang="el-GR" altLang="el-GR" sz="1800" b="1">
              <a:solidFill>
                <a:srgbClr val="66FF33"/>
              </a:solidFill>
            </a:endParaRPr>
          </a:p>
        </p:txBody>
      </p:sp>
      <p:sp>
        <p:nvSpPr>
          <p:cNvPr id="69659" name="Text Box 31">
            <a:extLst>
              <a:ext uri="{FF2B5EF4-FFF2-40B4-BE49-F238E27FC236}">
                <a16:creationId xmlns:a16="http://schemas.microsoft.com/office/drawing/2014/main" id="{42129F89-80FC-47FB-B105-52E76B03ED08}"/>
              </a:ext>
            </a:extLst>
          </p:cNvPr>
          <p:cNvSpPr txBox="1">
            <a:spLocks noChangeArrowheads="1"/>
          </p:cNvSpPr>
          <p:nvPr/>
        </p:nvSpPr>
        <p:spPr bwMode="auto">
          <a:xfrm>
            <a:off x="2987675" y="414972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66FF33"/>
                </a:solidFill>
              </a:rPr>
              <a:t>1/2</a:t>
            </a:r>
            <a:endParaRPr lang="el-GR" altLang="el-GR" sz="1800" b="1">
              <a:solidFill>
                <a:srgbClr val="66FF33"/>
              </a:solidFill>
            </a:endParaRPr>
          </a:p>
        </p:txBody>
      </p:sp>
      <p:sp>
        <p:nvSpPr>
          <p:cNvPr id="69660" name="Text Box 32">
            <a:extLst>
              <a:ext uri="{FF2B5EF4-FFF2-40B4-BE49-F238E27FC236}">
                <a16:creationId xmlns:a16="http://schemas.microsoft.com/office/drawing/2014/main" id="{E9CFCFC1-8333-4F43-AD52-A6DA467D4FBB}"/>
              </a:ext>
            </a:extLst>
          </p:cNvPr>
          <p:cNvSpPr txBox="1">
            <a:spLocks noChangeArrowheads="1"/>
          </p:cNvSpPr>
          <p:nvPr/>
        </p:nvSpPr>
        <p:spPr bwMode="auto">
          <a:xfrm>
            <a:off x="5184775" y="414972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66FF33"/>
                </a:solidFill>
              </a:rPr>
              <a:t>1/8</a:t>
            </a:r>
            <a:endParaRPr lang="el-GR" altLang="el-GR" sz="1800" b="1">
              <a:solidFill>
                <a:srgbClr val="66FF33"/>
              </a:solidFill>
            </a:endParaRPr>
          </a:p>
        </p:txBody>
      </p:sp>
      <p:sp>
        <p:nvSpPr>
          <p:cNvPr id="69661" name="Text Box 33">
            <a:extLst>
              <a:ext uri="{FF2B5EF4-FFF2-40B4-BE49-F238E27FC236}">
                <a16:creationId xmlns:a16="http://schemas.microsoft.com/office/drawing/2014/main" id="{B96E5EEE-D256-4D75-9A78-536A1FBDC996}"/>
              </a:ext>
            </a:extLst>
          </p:cNvPr>
          <p:cNvSpPr txBox="1">
            <a:spLocks noChangeArrowheads="1"/>
          </p:cNvSpPr>
          <p:nvPr/>
        </p:nvSpPr>
        <p:spPr bwMode="auto">
          <a:xfrm>
            <a:off x="4451350" y="414972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66FF33"/>
                </a:solidFill>
              </a:rPr>
              <a:t>1/8</a:t>
            </a:r>
            <a:endParaRPr lang="el-GR" altLang="el-GR" sz="1800" b="1">
              <a:solidFill>
                <a:srgbClr val="66FF33"/>
              </a:solidFill>
            </a:endParaRPr>
          </a:p>
        </p:txBody>
      </p:sp>
      <p:sp>
        <p:nvSpPr>
          <p:cNvPr id="69662" name="Text Box 34">
            <a:extLst>
              <a:ext uri="{FF2B5EF4-FFF2-40B4-BE49-F238E27FC236}">
                <a16:creationId xmlns:a16="http://schemas.microsoft.com/office/drawing/2014/main" id="{D95A816E-C55D-4961-98BF-A9489F156E3A}"/>
              </a:ext>
            </a:extLst>
          </p:cNvPr>
          <p:cNvSpPr txBox="1">
            <a:spLocks noChangeArrowheads="1"/>
          </p:cNvSpPr>
          <p:nvPr/>
        </p:nvSpPr>
        <p:spPr bwMode="auto">
          <a:xfrm>
            <a:off x="6415088" y="216693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FF0000"/>
                </a:solidFill>
              </a:rPr>
              <a:t>1/4</a:t>
            </a:r>
            <a:endParaRPr lang="el-GR" altLang="el-GR" sz="1800" b="1">
              <a:solidFill>
                <a:srgbClr val="FF0000"/>
              </a:solidFill>
            </a:endParaRPr>
          </a:p>
        </p:txBody>
      </p:sp>
      <p:sp>
        <p:nvSpPr>
          <p:cNvPr id="69663" name="Text Box 35">
            <a:extLst>
              <a:ext uri="{FF2B5EF4-FFF2-40B4-BE49-F238E27FC236}">
                <a16:creationId xmlns:a16="http://schemas.microsoft.com/office/drawing/2014/main" id="{2C0D6AC6-1745-4381-B14C-F375261E456C}"/>
              </a:ext>
            </a:extLst>
          </p:cNvPr>
          <p:cNvSpPr txBox="1">
            <a:spLocks noChangeArrowheads="1"/>
          </p:cNvSpPr>
          <p:nvPr/>
        </p:nvSpPr>
        <p:spPr bwMode="auto">
          <a:xfrm>
            <a:off x="6415088" y="258762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FF0000"/>
                </a:solidFill>
              </a:rPr>
              <a:t>1/4</a:t>
            </a:r>
            <a:endParaRPr lang="el-GR" altLang="el-GR" sz="1800" b="1">
              <a:solidFill>
                <a:srgbClr val="FF0000"/>
              </a:solidFill>
            </a:endParaRPr>
          </a:p>
        </p:txBody>
      </p:sp>
      <p:sp>
        <p:nvSpPr>
          <p:cNvPr id="69664" name="Text Box 36">
            <a:extLst>
              <a:ext uri="{FF2B5EF4-FFF2-40B4-BE49-F238E27FC236}">
                <a16:creationId xmlns:a16="http://schemas.microsoft.com/office/drawing/2014/main" id="{1E222266-B7EC-4539-B6A1-13D1C05BDF4C}"/>
              </a:ext>
            </a:extLst>
          </p:cNvPr>
          <p:cNvSpPr txBox="1">
            <a:spLocks noChangeArrowheads="1"/>
          </p:cNvSpPr>
          <p:nvPr/>
        </p:nvSpPr>
        <p:spPr bwMode="auto">
          <a:xfrm>
            <a:off x="6415088" y="300831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FF0000"/>
                </a:solidFill>
              </a:rPr>
              <a:t>1/4</a:t>
            </a:r>
            <a:endParaRPr lang="el-GR" altLang="el-GR" sz="1800" b="1">
              <a:solidFill>
                <a:srgbClr val="FF0000"/>
              </a:solidFill>
            </a:endParaRPr>
          </a:p>
        </p:txBody>
      </p:sp>
      <p:sp>
        <p:nvSpPr>
          <p:cNvPr id="69665" name="Text Box 37">
            <a:extLst>
              <a:ext uri="{FF2B5EF4-FFF2-40B4-BE49-F238E27FC236}">
                <a16:creationId xmlns:a16="http://schemas.microsoft.com/office/drawing/2014/main" id="{E2C96240-51EB-46D3-AD17-215AD52A2257}"/>
              </a:ext>
            </a:extLst>
          </p:cNvPr>
          <p:cNvSpPr txBox="1">
            <a:spLocks noChangeArrowheads="1"/>
          </p:cNvSpPr>
          <p:nvPr/>
        </p:nvSpPr>
        <p:spPr bwMode="auto">
          <a:xfrm>
            <a:off x="6415088" y="342900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FF0000"/>
                </a:solidFill>
              </a:rPr>
              <a:t>1/4</a:t>
            </a:r>
            <a:endParaRPr lang="el-GR" altLang="el-GR" sz="1800" b="1">
              <a:solidFill>
                <a:srgbClr val="FF0000"/>
              </a:solidFill>
            </a:endParaRPr>
          </a:p>
        </p:txBody>
      </p:sp>
      <p:sp>
        <p:nvSpPr>
          <p:cNvPr id="69666" name="Footer Placeholder 4">
            <a:extLst>
              <a:ext uri="{FF2B5EF4-FFF2-40B4-BE49-F238E27FC236}">
                <a16:creationId xmlns:a16="http://schemas.microsoft.com/office/drawing/2014/main" id="{CD3E160C-06A6-4A47-85B3-8CCF72623F81}"/>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9BC3E604-12A2-4A80-A86F-D8DF36E23A45}" type="slidenum">
              <a:rPr lang="el-GR" altLang="el-GR" sz="1100" b="1" i="1">
                <a:latin typeface="Calibri" panose="020F0502020204030204" pitchFamily="34" charset="0"/>
              </a:rPr>
              <a:pPr eaLnBrk="1" hangingPunct="1"/>
              <a:t>32</a:t>
            </a:fld>
            <a:endParaRPr lang="en-US" altLang="el-GR" sz="1100" b="1" i="1">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BBCEF7-5267-4D9C-AE5D-43357DED03D9}"/>
              </a:ext>
            </a:extLst>
          </p:cNvPr>
          <p:cNvSpPr>
            <a:spLocks noGrp="1"/>
          </p:cNvSpPr>
          <p:nvPr>
            <p:ph type="title"/>
          </p:nvPr>
        </p:nvSpPr>
        <p:spPr/>
        <p:txBody>
          <a:bodyPr/>
          <a:lstStyle/>
          <a:p>
            <a:endParaRPr lang="en-US"/>
          </a:p>
        </p:txBody>
      </p:sp>
      <p:sp>
        <p:nvSpPr>
          <p:cNvPr id="4" name="Θέση υποσέλιδου 3">
            <a:extLst>
              <a:ext uri="{FF2B5EF4-FFF2-40B4-BE49-F238E27FC236}">
                <a16:creationId xmlns:a16="http://schemas.microsoft.com/office/drawing/2014/main" id="{CD9552F9-2DC8-41EF-9593-ABDD8ACBE382}"/>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3EE2EF80-E8E5-43F2-8EF4-120624C87647}"/>
              </a:ext>
            </a:extLst>
          </p:cNvPr>
          <p:cNvSpPr>
            <a:spLocks noGrp="1"/>
          </p:cNvSpPr>
          <p:nvPr>
            <p:ph type="sldNum" sz="quarter" idx="12"/>
          </p:nvPr>
        </p:nvSpPr>
        <p:spPr/>
        <p:txBody>
          <a:bodyPr/>
          <a:lstStyle/>
          <a:p>
            <a:fld id="{2BFB6B6B-6A16-4D0B-B6BC-52D8B33A6A07}" type="slidenum">
              <a:rPr lang="el-GR" smtClean="0"/>
              <a:pPr/>
              <a:t>33</a:t>
            </a:fld>
            <a:endParaRPr lang="el-GR"/>
          </a:p>
        </p:txBody>
      </p:sp>
      <p:pic>
        <p:nvPicPr>
          <p:cNvPr id="9" name="Εικόνα 8" descr="Εικόνα που περιέχει κείμενο&#10;&#10;Περιγραφή που δημιουργήθηκε αυτόματα">
            <a:extLst>
              <a:ext uri="{FF2B5EF4-FFF2-40B4-BE49-F238E27FC236}">
                <a16:creationId xmlns:a16="http://schemas.microsoft.com/office/drawing/2014/main" id="{9FC6DC47-8848-4CDE-A94D-CBF19C45A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525"/>
            <a:ext cx="9144000" cy="6468408"/>
          </a:xfrm>
          <a:prstGeom prst="rect">
            <a:avLst/>
          </a:prstGeom>
        </p:spPr>
      </p:pic>
    </p:spTree>
    <p:extLst>
      <p:ext uri="{BB962C8B-B14F-4D97-AF65-F5344CB8AC3E}">
        <p14:creationId xmlns:p14="http://schemas.microsoft.com/office/powerpoint/2010/main" val="3617960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A1E6A73-01DD-41A1-A38A-C8920E8A6005}"/>
              </a:ext>
            </a:extLst>
          </p:cNvPr>
          <p:cNvSpPr>
            <a:spLocks noGrp="1" noChangeArrowheads="1"/>
          </p:cNvSpPr>
          <p:nvPr>
            <p:ph type="title"/>
          </p:nvPr>
        </p:nvSpPr>
        <p:spPr/>
        <p:txBody>
          <a:bodyPr/>
          <a:lstStyle/>
          <a:p>
            <a:pPr eaLnBrk="1" hangingPunct="1"/>
            <a:r>
              <a:rPr lang="el-GR" altLang="el-GR"/>
              <a:t>Ανισότητες Εντροπίας (2)</a:t>
            </a:r>
          </a:p>
        </p:txBody>
      </p:sp>
      <p:sp>
        <p:nvSpPr>
          <p:cNvPr id="71683" name="Rectangle 3">
            <a:extLst>
              <a:ext uri="{FF2B5EF4-FFF2-40B4-BE49-F238E27FC236}">
                <a16:creationId xmlns:a16="http://schemas.microsoft.com/office/drawing/2014/main" id="{DA114DD8-3AE6-4460-BB45-94471A40B3B6}"/>
              </a:ext>
            </a:extLst>
          </p:cNvPr>
          <p:cNvSpPr>
            <a:spLocks noGrp="1" noChangeArrowheads="1"/>
          </p:cNvSpPr>
          <p:nvPr>
            <p:ph type="body" idx="1"/>
          </p:nvPr>
        </p:nvSpPr>
        <p:spPr/>
        <p:txBody>
          <a:bodyPr>
            <a:normAutofit lnSpcReduction="10000"/>
          </a:bodyPr>
          <a:lstStyle/>
          <a:p>
            <a:pPr eaLnBrk="1" hangingPunct="1"/>
            <a:r>
              <a:rPr lang="el-GR" altLang="el-GR" sz="1800" b="1" u="sng"/>
              <a:t>Άσκηση</a:t>
            </a:r>
          </a:p>
          <a:p>
            <a:pPr lvl="1" eaLnBrk="1" hangingPunct="1"/>
            <a:r>
              <a:rPr lang="el-GR" altLang="el-GR" sz="1600"/>
              <a:t>Έστω ότι η τ.μ. (Χ,Υ) έχει την παρακάτω συνδυασμένη μάζα πιθανότητας</a:t>
            </a:r>
          </a:p>
          <a:p>
            <a:pPr lvl="1" eaLnBrk="1" hangingPunct="1"/>
            <a:endParaRPr lang="el-GR" altLang="el-GR" sz="1600"/>
          </a:p>
          <a:p>
            <a:pPr lvl="1" eaLnBrk="1" hangingPunct="1"/>
            <a:endParaRPr lang="el-GR" altLang="el-GR" sz="1600"/>
          </a:p>
          <a:p>
            <a:pPr lvl="1" eaLnBrk="1" hangingPunct="1"/>
            <a:endParaRPr lang="el-GR" altLang="el-GR" sz="1600"/>
          </a:p>
          <a:p>
            <a:pPr lvl="1" eaLnBrk="1" hangingPunct="1"/>
            <a:endParaRPr lang="el-GR" altLang="el-GR" sz="1600"/>
          </a:p>
          <a:p>
            <a:pPr lvl="1" eaLnBrk="1" hangingPunct="1"/>
            <a:endParaRPr lang="el-GR" altLang="el-GR" sz="1600"/>
          </a:p>
          <a:p>
            <a:pPr lvl="1" eaLnBrk="1" hangingPunct="1"/>
            <a:endParaRPr lang="el-GR" altLang="el-GR" sz="1600"/>
          </a:p>
          <a:p>
            <a:pPr lvl="1" eaLnBrk="1" hangingPunct="1"/>
            <a:endParaRPr lang="el-GR" altLang="el-GR" sz="1600"/>
          </a:p>
          <a:p>
            <a:pPr lvl="1" eaLnBrk="1" hangingPunct="1"/>
            <a:endParaRPr lang="el-GR" altLang="el-GR" sz="1600"/>
          </a:p>
          <a:p>
            <a:pPr lvl="1" eaLnBrk="1" hangingPunct="1"/>
            <a:r>
              <a:rPr lang="el-GR" altLang="el-GR" sz="1600"/>
              <a:t>Η(Χ)=Η(1/8,7/8)=0.544 </a:t>
            </a:r>
            <a:r>
              <a:rPr lang="en-GB" altLang="el-GR" sz="1600"/>
              <a:t>bits </a:t>
            </a:r>
            <a:endParaRPr lang="el-GR" altLang="el-GR" sz="1600"/>
          </a:p>
          <a:p>
            <a:pPr lvl="1" eaLnBrk="1" hangingPunct="1"/>
            <a:r>
              <a:rPr lang="el-GR" altLang="el-GR" sz="1600"/>
              <a:t>Η(Χ/Υ=1)=Η(0,1)=0</a:t>
            </a:r>
            <a:r>
              <a:rPr lang="en-GB" altLang="el-GR" sz="1600"/>
              <a:t> bits</a:t>
            </a:r>
            <a:r>
              <a:rPr lang="el-GR" altLang="el-GR" sz="1600"/>
              <a:t> και Η(Χ/Υ=2)=Η(1/2,1/2)=1</a:t>
            </a:r>
            <a:r>
              <a:rPr lang="en-GB" altLang="el-GR" sz="1600"/>
              <a:t> bit</a:t>
            </a:r>
          </a:p>
          <a:p>
            <a:pPr lvl="1" eaLnBrk="1" hangingPunct="1"/>
            <a:r>
              <a:rPr lang="el-GR" altLang="el-GR" sz="1600"/>
              <a:t>Η(Χ/Υ)=3/4 Η(Χ/Υ=1)+1/4 Η(Χ/Υ=2)=0.25 </a:t>
            </a:r>
            <a:r>
              <a:rPr lang="en-GB" altLang="el-GR" sz="1600"/>
              <a:t>bits</a:t>
            </a:r>
            <a:endParaRPr lang="el-GR" altLang="el-GR" sz="1600"/>
          </a:p>
          <a:p>
            <a:pPr lvl="1" eaLnBrk="1" hangingPunct="1"/>
            <a:r>
              <a:rPr lang="el-GR" altLang="el-GR" sz="1600">
                <a:solidFill>
                  <a:srgbClr val="FF0000"/>
                </a:solidFill>
              </a:rPr>
              <a:t>Παρατηρείστε ότι η αβεβαιότητα της Χ αυξάνεται στην περίπτωση που γνωρίζουμε το γεγονός Υ=2 και ελαττώνεται όταν γνωρίζουμε το γεγονός Υ=1. Παρόλα αυτά η μέση πληροφορία ή η αβεβαιότητα ελαττώνεται για την Χ/Υ</a:t>
            </a:r>
          </a:p>
        </p:txBody>
      </p:sp>
      <p:graphicFrame>
        <p:nvGraphicFramePr>
          <p:cNvPr id="71684" name="Object 4">
            <a:extLst>
              <a:ext uri="{FF2B5EF4-FFF2-40B4-BE49-F238E27FC236}">
                <a16:creationId xmlns:a16="http://schemas.microsoft.com/office/drawing/2014/main" id="{21680312-82D0-40E3-9EE3-0671AB98F2CB}"/>
              </a:ext>
            </a:extLst>
          </p:cNvPr>
          <p:cNvGraphicFramePr>
            <a:graphicFrameLocks noChangeAspect="1"/>
          </p:cNvGraphicFramePr>
          <p:nvPr/>
        </p:nvGraphicFramePr>
        <p:xfrm>
          <a:off x="3671888" y="2833688"/>
          <a:ext cx="1049337" cy="812800"/>
        </p:xfrm>
        <a:graphic>
          <a:graphicData uri="http://schemas.openxmlformats.org/presentationml/2006/ole">
            <mc:AlternateContent xmlns:mc="http://schemas.openxmlformats.org/markup-compatibility/2006">
              <mc:Choice xmlns:v="urn:schemas-microsoft-com:vml" Requires="v">
                <p:oleObj name="Equation" r:id="rId2" imgW="9658350" imgH="7458075" progId="Equation.3">
                  <p:embed/>
                </p:oleObj>
              </mc:Choice>
              <mc:Fallback>
                <p:oleObj name="Equation" r:id="rId2" imgW="9658350" imgH="7458075" progId="Equation.3">
                  <p:embed/>
                  <p:pic>
                    <p:nvPicPr>
                      <p:cNvPr id="71684" name="Object 4">
                        <a:extLst>
                          <a:ext uri="{FF2B5EF4-FFF2-40B4-BE49-F238E27FC236}">
                            <a16:creationId xmlns:a16="http://schemas.microsoft.com/office/drawing/2014/main" id="{21680312-82D0-40E3-9EE3-0671AB98F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2833688"/>
                        <a:ext cx="1049337"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1685" name="Line 5">
            <a:extLst>
              <a:ext uri="{FF2B5EF4-FFF2-40B4-BE49-F238E27FC236}">
                <a16:creationId xmlns:a16="http://schemas.microsoft.com/office/drawing/2014/main" id="{0B870D10-B00C-4209-AA0A-4DC1A7F09BC0}"/>
              </a:ext>
            </a:extLst>
          </p:cNvPr>
          <p:cNvSpPr>
            <a:spLocks noChangeShapeType="1"/>
          </p:cNvSpPr>
          <p:nvPr/>
        </p:nvSpPr>
        <p:spPr bwMode="auto">
          <a:xfrm>
            <a:off x="3563938" y="2422525"/>
            <a:ext cx="0" cy="1511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a:extLst>
              <a:ext uri="{FF2B5EF4-FFF2-40B4-BE49-F238E27FC236}">
                <a16:creationId xmlns:a16="http://schemas.microsoft.com/office/drawing/2014/main" id="{C52E6494-0AAA-4B75-B200-6A9184A09BD9}"/>
              </a:ext>
            </a:extLst>
          </p:cNvPr>
          <p:cNvSpPr>
            <a:spLocks noChangeShapeType="1"/>
          </p:cNvSpPr>
          <p:nvPr/>
        </p:nvSpPr>
        <p:spPr bwMode="auto">
          <a:xfrm flipH="1" flipV="1">
            <a:off x="3132138" y="2351088"/>
            <a:ext cx="4318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Text Box 7">
            <a:extLst>
              <a:ext uri="{FF2B5EF4-FFF2-40B4-BE49-F238E27FC236}">
                <a16:creationId xmlns:a16="http://schemas.microsoft.com/office/drawing/2014/main" id="{016B2489-F16B-41F7-B419-8561D0B4D2D5}"/>
              </a:ext>
            </a:extLst>
          </p:cNvPr>
          <p:cNvSpPr txBox="1">
            <a:spLocks noChangeArrowheads="1"/>
          </p:cNvSpPr>
          <p:nvPr/>
        </p:nvSpPr>
        <p:spPr bwMode="auto">
          <a:xfrm>
            <a:off x="3227388" y="21336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t>Χ</a:t>
            </a:r>
          </a:p>
        </p:txBody>
      </p:sp>
      <p:sp>
        <p:nvSpPr>
          <p:cNvPr id="71688" name="Text Box 8">
            <a:extLst>
              <a:ext uri="{FF2B5EF4-FFF2-40B4-BE49-F238E27FC236}">
                <a16:creationId xmlns:a16="http://schemas.microsoft.com/office/drawing/2014/main" id="{DD378880-E70B-4F0A-AEFC-D14D16963D69}"/>
              </a:ext>
            </a:extLst>
          </p:cNvPr>
          <p:cNvSpPr txBox="1">
            <a:spLocks noChangeArrowheads="1"/>
          </p:cNvSpPr>
          <p:nvPr/>
        </p:nvSpPr>
        <p:spPr bwMode="auto">
          <a:xfrm>
            <a:off x="2963863" y="238283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t>Υ</a:t>
            </a:r>
          </a:p>
        </p:txBody>
      </p:sp>
      <p:sp>
        <p:nvSpPr>
          <p:cNvPr id="71689" name="Text Box 9">
            <a:extLst>
              <a:ext uri="{FF2B5EF4-FFF2-40B4-BE49-F238E27FC236}">
                <a16:creationId xmlns:a16="http://schemas.microsoft.com/office/drawing/2014/main" id="{F7AA235F-162E-4A2B-BFF0-FB17B94D9B9B}"/>
              </a:ext>
            </a:extLst>
          </p:cNvPr>
          <p:cNvSpPr txBox="1">
            <a:spLocks noChangeArrowheads="1"/>
          </p:cNvSpPr>
          <p:nvPr/>
        </p:nvSpPr>
        <p:spPr bwMode="auto">
          <a:xfrm>
            <a:off x="3656013" y="23177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1800"/>
          </a:p>
        </p:txBody>
      </p:sp>
      <p:sp>
        <p:nvSpPr>
          <p:cNvPr id="71690" name="Text Box 10">
            <a:extLst>
              <a:ext uri="{FF2B5EF4-FFF2-40B4-BE49-F238E27FC236}">
                <a16:creationId xmlns:a16="http://schemas.microsoft.com/office/drawing/2014/main" id="{1603DF54-6DCC-4982-9C07-67225DD77F42}"/>
              </a:ext>
            </a:extLst>
          </p:cNvPr>
          <p:cNvSpPr txBox="1">
            <a:spLocks noChangeArrowheads="1"/>
          </p:cNvSpPr>
          <p:nvPr/>
        </p:nvSpPr>
        <p:spPr bwMode="auto">
          <a:xfrm>
            <a:off x="3684588" y="231616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1</a:t>
            </a:r>
          </a:p>
        </p:txBody>
      </p:sp>
      <p:sp>
        <p:nvSpPr>
          <p:cNvPr id="71691" name="Text Box 11">
            <a:extLst>
              <a:ext uri="{FF2B5EF4-FFF2-40B4-BE49-F238E27FC236}">
                <a16:creationId xmlns:a16="http://schemas.microsoft.com/office/drawing/2014/main" id="{BAF64069-2DF7-4BE0-8235-41EC023EBC8E}"/>
              </a:ext>
            </a:extLst>
          </p:cNvPr>
          <p:cNvSpPr txBox="1">
            <a:spLocks noChangeArrowheads="1"/>
          </p:cNvSpPr>
          <p:nvPr/>
        </p:nvSpPr>
        <p:spPr bwMode="auto">
          <a:xfrm>
            <a:off x="4356100" y="23177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2</a:t>
            </a:r>
          </a:p>
        </p:txBody>
      </p:sp>
      <p:sp>
        <p:nvSpPr>
          <p:cNvPr id="71692" name="Text Box 12">
            <a:extLst>
              <a:ext uri="{FF2B5EF4-FFF2-40B4-BE49-F238E27FC236}">
                <a16:creationId xmlns:a16="http://schemas.microsoft.com/office/drawing/2014/main" id="{22C5A5A1-8D64-4B1F-921E-5E76E80AB8B2}"/>
              </a:ext>
            </a:extLst>
          </p:cNvPr>
          <p:cNvSpPr txBox="1">
            <a:spLocks noChangeArrowheads="1"/>
          </p:cNvSpPr>
          <p:nvPr/>
        </p:nvSpPr>
        <p:spPr bwMode="auto">
          <a:xfrm>
            <a:off x="3144838" y="28003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1</a:t>
            </a:r>
          </a:p>
        </p:txBody>
      </p:sp>
      <p:sp>
        <p:nvSpPr>
          <p:cNvPr id="71693" name="Text Box 13">
            <a:extLst>
              <a:ext uri="{FF2B5EF4-FFF2-40B4-BE49-F238E27FC236}">
                <a16:creationId xmlns:a16="http://schemas.microsoft.com/office/drawing/2014/main" id="{8D7119D7-1CFB-4EAC-869A-265EBD66E01D}"/>
              </a:ext>
            </a:extLst>
          </p:cNvPr>
          <p:cNvSpPr txBox="1">
            <a:spLocks noChangeArrowheads="1"/>
          </p:cNvSpPr>
          <p:nvPr/>
        </p:nvSpPr>
        <p:spPr bwMode="auto">
          <a:xfrm>
            <a:off x="3144838" y="323532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i="1"/>
              <a:t>2</a:t>
            </a:r>
          </a:p>
        </p:txBody>
      </p:sp>
      <p:sp>
        <p:nvSpPr>
          <p:cNvPr id="71694" name="Line 14">
            <a:extLst>
              <a:ext uri="{FF2B5EF4-FFF2-40B4-BE49-F238E27FC236}">
                <a16:creationId xmlns:a16="http://schemas.microsoft.com/office/drawing/2014/main" id="{81ABDE5F-1A4B-4418-85A9-92E4AAB2800B}"/>
              </a:ext>
            </a:extLst>
          </p:cNvPr>
          <p:cNvSpPr>
            <a:spLocks noChangeShapeType="1"/>
          </p:cNvSpPr>
          <p:nvPr/>
        </p:nvSpPr>
        <p:spPr bwMode="auto">
          <a:xfrm>
            <a:off x="2987675" y="2782888"/>
            <a:ext cx="1944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5" name="Line 15">
            <a:extLst>
              <a:ext uri="{FF2B5EF4-FFF2-40B4-BE49-F238E27FC236}">
                <a16:creationId xmlns:a16="http://schemas.microsoft.com/office/drawing/2014/main" id="{6E5E571F-613C-4614-950C-F6C03A04B8FD}"/>
              </a:ext>
            </a:extLst>
          </p:cNvPr>
          <p:cNvSpPr>
            <a:spLocks noChangeShapeType="1"/>
          </p:cNvSpPr>
          <p:nvPr/>
        </p:nvSpPr>
        <p:spPr bwMode="auto">
          <a:xfrm>
            <a:off x="4932363" y="3009900"/>
            <a:ext cx="2889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6" name="Line 16">
            <a:extLst>
              <a:ext uri="{FF2B5EF4-FFF2-40B4-BE49-F238E27FC236}">
                <a16:creationId xmlns:a16="http://schemas.microsoft.com/office/drawing/2014/main" id="{06726F09-1D89-4DDC-9D1C-ADE68EAD2F99}"/>
              </a:ext>
            </a:extLst>
          </p:cNvPr>
          <p:cNvSpPr>
            <a:spLocks noChangeShapeType="1"/>
          </p:cNvSpPr>
          <p:nvPr/>
        </p:nvSpPr>
        <p:spPr bwMode="auto">
          <a:xfrm>
            <a:off x="4932363" y="3441700"/>
            <a:ext cx="2889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697" name="Text Box 17">
            <a:extLst>
              <a:ext uri="{FF2B5EF4-FFF2-40B4-BE49-F238E27FC236}">
                <a16:creationId xmlns:a16="http://schemas.microsoft.com/office/drawing/2014/main" id="{F9D370FB-7F83-4177-B8C8-BB76EE309B43}"/>
              </a:ext>
            </a:extLst>
          </p:cNvPr>
          <p:cNvSpPr txBox="1">
            <a:spLocks noChangeArrowheads="1"/>
          </p:cNvSpPr>
          <p:nvPr/>
        </p:nvSpPr>
        <p:spPr bwMode="auto">
          <a:xfrm>
            <a:off x="5221288" y="243205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solidFill>
                  <a:srgbClr val="FF0000"/>
                </a:solidFill>
              </a:rPr>
              <a:t>P(</a:t>
            </a:r>
            <a:r>
              <a:rPr lang="en-GB" altLang="el-GR" sz="1800" b="1">
                <a:solidFill>
                  <a:srgbClr val="FF0000"/>
                </a:solidFill>
              </a:rPr>
              <a:t>y</a:t>
            </a:r>
            <a:r>
              <a:rPr lang="el-GR" altLang="el-GR" sz="1800" b="1">
                <a:solidFill>
                  <a:srgbClr val="FF0000"/>
                </a:solidFill>
              </a:rPr>
              <a:t>)</a:t>
            </a:r>
          </a:p>
        </p:txBody>
      </p:sp>
      <p:sp>
        <p:nvSpPr>
          <p:cNvPr id="71698" name="Text Box 18">
            <a:extLst>
              <a:ext uri="{FF2B5EF4-FFF2-40B4-BE49-F238E27FC236}">
                <a16:creationId xmlns:a16="http://schemas.microsoft.com/office/drawing/2014/main" id="{E7850437-A873-4642-894B-1D8A7BBB93AF}"/>
              </a:ext>
            </a:extLst>
          </p:cNvPr>
          <p:cNvSpPr txBox="1">
            <a:spLocks noChangeArrowheads="1"/>
          </p:cNvSpPr>
          <p:nvPr/>
        </p:nvSpPr>
        <p:spPr bwMode="auto">
          <a:xfrm>
            <a:off x="5335588" y="2859088"/>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solidFill>
                  <a:srgbClr val="FF0000"/>
                </a:solidFill>
              </a:rPr>
              <a:t>3</a:t>
            </a:r>
            <a:r>
              <a:rPr lang="en-GB" altLang="el-GR" sz="1800" b="1">
                <a:solidFill>
                  <a:srgbClr val="FF0000"/>
                </a:solidFill>
              </a:rPr>
              <a:t>/4</a:t>
            </a:r>
            <a:endParaRPr lang="el-GR" altLang="el-GR" sz="1800" b="1">
              <a:solidFill>
                <a:srgbClr val="FF0000"/>
              </a:solidFill>
            </a:endParaRPr>
          </a:p>
        </p:txBody>
      </p:sp>
      <p:sp>
        <p:nvSpPr>
          <p:cNvPr id="71699" name="Text Box 19">
            <a:extLst>
              <a:ext uri="{FF2B5EF4-FFF2-40B4-BE49-F238E27FC236}">
                <a16:creationId xmlns:a16="http://schemas.microsoft.com/office/drawing/2014/main" id="{9D048A51-8A2C-4136-92EF-5F6EFC2A350A}"/>
              </a:ext>
            </a:extLst>
          </p:cNvPr>
          <p:cNvSpPr txBox="1">
            <a:spLocks noChangeArrowheads="1"/>
          </p:cNvSpPr>
          <p:nvPr/>
        </p:nvSpPr>
        <p:spPr bwMode="auto">
          <a:xfrm>
            <a:off x="5335588" y="327977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FF0000"/>
                </a:solidFill>
              </a:rPr>
              <a:t>1/4</a:t>
            </a:r>
            <a:endParaRPr lang="el-GR" altLang="el-GR" sz="1800" b="1">
              <a:solidFill>
                <a:srgbClr val="FF0000"/>
              </a:solidFill>
            </a:endParaRPr>
          </a:p>
        </p:txBody>
      </p:sp>
      <p:sp>
        <p:nvSpPr>
          <p:cNvPr id="71700" name="Line 20">
            <a:extLst>
              <a:ext uri="{FF2B5EF4-FFF2-40B4-BE49-F238E27FC236}">
                <a16:creationId xmlns:a16="http://schemas.microsoft.com/office/drawing/2014/main" id="{660BB4A4-6FA5-4BC3-B72F-B8BCF1E43453}"/>
              </a:ext>
            </a:extLst>
          </p:cNvPr>
          <p:cNvSpPr>
            <a:spLocks noChangeShapeType="1"/>
          </p:cNvSpPr>
          <p:nvPr/>
        </p:nvSpPr>
        <p:spPr bwMode="auto">
          <a:xfrm>
            <a:off x="3878263" y="3767138"/>
            <a:ext cx="0" cy="2889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1" name="Line 21">
            <a:extLst>
              <a:ext uri="{FF2B5EF4-FFF2-40B4-BE49-F238E27FC236}">
                <a16:creationId xmlns:a16="http://schemas.microsoft.com/office/drawing/2014/main" id="{2B9A55BE-08F7-4A39-BEE6-66E5138C7B82}"/>
              </a:ext>
            </a:extLst>
          </p:cNvPr>
          <p:cNvSpPr>
            <a:spLocks noChangeShapeType="1"/>
          </p:cNvSpPr>
          <p:nvPr/>
        </p:nvSpPr>
        <p:spPr bwMode="auto">
          <a:xfrm>
            <a:off x="4602163" y="3767138"/>
            <a:ext cx="0" cy="288925"/>
          </a:xfrm>
          <a:prstGeom prst="line">
            <a:avLst/>
          </a:prstGeom>
          <a:noFill/>
          <a:ln w="28575">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02" name="Text Box 22">
            <a:extLst>
              <a:ext uri="{FF2B5EF4-FFF2-40B4-BE49-F238E27FC236}">
                <a16:creationId xmlns:a16="http://schemas.microsoft.com/office/drawing/2014/main" id="{44829941-18DD-435F-85B3-A41B961A1D22}"/>
              </a:ext>
            </a:extLst>
          </p:cNvPr>
          <p:cNvSpPr txBox="1">
            <a:spLocks noChangeArrowheads="1"/>
          </p:cNvSpPr>
          <p:nvPr/>
        </p:nvSpPr>
        <p:spPr bwMode="auto">
          <a:xfrm>
            <a:off x="2954338" y="400685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solidFill>
                  <a:srgbClr val="66FF33"/>
                </a:solidFill>
              </a:rPr>
              <a:t>P(</a:t>
            </a:r>
            <a:r>
              <a:rPr lang="en-GB" altLang="el-GR" sz="1800" b="1">
                <a:solidFill>
                  <a:srgbClr val="66FF33"/>
                </a:solidFill>
              </a:rPr>
              <a:t>x</a:t>
            </a:r>
            <a:r>
              <a:rPr lang="el-GR" altLang="el-GR" sz="1800" b="1">
                <a:solidFill>
                  <a:srgbClr val="66FF33"/>
                </a:solidFill>
              </a:rPr>
              <a:t>)</a:t>
            </a:r>
          </a:p>
        </p:txBody>
      </p:sp>
      <p:sp>
        <p:nvSpPr>
          <p:cNvPr id="71703" name="Text Box 23">
            <a:extLst>
              <a:ext uri="{FF2B5EF4-FFF2-40B4-BE49-F238E27FC236}">
                <a16:creationId xmlns:a16="http://schemas.microsoft.com/office/drawing/2014/main" id="{9A9FE864-757D-4B6A-9D15-D5B9A6DAD153}"/>
              </a:ext>
            </a:extLst>
          </p:cNvPr>
          <p:cNvSpPr txBox="1">
            <a:spLocks noChangeArrowheads="1"/>
          </p:cNvSpPr>
          <p:nvPr/>
        </p:nvSpPr>
        <p:spPr bwMode="auto">
          <a:xfrm>
            <a:off x="4333875" y="400685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solidFill>
                  <a:srgbClr val="66FF33"/>
                </a:solidFill>
              </a:rPr>
              <a:t>7</a:t>
            </a:r>
            <a:r>
              <a:rPr lang="en-GB" altLang="el-GR" sz="1800" b="1">
                <a:solidFill>
                  <a:srgbClr val="66FF33"/>
                </a:solidFill>
              </a:rPr>
              <a:t>/</a:t>
            </a:r>
            <a:r>
              <a:rPr lang="el-GR" altLang="el-GR" sz="1800" b="1">
                <a:solidFill>
                  <a:srgbClr val="66FF33"/>
                </a:solidFill>
              </a:rPr>
              <a:t>8</a:t>
            </a:r>
          </a:p>
        </p:txBody>
      </p:sp>
      <p:sp>
        <p:nvSpPr>
          <p:cNvPr id="71704" name="Text Box 24">
            <a:extLst>
              <a:ext uri="{FF2B5EF4-FFF2-40B4-BE49-F238E27FC236}">
                <a16:creationId xmlns:a16="http://schemas.microsoft.com/office/drawing/2014/main" id="{96B9E036-7B7B-4DEE-A708-8166B5A3BF66}"/>
              </a:ext>
            </a:extLst>
          </p:cNvPr>
          <p:cNvSpPr txBox="1">
            <a:spLocks noChangeArrowheads="1"/>
          </p:cNvSpPr>
          <p:nvPr/>
        </p:nvSpPr>
        <p:spPr bwMode="auto">
          <a:xfrm>
            <a:off x="3602038" y="400685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66FF33"/>
                </a:solidFill>
              </a:rPr>
              <a:t>1/</a:t>
            </a:r>
            <a:r>
              <a:rPr lang="el-GR" altLang="el-GR" sz="1800" b="1">
                <a:solidFill>
                  <a:srgbClr val="66FF33"/>
                </a:solidFill>
              </a:rPr>
              <a:t>8</a:t>
            </a:r>
          </a:p>
        </p:txBody>
      </p:sp>
      <p:sp>
        <p:nvSpPr>
          <p:cNvPr id="71705" name="Footer Placeholder 4">
            <a:extLst>
              <a:ext uri="{FF2B5EF4-FFF2-40B4-BE49-F238E27FC236}">
                <a16:creationId xmlns:a16="http://schemas.microsoft.com/office/drawing/2014/main" id="{DE8C1FBE-6574-423B-A193-069B35D10A85}"/>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9BB1A26B-FD21-4CD3-8853-F0930C431D18}" type="slidenum">
              <a:rPr lang="el-GR" altLang="el-GR" sz="1100" b="1" i="1">
                <a:latin typeface="Calibri" panose="020F0502020204030204" pitchFamily="34" charset="0"/>
              </a:rPr>
              <a:pPr eaLnBrk="1" hangingPunct="1"/>
              <a:t>34</a:t>
            </a:fld>
            <a:endParaRPr lang="en-US" altLang="el-GR" sz="1100" b="1" i="1">
              <a:latin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3C67C79B-9D91-4393-9200-19D1C86F541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1B4C8C7C-9DC2-4C2D-808A-4A27550260A8}"/>
              </a:ext>
            </a:extLst>
          </p:cNvPr>
          <p:cNvSpPr>
            <a:spLocks noGrp="1"/>
          </p:cNvSpPr>
          <p:nvPr>
            <p:ph type="sldNum" sz="quarter" idx="12"/>
          </p:nvPr>
        </p:nvSpPr>
        <p:spPr/>
        <p:txBody>
          <a:bodyPr/>
          <a:lstStyle/>
          <a:p>
            <a:fld id="{2BFB6B6B-6A16-4D0B-B6BC-52D8B33A6A07}" type="slidenum">
              <a:rPr lang="el-GR" smtClean="0"/>
              <a:pPr/>
              <a:t>35</a:t>
            </a:fld>
            <a:endParaRPr lang="el-GR"/>
          </a:p>
        </p:txBody>
      </p:sp>
      <p:pic>
        <p:nvPicPr>
          <p:cNvPr id="7" name="Εικόνα 6" descr="Εικόνα που περιέχει κείμενο, έγγραφο&#10;&#10;Περιγραφή που δημιουργήθηκε αυτόματα">
            <a:extLst>
              <a:ext uri="{FF2B5EF4-FFF2-40B4-BE49-F238E27FC236}">
                <a16:creationId xmlns:a16="http://schemas.microsoft.com/office/drawing/2014/main" id="{4981EE7D-96F0-4B2C-895C-1C83AE536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7563"/>
            <a:ext cx="9144000" cy="6462873"/>
          </a:xfrm>
          <a:prstGeom prst="rect">
            <a:avLst/>
          </a:prstGeom>
        </p:spPr>
      </p:pic>
    </p:spTree>
    <p:extLst>
      <p:ext uri="{BB962C8B-B14F-4D97-AF65-F5344CB8AC3E}">
        <p14:creationId xmlns:p14="http://schemas.microsoft.com/office/powerpoint/2010/main" val="1928072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D4DE8ECC-0FF5-401F-BA4E-421903C406C6}"/>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744FFFE1-E811-4E40-887F-1A0E9CF1C741}"/>
              </a:ext>
            </a:extLst>
          </p:cNvPr>
          <p:cNvSpPr>
            <a:spLocks noGrp="1"/>
          </p:cNvSpPr>
          <p:nvPr>
            <p:ph type="sldNum" sz="quarter" idx="12"/>
          </p:nvPr>
        </p:nvSpPr>
        <p:spPr/>
        <p:txBody>
          <a:bodyPr/>
          <a:lstStyle/>
          <a:p>
            <a:fld id="{2BFB6B6B-6A16-4D0B-B6BC-52D8B33A6A07}" type="slidenum">
              <a:rPr lang="el-GR" smtClean="0"/>
              <a:pPr/>
              <a:t>36</a:t>
            </a:fld>
            <a:endParaRPr lang="el-GR"/>
          </a:p>
        </p:txBody>
      </p:sp>
      <p:pic>
        <p:nvPicPr>
          <p:cNvPr id="6" name="Εικόνα 5">
            <a:extLst>
              <a:ext uri="{FF2B5EF4-FFF2-40B4-BE49-F238E27FC236}">
                <a16:creationId xmlns:a16="http://schemas.microsoft.com/office/drawing/2014/main" id="{1A59139C-5710-4982-A455-3BC8B3605F79}"/>
              </a:ext>
            </a:extLst>
          </p:cNvPr>
          <p:cNvPicPr>
            <a:picLocks noChangeAspect="1"/>
          </p:cNvPicPr>
          <p:nvPr/>
        </p:nvPicPr>
        <p:blipFill>
          <a:blip r:embed="rId2"/>
          <a:stretch>
            <a:fillRect/>
          </a:stretch>
        </p:blipFill>
        <p:spPr>
          <a:xfrm>
            <a:off x="718715" y="0"/>
            <a:ext cx="7706569" cy="6858000"/>
          </a:xfrm>
          <a:prstGeom prst="rect">
            <a:avLst/>
          </a:prstGeom>
        </p:spPr>
      </p:pic>
      <p:sp>
        <p:nvSpPr>
          <p:cNvPr id="7" name="TextBox 6">
            <a:extLst>
              <a:ext uri="{FF2B5EF4-FFF2-40B4-BE49-F238E27FC236}">
                <a16:creationId xmlns:a16="http://schemas.microsoft.com/office/drawing/2014/main" id="{ECD8F955-9786-4ACB-BC5F-525F490D7C40}"/>
              </a:ext>
            </a:extLst>
          </p:cNvPr>
          <p:cNvSpPr txBox="1"/>
          <p:nvPr/>
        </p:nvSpPr>
        <p:spPr>
          <a:xfrm>
            <a:off x="3347864" y="19828"/>
            <a:ext cx="1031051" cy="369332"/>
          </a:xfrm>
          <a:prstGeom prst="rect">
            <a:avLst/>
          </a:prstGeom>
          <a:noFill/>
        </p:spPr>
        <p:txBody>
          <a:bodyPr wrap="none" rtlCol="0">
            <a:spAutoFit/>
          </a:bodyPr>
          <a:lstStyle/>
          <a:p>
            <a:r>
              <a:rPr lang="el-GR" dirty="0"/>
              <a:t>ΓΕ3 1718</a:t>
            </a:r>
            <a:endParaRPr lang="en-US" dirty="0"/>
          </a:p>
        </p:txBody>
      </p:sp>
    </p:spTree>
    <p:extLst>
      <p:ext uri="{BB962C8B-B14F-4D97-AF65-F5344CB8AC3E}">
        <p14:creationId xmlns:p14="http://schemas.microsoft.com/office/powerpoint/2010/main" val="76934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D4DE8ECC-0FF5-401F-BA4E-421903C406C6}"/>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744FFFE1-E811-4E40-887F-1A0E9CF1C741}"/>
              </a:ext>
            </a:extLst>
          </p:cNvPr>
          <p:cNvSpPr>
            <a:spLocks noGrp="1"/>
          </p:cNvSpPr>
          <p:nvPr>
            <p:ph type="sldNum" sz="quarter" idx="12"/>
          </p:nvPr>
        </p:nvSpPr>
        <p:spPr/>
        <p:txBody>
          <a:bodyPr/>
          <a:lstStyle/>
          <a:p>
            <a:fld id="{2BFB6B6B-6A16-4D0B-B6BC-52D8B33A6A07}" type="slidenum">
              <a:rPr lang="el-GR" smtClean="0"/>
              <a:pPr/>
              <a:t>37</a:t>
            </a:fld>
            <a:endParaRPr lang="el-GR"/>
          </a:p>
        </p:txBody>
      </p:sp>
      <p:pic>
        <p:nvPicPr>
          <p:cNvPr id="2" name="Εικόνα 1">
            <a:extLst>
              <a:ext uri="{FF2B5EF4-FFF2-40B4-BE49-F238E27FC236}">
                <a16:creationId xmlns:a16="http://schemas.microsoft.com/office/drawing/2014/main" id="{625EC1EA-3846-4B49-8C70-04E80F000E3F}"/>
              </a:ext>
            </a:extLst>
          </p:cNvPr>
          <p:cNvPicPr>
            <a:picLocks noChangeAspect="1"/>
          </p:cNvPicPr>
          <p:nvPr/>
        </p:nvPicPr>
        <p:blipFill>
          <a:blip r:embed="rId2"/>
          <a:stretch>
            <a:fillRect/>
          </a:stretch>
        </p:blipFill>
        <p:spPr>
          <a:xfrm>
            <a:off x="236756" y="106295"/>
            <a:ext cx="7890956" cy="3457007"/>
          </a:xfrm>
          <a:prstGeom prst="rect">
            <a:avLst/>
          </a:prstGeom>
        </p:spPr>
      </p:pic>
      <p:pic>
        <p:nvPicPr>
          <p:cNvPr id="3" name="Εικόνα 2">
            <a:extLst>
              <a:ext uri="{FF2B5EF4-FFF2-40B4-BE49-F238E27FC236}">
                <a16:creationId xmlns:a16="http://schemas.microsoft.com/office/drawing/2014/main" id="{9160826D-7ECB-4F14-9092-1CE44D2A1207}"/>
              </a:ext>
            </a:extLst>
          </p:cNvPr>
          <p:cNvPicPr>
            <a:picLocks noChangeAspect="1"/>
          </p:cNvPicPr>
          <p:nvPr/>
        </p:nvPicPr>
        <p:blipFill>
          <a:blip r:embed="rId3"/>
          <a:stretch>
            <a:fillRect/>
          </a:stretch>
        </p:blipFill>
        <p:spPr>
          <a:xfrm>
            <a:off x="0" y="3531185"/>
            <a:ext cx="8068352" cy="3033152"/>
          </a:xfrm>
          <a:prstGeom prst="rect">
            <a:avLst/>
          </a:prstGeom>
        </p:spPr>
      </p:pic>
    </p:spTree>
    <p:extLst>
      <p:ext uri="{BB962C8B-B14F-4D97-AF65-F5344CB8AC3E}">
        <p14:creationId xmlns:p14="http://schemas.microsoft.com/office/powerpoint/2010/main" val="561396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D4DE8ECC-0FF5-401F-BA4E-421903C406C6}"/>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744FFFE1-E811-4E40-887F-1A0E9CF1C741}"/>
              </a:ext>
            </a:extLst>
          </p:cNvPr>
          <p:cNvSpPr>
            <a:spLocks noGrp="1"/>
          </p:cNvSpPr>
          <p:nvPr>
            <p:ph type="sldNum" sz="quarter" idx="12"/>
          </p:nvPr>
        </p:nvSpPr>
        <p:spPr/>
        <p:txBody>
          <a:bodyPr/>
          <a:lstStyle/>
          <a:p>
            <a:fld id="{2BFB6B6B-6A16-4D0B-B6BC-52D8B33A6A07}" type="slidenum">
              <a:rPr lang="el-GR" smtClean="0"/>
              <a:pPr/>
              <a:t>38</a:t>
            </a:fld>
            <a:endParaRPr lang="el-GR"/>
          </a:p>
        </p:txBody>
      </p:sp>
      <p:pic>
        <p:nvPicPr>
          <p:cNvPr id="2" name="Εικόνα 1">
            <a:extLst>
              <a:ext uri="{FF2B5EF4-FFF2-40B4-BE49-F238E27FC236}">
                <a16:creationId xmlns:a16="http://schemas.microsoft.com/office/drawing/2014/main" id="{E05E65B9-882A-43D2-8134-F343008E6D73}"/>
              </a:ext>
            </a:extLst>
          </p:cNvPr>
          <p:cNvPicPr>
            <a:picLocks noChangeAspect="1"/>
          </p:cNvPicPr>
          <p:nvPr/>
        </p:nvPicPr>
        <p:blipFill>
          <a:blip r:embed="rId2"/>
          <a:stretch>
            <a:fillRect/>
          </a:stretch>
        </p:blipFill>
        <p:spPr>
          <a:xfrm>
            <a:off x="0" y="1061577"/>
            <a:ext cx="9144000" cy="4734845"/>
          </a:xfrm>
          <a:prstGeom prst="rect">
            <a:avLst/>
          </a:prstGeom>
        </p:spPr>
      </p:pic>
    </p:spTree>
    <p:extLst>
      <p:ext uri="{BB962C8B-B14F-4D97-AF65-F5344CB8AC3E}">
        <p14:creationId xmlns:p14="http://schemas.microsoft.com/office/powerpoint/2010/main" val="2652637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D4DE8ECC-0FF5-401F-BA4E-421903C406C6}"/>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744FFFE1-E811-4E40-887F-1A0E9CF1C741}"/>
              </a:ext>
            </a:extLst>
          </p:cNvPr>
          <p:cNvSpPr>
            <a:spLocks noGrp="1"/>
          </p:cNvSpPr>
          <p:nvPr>
            <p:ph type="sldNum" sz="quarter" idx="12"/>
          </p:nvPr>
        </p:nvSpPr>
        <p:spPr/>
        <p:txBody>
          <a:bodyPr/>
          <a:lstStyle/>
          <a:p>
            <a:fld id="{2BFB6B6B-6A16-4D0B-B6BC-52D8B33A6A07}" type="slidenum">
              <a:rPr lang="el-GR" smtClean="0"/>
              <a:pPr/>
              <a:t>39</a:t>
            </a:fld>
            <a:endParaRPr lang="el-GR"/>
          </a:p>
        </p:txBody>
      </p:sp>
      <p:pic>
        <p:nvPicPr>
          <p:cNvPr id="2" name="Εικόνα 1">
            <a:extLst>
              <a:ext uri="{FF2B5EF4-FFF2-40B4-BE49-F238E27FC236}">
                <a16:creationId xmlns:a16="http://schemas.microsoft.com/office/drawing/2014/main" id="{4F514806-9AA2-49EE-99F4-67677E17130F}"/>
              </a:ext>
            </a:extLst>
          </p:cNvPr>
          <p:cNvPicPr>
            <a:picLocks noChangeAspect="1"/>
          </p:cNvPicPr>
          <p:nvPr/>
        </p:nvPicPr>
        <p:blipFill>
          <a:blip r:embed="rId2"/>
          <a:stretch>
            <a:fillRect/>
          </a:stretch>
        </p:blipFill>
        <p:spPr>
          <a:xfrm>
            <a:off x="0" y="764704"/>
            <a:ext cx="9144000" cy="1689048"/>
          </a:xfrm>
          <a:prstGeom prst="rect">
            <a:avLst/>
          </a:prstGeom>
        </p:spPr>
      </p:pic>
    </p:spTree>
    <p:extLst>
      <p:ext uri="{BB962C8B-B14F-4D97-AF65-F5344CB8AC3E}">
        <p14:creationId xmlns:p14="http://schemas.microsoft.com/office/powerpoint/2010/main" val="131550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794" name="AutoShape 2">
            <a:extLst>
              <a:ext uri="{FF2B5EF4-FFF2-40B4-BE49-F238E27FC236}">
                <a16:creationId xmlns:a16="http://schemas.microsoft.com/office/drawing/2014/main" id="{094A8781-4C1F-4B4D-A522-36C3C6ED6A90}"/>
              </a:ext>
            </a:extLst>
          </p:cNvPr>
          <p:cNvCxnSpPr>
            <a:cxnSpLocks noChangeShapeType="1"/>
            <a:stCxn id="33799" idx="4"/>
            <a:endCxn id="33809" idx="1"/>
          </p:cNvCxnSpPr>
          <p:nvPr/>
        </p:nvCxnSpPr>
        <p:spPr bwMode="auto">
          <a:xfrm rot="16200000" flipH="1">
            <a:off x="1208882" y="2904331"/>
            <a:ext cx="3054350" cy="2087563"/>
          </a:xfrm>
          <a:prstGeom prst="bentConnector2">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669699" name="Rectangle 3">
            <a:extLst>
              <a:ext uri="{FF2B5EF4-FFF2-40B4-BE49-F238E27FC236}">
                <a16:creationId xmlns:a16="http://schemas.microsoft.com/office/drawing/2014/main" id="{18143F34-7B90-4937-88E3-05307363AAB8}"/>
              </a:ext>
            </a:extLst>
          </p:cNvPr>
          <p:cNvSpPr>
            <a:spLocks noChangeArrowheads="1"/>
          </p:cNvSpPr>
          <p:nvPr/>
        </p:nvSpPr>
        <p:spPr bwMode="auto">
          <a:xfrm>
            <a:off x="900113" y="5149850"/>
            <a:ext cx="1584325" cy="649288"/>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Κωδικοποιητής</a:t>
            </a:r>
          </a:p>
        </p:txBody>
      </p:sp>
      <p:cxnSp>
        <p:nvCxnSpPr>
          <p:cNvPr id="33796" name="AutoShape 4">
            <a:extLst>
              <a:ext uri="{FF2B5EF4-FFF2-40B4-BE49-F238E27FC236}">
                <a16:creationId xmlns:a16="http://schemas.microsoft.com/office/drawing/2014/main" id="{38F48DB3-7CA9-48E0-8748-055821982449}"/>
              </a:ext>
            </a:extLst>
          </p:cNvPr>
          <p:cNvCxnSpPr>
            <a:cxnSpLocks noChangeShapeType="1"/>
            <a:stCxn id="33809" idx="3"/>
            <a:endCxn id="33801" idx="4"/>
          </p:cNvCxnSpPr>
          <p:nvPr/>
        </p:nvCxnSpPr>
        <p:spPr bwMode="auto">
          <a:xfrm flipV="1">
            <a:off x="5364163" y="2420938"/>
            <a:ext cx="2089150" cy="3054350"/>
          </a:xfrm>
          <a:prstGeom prst="bentConnector2">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3797" name="Rectangle 5">
            <a:extLst>
              <a:ext uri="{FF2B5EF4-FFF2-40B4-BE49-F238E27FC236}">
                <a16:creationId xmlns:a16="http://schemas.microsoft.com/office/drawing/2014/main" id="{D696AEE7-F383-433F-8DFE-57E1CAB9B607}"/>
              </a:ext>
            </a:extLst>
          </p:cNvPr>
          <p:cNvSpPr>
            <a:spLocks noGrp="1" noChangeArrowheads="1"/>
          </p:cNvSpPr>
          <p:nvPr>
            <p:ph type="title"/>
          </p:nvPr>
        </p:nvSpPr>
        <p:spPr/>
        <p:txBody>
          <a:bodyPr/>
          <a:lstStyle/>
          <a:p>
            <a:pPr eaLnBrk="1" hangingPunct="1"/>
            <a:r>
              <a:rPr lang="el-GR" altLang="el-GR" sz="3800"/>
              <a:t>Προεπισκόπηση ΘΠ (3)</a:t>
            </a:r>
          </a:p>
        </p:txBody>
      </p:sp>
      <p:sp>
        <p:nvSpPr>
          <p:cNvPr id="33798" name="Content Placeholder 1">
            <a:extLst>
              <a:ext uri="{FF2B5EF4-FFF2-40B4-BE49-F238E27FC236}">
                <a16:creationId xmlns:a16="http://schemas.microsoft.com/office/drawing/2014/main" id="{FF68EF80-043D-4134-842E-7878BD9A48AB}"/>
              </a:ext>
            </a:extLst>
          </p:cNvPr>
          <p:cNvSpPr>
            <a:spLocks noGrp="1" noChangeArrowheads="1"/>
          </p:cNvSpPr>
          <p:nvPr>
            <p:ph idx="1"/>
          </p:nvPr>
        </p:nvSpPr>
        <p:spPr>
          <a:xfrm>
            <a:off x="388849" y="2143125"/>
            <a:ext cx="8229600" cy="4525963"/>
          </a:xfrm>
        </p:spPr>
        <p:txBody>
          <a:bodyPr>
            <a:normAutofit fontScale="85000" lnSpcReduction="20000"/>
          </a:bodyPr>
          <a:lstStyle/>
          <a:p>
            <a:endParaRPr lang="el-GR" altLang="el-GR" dirty="0"/>
          </a:p>
          <a:p>
            <a:endParaRPr lang="el-GR" altLang="el-GR" dirty="0"/>
          </a:p>
          <a:p>
            <a:endParaRPr lang="el-GR" altLang="el-GR" dirty="0"/>
          </a:p>
          <a:p>
            <a:endParaRPr lang="el-GR" altLang="el-GR" dirty="0"/>
          </a:p>
          <a:p>
            <a:endParaRPr lang="el-GR" altLang="el-GR" dirty="0"/>
          </a:p>
          <a:p>
            <a:endParaRPr lang="el-GR" altLang="el-GR" dirty="0"/>
          </a:p>
          <a:p>
            <a:endParaRPr lang="el-GR" altLang="el-GR" dirty="0"/>
          </a:p>
          <a:p>
            <a:endParaRPr lang="el-GR" altLang="el-GR" dirty="0"/>
          </a:p>
          <a:p>
            <a:endParaRPr lang="el-GR" altLang="el-GR" dirty="0"/>
          </a:p>
          <a:p>
            <a:r>
              <a:rPr lang="el-GR" altLang="el-GR" dirty="0"/>
              <a:t>Το μοντέλο του Επικοινωνιακού Συστήματος</a:t>
            </a:r>
            <a:endParaRPr lang="en-US" altLang="el-GR" dirty="0"/>
          </a:p>
        </p:txBody>
      </p:sp>
      <p:sp>
        <p:nvSpPr>
          <p:cNvPr id="33799" name="Oval 6">
            <a:extLst>
              <a:ext uri="{FF2B5EF4-FFF2-40B4-BE49-F238E27FC236}">
                <a16:creationId xmlns:a16="http://schemas.microsoft.com/office/drawing/2014/main" id="{20B8DCB9-0946-4A1F-B8BB-57CB359B4957}"/>
              </a:ext>
            </a:extLst>
          </p:cNvPr>
          <p:cNvSpPr>
            <a:spLocks noChangeArrowheads="1"/>
          </p:cNvSpPr>
          <p:nvPr/>
        </p:nvSpPr>
        <p:spPr bwMode="auto">
          <a:xfrm>
            <a:off x="1187450" y="1771650"/>
            <a:ext cx="1008063" cy="64928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Πηγή</a:t>
            </a:r>
          </a:p>
        </p:txBody>
      </p:sp>
      <p:sp>
        <p:nvSpPr>
          <p:cNvPr id="669703" name="Rectangle 7">
            <a:extLst>
              <a:ext uri="{FF2B5EF4-FFF2-40B4-BE49-F238E27FC236}">
                <a16:creationId xmlns:a16="http://schemas.microsoft.com/office/drawing/2014/main" id="{E0E270FC-B8A7-4A68-AD60-D055CDDF3C3E}"/>
              </a:ext>
            </a:extLst>
          </p:cNvPr>
          <p:cNvSpPr>
            <a:spLocks noChangeArrowheads="1"/>
          </p:cNvSpPr>
          <p:nvPr/>
        </p:nvSpPr>
        <p:spPr bwMode="auto">
          <a:xfrm>
            <a:off x="6302375" y="5149850"/>
            <a:ext cx="2301875" cy="649288"/>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Αποκωδικοποιητής</a:t>
            </a:r>
          </a:p>
        </p:txBody>
      </p:sp>
      <p:sp>
        <p:nvSpPr>
          <p:cNvPr id="33801" name="Oval 8">
            <a:extLst>
              <a:ext uri="{FF2B5EF4-FFF2-40B4-BE49-F238E27FC236}">
                <a16:creationId xmlns:a16="http://schemas.microsoft.com/office/drawing/2014/main" id="{42F7B87A-258C-46B1-94EC-0A08FFBDB04C}"/>
              </a:ext>
            </a:extLst>
          </p:cNvPr>
          <p:cNvSpPr>
            <a:spLocks noChangeArrowheads="1"/>
          </p:cNvSpPr>
          <p:nvPr/>
        </p:nvSpPr>
        <p:spPr bwMode="auto">
          <a:xfrm>
            <a:off x="6948488" y="1771650"/>
            <a:ext cx="1008062" cy="64928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Δέκτης</a:t>
            </a:r>
          </a:p>
        </p:txBody>
      </p:sp>
      <p:cxnSp>
        <p:nvCxnSpPr>
          <p:cNvPr id="669705" name="AutoShape 9">
            <a:extLst>
              <a:ext uri="{FF2B5EF4-FFF2-40B4-BE49-F238E27FC236}">
                <a16:creationId xmlns:a16="http://schemas.microsoft.com/office/drawing/2014/main" id="{27F70548-EC58-4909-A019-3F8EDE9C2680}"/>
              </a:ext>
            </a:extLst>
          </p:cNvPr>
          <p:cNvCxnSpPr>
            <a:cxnSpLocks noChangeShapeType="1"/>
            <a:stCxn id="669699" idx="3"/>
            <a:endCxn id="33809" idx="1"/>
          </p:cNvCxnSpPr>
          <p:nvPr/>
        </p:nvCxnSpPr>
        <p:spPr bwMode="auto">
          <a:xfrm>
            <a:off x="2484438" y="5475288"/>
            <a:ext cx="1295400"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69706" name="AutoShape 10">
            <a:extLst>
              <a:ext uri="{FF2B5EF4-FFF2-40B4-BE49-F238E27FC236}">
                <a16:creationId xmlns:a16="http://schemas.microsoft.com/office/drawing/2014/main" id="{44D5CAD2-DE3F-4612-9CB7-AD905635A6ED}"/>
              </a:ext>
            </a:extLst>
          </p:cNvPr>
          <p:cNvCxnSpPr>
            <a:cxnSpLocks noChangeShapeType="1"/>
            <a:stCxn id="33809" idx="3"/>
            <a:endCxn id="669703" idx="1"/>
          </p:cNvCxnSpPr>
          <p:nvPr/>
        </p:nvCxnSpPr>
        <p:spPr bwMode="auto">
          <a:xfrm>
            <a:off x="5364163" y="5475288"/>
            <a:ext cx="938212"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804" name="AutoShape 11">
            <a:extLst>
              <a:ext uri="{FF2B5EF4-FFF2-40B4-BE49-F238E27FC236}">
                <a16:creationId xmlns:a16="http://schemas.microsoft.com/office/drawing/2014/main" id="{847775C4-07FB-42C8-8A9A-94874C25D2A6}"/>
              </a:ext>
            </a:extLst>
          </p:cNvPr>
          <p:cNvCxnSpPr>
            <a:cxnSpLocks noChangeShapeType="1"/>
            <a:stCxn id="669703" idx="0"/>
            <a:endCxn id="33801" idx="4"/>
          </p:cNvCxnSpPr>
          <p:nvPr/>
        </p:nvCxnSpPr>
        <p:spPr bwMode="auto">
          <a:xfrm flipV="1">
            <a:off x="7453313" y="2420938"/>
            <a:ext cx="0" cy="2728912"/>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graphicFrame>
        <p:nvGraphicFramePr>
          <p:cNvPr id="33805" name="Object 12">
            <a:extLst>
              <a:ext uri="{FF2B5EF4-FFF2-40B4-BE49-F238E27FC236}">
                <a16:creationId xmlns:a16="http://schemas.microsoft.com/office/drawing/2014/main" id="{64AEBD47-51B8-4AB1-8F24-B0CF5B694A02}"/>
              </a:ext>
            </a:extLst>
          </p:cNvPr>
          <p:cNvGraphicFramePr>
            <a:graphicFrameLocks noChangeAspect="1"/>
          </p:cNvGraphicFramePr>
          <p:nvPr/>
        </p:nvGraphicFramePr>
        <p:xfrm>
          <a:off x="7621588" y="2709863"/>
          <a:ext cx="279400" cy="431800"/>
        </p:xfrm>
        <a:graphic>
          <a:graphicData uri="http://schemas.openxmlformats.org/presentationml/2006/ole">
            <mc:AlternateContent xmlns:mc="http://schemas.openxmlformats.org/markup-compatibility/2006">
              <mc:Choice xmlns:v="urn:schemas-microsoft-com:vml" Requires="v">
                <p:oleObj name="Equation" r:id="rId2" imgW="1971675" imgH="3076575" progId="Equation.3">
                  <p:embed/>
                </p:oleObj>
              </mc:Choice>
              <mc:Fallback>
                <p:oleObj name="Equation" r:id="rId2" imgW="1971675" imgH="3076575" progId="Equation.3">
                  <p:embed/>
                  <p:pic>
                    <p:nvPicPr>
                      <p:cNvPr id="33805" name="Object 12">
                        <a:extLst>
                          <a:ext uri="{FF2B5EF4-FFF2-40B4-BE49-F238E27FC236}">
                            <a16:creationId xmlns:a16="http://schemas.microsoft.com/office/drawing/2014/main" id="{64AEBD47-51B8-4AB1-8F24-B0CF5B694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2709863"/>
                        <a:ext cx="2794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3806" name="Object 13">
            <a:extLst>
              <a:ext uri="{FF2B5EF4-FFF2-40B4-BE49-F238E27FC236}">
                <a16:creationId xmlns:a16="http://schemas.microsoft.com/office/drawing/2014/main" id="{EDFAFBF8-6CD2-46AB-96F8-4EA2C8421AA2}"/>
              </a:ext>
            </a:extLst>
          </p:cNvPr>
          <p:cNvGraphicFramePr>
            <a:graphicFrameLocks noChangeAspect="1"/>
          </p:cNvGraphicFramePr>
          <p:nvPr/>
        </p:nvGraphicFramePr>
        <p:xfrm>
          <a:off x="1979613" y="2755900"/>
          <a:ext cx="279400" cy="339725"/>
        </p:xfrm>
        <a:graphic>
          <a:graphicData uri="http://schemas.openxmlformats.org/presentationml/2006/ole">
            <mc:AlternateContent xmlns:mc="http://schemas.openxmlformats.org/markup-compatibility/2006">
              <mc:Choice xmlns:v="urn:schemas-microsoft-com:vml" Requires="v">
                <p:oleObj name="Equation" r:id="rId4" imgW="1971675" imgH="2409825" progId="Equation.3">
                  <p:embed/>
                </p:oleObj>
              </mc:Choice>
              <mc:Fallback>
                <p:oleObj name="Equation" r:id="rId4" imgW="1971675" imgH="2409825" progId="Equation.3">
                  <p:embed/>
                  <p:pic>
                    <p:nvPicPr>
                      <p:cNvPr id="33806" name="Object 13">
                        <a:extLst>
                          <a:ext uri="{FF2B5EF4-FFF2-40B4-BE49-F238E27FC236}">
                            <a16:creationId xmlns:a16="http://schemas.microsoft.com/office/drawing/2014/main" id="{EDFAFBF8-6CD2-46AB-96F8-4EA2C8421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755900"/>
                        <a:ext cx="279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69710" name="Object 14">
            <a:extLst>
              <a:ext uri="{FF2B5EF4-FFF2-40B4-BE49-F238E27FC236}">
                <a16:creationId xmlns:a16="http://schemas.microsoft.com/office/drawing/2014/main" id="{342F38DB-F8A4-4AFF-B1DF-63DB0CB68AF8}"/>
              </a:ext>
            </a:extLst>
          </p:cNvPr>
          <p:cNvGraphicFramePr>
            <a:graphicFrameLocks noChangeAspect="1"/>
          </p:cNvGraphicFramePr>
          <p:nvPr/>
        </p:nvGraphicFramePr>
        <p:xfrm>
          <a:off x="3017838" y="4941888"/>
          <a:ext cx="217487" cy="369887"/>
        </p:xfrm>
        <a:graphic>
          <a:graphicData uri="http://schemas.openxmlformats.org/presentationml/2006/ole">
            <mc:AlternateContent xmlns:mc="http://schemas.openxmlformats.org/markup-compatibility/2006">
              <mc:Choice xmlns:v="urn:schemas-microsoft-com:vml" Requires="v">
                <p:oleObj name="Equation" r:id="rId6" imgW="1533525" imgH="2628900" progId="Equation.3">
                  <p:embed/>
                </p:oleObj>
              </mc:Choice>
              <mc:Fallback>
                <p:oleObj name="Equation" r:id="rId6" imgW="1533525" imgH="2628900" progId="Equation.3">
                  <p:embed/>
                  <p:pic>
                    <p:nvPicPr>
                      <p:cNvPr id="669710" name="Object 14">
                        <a:extLst>
                          <a:ext uri="{FF2B5EF4-FFF2-40B4-BE49-F238E27FC236}">
                            <a16:creationId xmlns:a16="http://schemas.microsoft.com/office/drawing/2014/main" id="{342F38DB-F8A4-4AFF-B1DF-63DB0CB68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7838" y="4941888"/>
                        <a:ext cx="2174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69711" name="Object 15">
            <a:extLst>
              <a:ext uri="{FF2B5EF4-FFF2-40B4-BE49-F238E27FC236}">
                <a16:creationId xmlns:a16="http://schemas.microsoft.com/office/drawing/2014/main" id="{9FD195DE-A121-4378-AAF9-4AA798534048}"/>
              </a:ext>
            </a:extLst>
          </p:cNvPr>
          <p:cNvGraphicFramePr>
            <a:graphicFrameLocks noChangeAspect="1"/>
          </p:cNvGraphicFramePr>
          <p:nvPr/>
        </p:nvGraphicFramePr>
        <p:xfrm>
          <a:off x="5795963" y="4972050"/>
          <a:ext cx="279400" cy="309563"/>
        </p:xfrm>
        <a:graphic>
          <a:graphicData uri="http://schemas.openxmlformats.org/presentationml/2006/ole">
            <mc:AlternateContent xmlns:mc="http://schemas.openxmlformats.org/markup-compatibility/2006">
              <mc:Choice xmlns:v="urn:schemas-microsoft-com:vml" Requires="v">
                <p:oleObj name="Equation" r:id="rId8" imgW="1971675" imgH="2190750" progId="Equation.3">
                  <p:embed/>
                </p:oleObj>
              </mc:Choice>
              <mc:Fallback>
                <p:oleObj name="Equation" r:id="rId8" imgW="1971675" imgH="2190750" progId="Equation.3">
                  <p:embed/>
                  <p:pic>
                    <p:nvPicPr>
                      <p:cNvPr id="669711" name="Object 15">
                        <a:extLst>
                          <a:ext uri="{FF2B5EF4-FFF2-40B4-BE49-F238E27FC236}">
                            <a16:creationId xmlns:a16="http://schemas.microsoft.com/office/drawing/2014/main" id="{9FD195DE-A121-4378-AAF9-4AA7985340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5963" y="4972050"/>
                        <a:ext cx="2794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3809" name="AutoShape 16">
            <a:extLst>
              <a:ext uri="{FF2B5EF4-FFF2-40B4-BE49-F238E27FC236}">
                <a16:creationId xmlns:a16="http://schemas.microsoft.com/office/drawing/2014/main" id="{304EA37E-AE76-43C7-809C-F0AA8717FF39}"/>
              </a:ext>
            </a:extLst>
          </p:cNvPr>
          <p:cNvSpPr>
            <a:spLocks noChangeArrowheads="1"/>
          </p:cNvSpPr>
          <p:nvPr/>
        </p:nvSpPr>
        <p:spPr bwMode="auto">
          <a:xfrm>
            <a:off x="3779838" y="5041900"/>
            <a:ext cx="1584325" cy="865188"/>
          </a:xfrm>
          <a:prstGeom prst="doubleWave">
            <a:avLst>
              <a:gd name="adj1" fmla="val 6500"/>
              <a:gd name="adj2" fmla="val 0"/>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Κανάλι με</a:t>
            </a:r>
          </a:p>
          <a:p>
            <a:pPr algn="ctr" eaLnBrk="1" hangingPunct="1"/>
            <a:r>
              <a:rPr lang="el-GR" altLang="el-GR" sz="1800"/>
              <a:t>Θόρυβο</a:t>
            </a:r>
          </a:p>
        </p:txBody>
      </p:sp>
      <p:sp>
        <p:nvSpPr>
          <p:cNvPr id="669713" name="Rectangle 17">
            <a:extLst>
              <a:ext uri="{FF2B5EF4-FFF2-40B4-BE49-F238E27FC236}">
                <a16:creationId xmlns:a16="http://schemas.microsoft.com/office/drawing/2014/main" id="{909FF92B-B276-4EBD-B649-6E13AFF67438}"/>
              </a:ext>
            </a:extLst>
          </p:cNvPr>
          <p:cNvSpPr>
            <a:spLocks noChangeArrowheads="1"/>
          </p:cNvSpPr>
          <p:nvPr/>
        </p:nvSpPr>
        <p:spPr bwMode="auto">
          <a:xfrm>
            <a:off x="611188" y="3357563"/>
            <a:ext cx="2162175" cy="1008062"/>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Κωδικοποίηση &amp; </a:t>
            </a:r>
          </a:p>
          <a:p>
            <a:pPr algn="ctr" eaLnBrk="1" hangingPunct="1"/>
            <a:r>
              <a:rPr lang="el-GR" altLang="el-GR" sz="1800"/>
              <a:t>Συμπίεση Πηγής</a:t>
            </a:r>
          </a:p>
        </p:txBody>
      </p:sp>
      <p:sp>
        <p:nvSpPr>
          <p:cNvPr id="669714" name="Rectangle 18">
            <a:extLst>
              <a:ext uri="{FF2B5EF4-FFF2-40B4-BE49-F238E27FC236}">
                <a16:creationId xmlns:a16="http://schemas.microsoft.com/office/drawing/2014/main" id="{F36194B2-7F43-4002-9290-2773BCB1320D}"/>
              </a:ext>
            </a:extLst>
          </p:cNvPr>
          <p:cNvSpPr>
            <a:spLocks noChangeArrowheads="1"/>
          </p:cNvSpPr>
          <p:nvPr/>
        </p:nvSpPr>
        <p:spPr bwMode="auto">
          <a:xfrm>
            <a:off x="6227763" y="3357563"/>
            <a:ext cx="2447925" cy="1008062"/>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Αποκωδικοποίηση &amp; </a:t>
            </a:r>
          </a:p>
          <a:p>
            <a:pPr algn="ctr" eaLnBrk="1" hangingPunct="1"/>
            <a:r>
              <a:rPr lang="el-GR" altLang="el-GR" sz="1800"/>
              <a:t>Αποσυμπίεση Πηγής</a:t>
            </a:r>
          </a:p>
        </p:txBody>
      </p:sp>
      <p:cxnSp>
        <p:nvCxnSpPr>
          <p:cNvPr id="669715" name="AutoShape 19">
            <a:extLst>
              <a:ext uri="{FF2B5EF4-FFF2-40B4-BE49-F238E27FC236}">
                <a16:creationId xmlns:a16="http://schemas.microsoft.com/office/drawing/2014/main" id="{00D1DB2F-6634-454E-A936-0749DBCAA057}"/>
              </a:ext>
            </a:extLst>
          </p:cNvPr>
          <p:cNvCxnSpPr>
            <a:cxnSpLocks noChangeShapeType="1"/>
            <a:stCxn id="33799" idx="4"/>
            <a:endCxn id="669713" idx="0"/>
          </p:cNvCxnSpPr>
          <p:nvPr/>
        </p:nvCxnSpPr>
        <p:spPr bwMode="auto">
          <a:xfrm>
            <a:off x="1692275" y="2420938"/>
            <a:ext cx="0" cy="9366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69716" name="AutoShape 20">
            <a:extLst>
              <a:ext uri="{FF2B5EF4-FFF2-40B4-BE49-F238E27FC236}">
                <a16:creationId xmlns:a16="http://schemas.microsoft.com/office/drawing/2014/main" id="{FCD89B2E-6777-43BE-A3A6-DDF93205985B}"/>
              </a:ext>
            </a:extLst>
          </p:cNvPr>
          <p:cNvCxnSpPr>
            <a:cxnSpLocks noChangeShapeType="1"/>
            <a:stCxn id="669703" idx="0"/>
            <a:endCxn id="669714" idx="2"/>
          </p:cNvCxnSpPr>
          <p:nvPr/>
        </p:nvCxnSpPr>
        <p:spPr bwMode="auto">
          <a:xfrm flipH="1" flipV="1">
            <a:off x="7451725" y="4365625"/>
            <a:ext cx="1588" cy="7842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69717" name="AutoShape 21">
            <a:extLst>
              <a:ext uri="{FF2B5EF4-FFF2-40B4-BE49-F238E27FC236}">
                <a16:creationId xmlns:a16="http://schemas.microsoft.com/office/drawing/2014/main" id="{E82DE3DB-5D56-4978-A6FD-F9B019EA3095}"/>
              </a:ext>
            </a:extLst>
          </p:cNvPr>
          <p:cNvCxnSpPr>
            <a:cxnSpLocks noChangeShapeType="1"/>
            <a:stCxn id="669714" idx="0"/>
            <a:endCxn id="33801" idx="4"/>
          </p:cNvCxnSpPr>
          <p:nvPr/>
        </p:nvCxnSpPr>
        <p:spPr bwMode="auto">
          <a:xfrm flipV="1">
            <a:off x="7451725" y="2420938"/>
            <a:ext cx="1588" cy="9366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graphicFrame>
        <p:nvGraphicFramePr>
          <p:cNvPr id="669718" name="Object 22">
            <a:extLst>
              <a:ext uri="{FF2B5EF4-FFF2-40B4-BE49-F238E27FC236}">
                <a16:creationId xmlns:a16="http://schemas.microsoft.com/office/drawing/2014/main" id="{27017EC5-07E7-478E-8546-A27719F1B64A}"/>
              </a:ext>
            </a:extLst>
          </p:cNvPr>
          <p:cNvGraphicFramePr>
            <a:graphicFrameLocks noChangeAspect="1"/>
          </p:cNvGraphicFramePr>
          <p:nvPr/>
        </p:nvGraphicFramePr>
        <p:xfrm>
          <a:off x="7596188" y="4581525"/>
          <a:ext cx="269875" cy="431800"/>
        </p:xfrm>
        <a:graphic>
          <a:graphicData uri="http://schemas.openxmlformats.org/presentationml/2006/ole">
            <mc:AlternateContent xmlns:mc="http://schemas.openxmlformats.org/markup-compatibility/2006">
              <mc:Choice xmlns:v="urn:schemas-microsoft-com:vml" Requires="v">
                <p:oleObj name="Equation" r:id="rId10" imgW="2190750" imgH="3514725" progId="Equation.3">
                  <p:embed/>
                </p:oleObj>
              </mc:Choice>
              <mc:Fallback>
                <p:oleObj name="Equation" r:id="rId10" imgW="2190750" imgH="3514725" progId="Equation.3">
                  <p:embed/>
                  <p:pic>
                    <p:nvPicPr>
                      <p:cNvPr id="669718" name="Object 22">
                        <a:extLst>
                          <a:ext uri="{FF2B5EF4-FFF2-40B4-BE49-F238E27FC236}">
                            <a16:creationId xmlns:a16="http://schemas.microsoft.com/office/drawing/2014/main" id="{27017EC5-07E7-478E-8546-A27719F1B6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6188" y="4581525"/>
                        <a:ext cx="2698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669719" name="Object 23">
            <a:extLst>
              <a:ext uri="{FF2B5EF4-FFF2-40B4-BE49-F238E27FC236}">
                <a16:creationId xmlns:a16="http://schemas.microsoft.com/office/drawing/2014/main" id="{92F1C5B1-DCDE-42FB-9C28-D08B281B6758}"/>
              </a:ext>
            </a:extLst>
          </p:cNvPr>
          <p:cNvGraphicFramePr>
            <a:graphicFrameLocks noChangeAspect="1"/>
          </p:cNvGraphicFramePr>
          <p:nvPr/>
        </p:nvGraphicFramePr>
        <p:xfrm>
          <a:off x="1908175" y="4581525"/>
          <a:ext cx="266700" cy="346075"/>
        </p:xfrm>
        <a:graphic>
          <a:graphicData uri="http://schemas.openxmlformats.org/presentationml/2006/ole">
            <mc:AlternateContent xmlns:mc="http://schemas.openxmlformats.org/markup-compatibility/2006">
              <mc:Choice xmlns:v="urn:schemas-microsoft-com:vml" Requires="v">
                <p:oleObj name="Equation" r:id="rId12" imgW="2190750" imgH="2847975" progId="Equation.3">
                  <p:embed/>
                </p:oleObj>
              </mc:Choice>
              <mc:Fallback>
                <p:oleObj name="Equation" r:id="rId12" imgW="2190750" imgH="2847975" progId="Equation.3">
                  <p:embed/>
                  <p:pic>
                    <p:nvPicPr>
                      <p:cNvPr id="669719" name="Object 23">
                        <a:extLst>
                          <a:ext uri="{FF2B5EF4-FFF2-40B4-BE49-F238E27FC236}">
                            <a16:creationId xmlns:a16="http://schemas.microsoft.com/office/drawing/2014/main" id="{92F1C5B1-DCDE-42FB-9C28-D08B281B67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8175" y="4581525"/>
                        <a:ext cx="2667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cxnSp>
        <p:nvCxnSpPr>
          <p:cNvPr id="669720" name="AutoShape 24">
            <a:extLst>
              <a:ext uri="{FF2B5EF4-FFF2-40B4-BE49-F238E27FC236}">
                <a16:creationId xmlns:a16="http://schemas.microsoft.com/office/drawing/2014/main" id="{23EF0834-748D-4754-ADD9-B5A2ECCDCDC3}"/>
              </a:ext>
            </a:extLst>
          </p:cNvPr>
          <p:cNvCxnSpPr>
            <a:cxnSpLocks noChangeShapeType="1"/>
            <a:stCxn id="669713" idx="2"/>
            <a:endCxn id="669699" idx="0"/>
          </p:cNvCxnSpPr>
          <p:nvPr/>
        </p:nvCxnSpPr>
        <p:spPr bwMode="auto">
          <a:xfrm>
            <a:off x="1692275" y="4365625"/>
            <a:ext cx="0" cy="784225"/>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69721" name="Text Box 25">
            <a:extLst>
              <a:ext uri="{FF2B5EF4-FFF2-40B4-BE49-F238E27FC236}">
                <a16:creationId xmlns:a16="http://schemas.microsoft.com/office/drawing/2014/main" id="{906DADD8-38FA-4CDE-AF79-530ACFD6F7DA}"/>
              </a:ext>
            </a:extLst>
          </p:cNvPr>
          <p:cNvSpPr txBox="1">
            <a:spLocks noChangeArrowheads="1"/>
          </p:cNvSpPr>
          <p:nvPr/>
        </p:nvSpPr>
        <p:spPr bwMode="auto">
          <a:xfrm>
            <a:off x="2341563" y="1125538"/>
            <a:ext cx="4535487" cy="2087562"/>
          </a:xfrm>
          <a:prstGeom prst="rect">
            <a:avLst/>
          </a:prstGeom>
          <a:noFill/>
          <a:ln w="9525">
            <a:solidFill>
              <a:schemeClr val="tx1"/>
            </a:solidFill>
            <a:miter lim="800000"/>
            <a:headEnd/>
            <a:tailEnd/>
          </a:ln>
          <a:effectLst>
            <a:prstShdw prst="shdw17" dist="17961" dir="2700000">
              <a:srgbClr val="808080">
                <a:alpha val="74997"/>
              </a:srgbClr>
            </a:prstShdw>
          </a:effectLst>
          <a:extLst>
            <a:ext uri="{909E8E84-426E-40DD-AFC4-6F175D3DCCD1}">
              <a14:hiddenFill xmlns:a14="http://schemas.microsoft.com/office/drawing/2010/main">
                <a:solidFill>
                  <a:srgbClr val="FFFFFF"/>
                </a:solidFill>
              </a14:hiddenFill>
            </a:ext>
          </a:extLst>
        </p:spPr>
        <p:txBody>
          <a:bodyPr/>
          <a:lstStyle>
            <a:lvl1pPr indent="274638">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just" eaLnBrk="1" hangingPunct="1">
              <a:spcBef>
                <a:spcPct val="20000"/>
              </a:spcBef>
              <a:buClr>
                <a:schemeClr val="accent1"/>
              </a:buClr>
              <a:buSzPct val="65000"/>
              <a:buFont typeface="Wingdings" panose="05000000000000000000" pitchFamily="2" charset="2"/>
              <a:buChar char="n"/>
            </a:pPr>
            <a:r>
              <a:rPr lang="el-GR" altLang="el-GR" sz="1800" b="1"/>
              <a:t>Η Θεωρία Πληροφορίας μελετά τα θεωρητικά όρια και τις δυνατότητες τέτοιων συστημάτων.</a:t>
            </a:r>
            <a:endParaRPr lang="en-GB" altLang="el-GR" sz="1800" b="1"/>
          </a:p>
          <a:p>
            <a:pPr algn="just" eaLnBrk="1" hangingPunct="1">
              <a:spcBef>
                <a:spcPct val="20000"/>
              </a:spcBef>
              <a:buClr>
                <a:schemeClr val="accent1"/>
              </a:buClr>
              <a:buSzPct val="65000"/>
              <a:buFont typeface="Wingdings" panose="05000000000000000000" pitchFamily="2" charset="2"/>
              <a:buChar char="n"/>
            </a:pPr>
            <a:r>
              <a:rPr lang="el-GR" altLang="el-GR" sz="1800" b="1"/>
              <a:t>Θεωρία Κωδικοποίησης ασχολείται με τη δημιουργία πρακτικών συστημάτων κωδικοποίησης/αποκωδικοποίησης.</a:t>
            </a:r>
          </a:p>
          <a:p>
            <a:pPr algn="just" eaLnBrk="1" hangingPunct="1"/>
            <a:endParaRPr lang="el-GR" altLang="el-GR" sz="1800" b="1"/>
          </a:p>
        </p:txBody>
      </p:sp>
      <p:sp>
        <p:nvSpPr>
          <p:cNvPr id="33819" name="Footer Placeholder 4">
            <a:extLst>
              <a:ext uri="{FF2B5EF4-FFF2-40B4-BE49-F238E27FC236}">
                <a16:creationId xmlns:a16="http://schemas.microsoft.com/office/drawing/2014/main" id="{50E36375-2810-4B66-9E1A-322A64F3F1A4}"/>
              </a:ext>
            </a:extLst>
          </p:cNvPr>
          <p:cNvSpPr>
            <a:spLocks noGrp="1"/>
          </p:cNvSpPr>
          <p:nvPr/>
        </p:nvSpPr>
        <p:spPr bwMode="auto">
          <a:xfrm>
            <a:off x="301625" y="634523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FCCEA543-FFDB-4207-AE75-FEB7CAE0DF32}" type="slidenum">
              <a:rPr lang="el-GR" altLang="el-GR" sz="1100" b="1" i="1">
                <a:latin typeface="Calibri" panose="020F0502020204030204" pitchFamily="34" charset="0"/>
              </a:rPr>
              <a:pPr eaLnBrk="1" hangingPunct="1"/>
              <a:t>4</a:t>
            </a:fld>
            <a:endParaRPr lang="en-US" altLang="el-GR" sz="1100" b="1" i="1">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9713"/>
                                        </p:tgtEl>
                                        <p:attrNameLst>
                                          <p:attrName>style.visibility</p:attrName>
                                        </p:attrNameLst>
                                      </p:cBhvr>
                                      <p:to>
                                        <p:strVal val="visible"/>
                                      </p:to>
                                    </p:set>
                                    <p:animEffect transition="in" filter="blinds(horizontal)">
                                      <p:cBhvr>
                                        <p:cTn id="7" dur="500"/>
                                        <p:tgtEl>
                                          <p:spTgt spid="669713"/>
                                        </p:tgtEl>
                                      </p:cBhvr>
                                    </p:animEffect>
                                  </p:childTnLst>
                                </p:cTn>
                              </p:par>
                              <p:par>
                                <p:cTn id="8" presetID="3" presetClass="entr" presetSubtype="10" fill="hold" nodeType="withEffect">
                                  <p:stCondLst>
                                    <p:cond delay="0"/>
                                  </p:stCondLst>
                                  <p:childTnLst>
                                    <p:set>
                                      <p:cBhvr>
                                        <p:cTn id="9" dur="1" fill="hold">
                                          <p:stCondLst>
                                            <p:cond delay="0"/>
                                          </p:stCondLst>
                                        </p:cTn>
                                        <p:tgtEl>
                                          <p:spTgt spid="669715"/>
                                        </p:tgtEl>
                                        <p:attrNameLst>
                                          <p:attrName>style.visibility</p:attrName>
                                        </p:attrNameLst>
                                      </p:cBhvr>
                                      <p:to>
                                        <p:strVal val="visible"/>
                                      </p:to>
                                    </p:set>
                                    <p:animEffect transition="in" filter="blinds(horizontal)">
                                      <p:cBhvr>
                                        <p:cTn id="10" dur="500"/>
                                        <p:tgtEl>
                                          <p:spTgt spid="669715"/>
                                        </p:tgtEl>
                                      </p:cBhvr>
                                    </p:animEffect>
                                  </p:childTnLst>
                                </p:cTn>
                              </p:par>
                              <p:par>
                                <p:cTn id="11" presetID="3" presetClass="entr" presetSubtype="10" fill="hold" nodeType="withEffect">
                                  <p:stCondLst>
                                    <p:cond delay="0"/>
                                  </p:stCondLst>
                                  <p:childTnLst>
                                    <p:set>
                                      <p:cBhvr>
                                        <p:cTn id="12" dur="1" fill="hold">
                                          <p:stCondLst>
                                            <p:cond delay="0"/>
                                          </p:stCondLst>
                                        </p:cTn>
                                        <p:tgtEl>
                                          <p:spTgt spid="669719"/>
                                        </p:tgtEl>
                                        <p:attrNameLst>
                                          <p:attrName>style.visibility</p:attrName>
                                        </p:attrNameLst>
                                      </p:cBhvr>
                                      <p:to>
                                        <p:strVal val="visible"/>
                                      </p:to>
                                    </p:set>
                                    <p:animEffect transition="in" filter="blinds(horizontal)">
                                      <p:cBhvr>
                                        <p:cTn id="13" dur="500"/>
                                        <p:tgtEl>
                                          <p:spTgt spid="6697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669716"/>
                                        </p:tgtEl>
                                        <p:attrNameLst>
                                          <p:attrName>style.visibility</p:attrName>
                                        </p:attrNameLst>
                                      </p:cBhvr>
                                      <p:to>
                                        <p:strVal val="visible"/>
                                      </p:to>
                                    </p:set>
                                    <p:animEffect transition="in" filter="blinds(horizontal)">
                                      <p:cBhvr>
                                        <p:cTn id="18" dur="500"/>
                                        <p:tgtEl>
                                          <p:spTgt spid="669716"/>
                                        </p:tgtEl>
                                      </p:cBhvr>
                                    </p:animEffect>
                                  </p:childTnLst>
                                </p:cTn>
                              </p:par>
                              <p:par>
                                <p:cTn id="19" presetID="3" presetClass="entr" presetSubtype="10" fill="hold" nodeType="withEffect">
                                  <p:stCondLst>
                                    <p:cond delay="0"/>
                                  </p:stCondLst>
                                  <p:childTnLst>
                                    <p:set>
                                      <p:cBhvr>
                                        <p:cTn id="20" dur="1" fill="hold">
                                          <p:stCondLst>
                                            <p:cond delay="0"/>
                                          </p:stCondLst>
                                        </p:cTn>
                                        <p:tgtEl>
                                          <p:spTgt spid="669718"/>
                                        </p:tgtEl>
                                        <p:attrNameLst>
                                          <p:attrName>style.visibility</p:attrName>
                                        </p:attrNameLst>
                                      </p:cBhvr>
                                      <p:to>
                                        <p:strVal val="visible"/>
                                      </p:to>
                                    </p:set>
                                    <p:animEffect transition="in" filter="blinds(horizontal)">
                                      <p:cBhvr>
                                        <p:cTn id="21" dur="500"/>
                                        <p:tgtEl>
                                          <p:spTgt spid="66971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69714"/>
                                        </p:tgtEl>
                                        <p:attrNameLst>
                                          <p:attrName>style.visibility</p:attrName>
                                        </p:attrNameLst>
                                      </p:cBhvr>
                                      <p:to>
                                        <p:strVal val="visible"/>
                                      </p:to>
                                    </p:set>
                                    <p:animEffect transition="in" filter="blinds(horizontal)">
                                      <p:cBhvr>
                                        <p:cTn id="24" dur="500"/>
                                        <p:tgtEl>
                                          <p:spTgt spid="669714"/>
                                        </p:tgtEl>
                                      </p:cBhvr>
                                    </p:animEffect>
                                  </p:childTnLst>
                                </p:cTn>
                              </p:par>
                              <p:par>
                                <p:cTn id="25" presetID="3" presetClass="entr" presetSubtype="10" fill="hold" nodeType="withEffect">
                                  <p:stCondLst>
                                    <p:cond delay="0"/>
                                  </p:stCondLst>
                                  <p:childTnLst>
                                    <p:set>
                                      <p:cBhvr>
                                        <p:cTn id="26" dur="1" fill="hold">
                                          <p:stCondLst>
                                            <p:cond delay="0"/>
                                          </p:stCondLst>
                                        </p:cTn>
                                        <p:tgtEl>
                                          <p:spTgt spid="669717"/>
                                        </p:tgtEl>
                                        <p:attrNameLst>
                                          <p:attrName>style.visibility</p:attrName>
                                        </p:attrNameLst>
                                      </p:cBhvr>
                                      <p:to>
                                        <p:strVal val="visible"/>
                                      </p:to>
                                    </p:set>
                                    <p:animEffect transition="in" filter="blinds(horizontal)">
                                      <p:cBhvr>
                                        <p:cTn id="27" dur="500"/>
                                        <p:tgtEl>
                                          <p:spTgt spid="6697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69699"/>
                                        </p:tgtEl>
                                        <p:attrNameLst>
                                          <p:attrName>style.visibility</p:attrName>
                                        </p:attrNameLst>
                                      </p:cBhvr>
                                      <p:to>
                                        <p:strVal val="visible"/>
                                      </p:to>
                                    </p:set>
                                    <p:animEffect transition="in" filter="blinds(horizontal)">
                                      <p:cBhvr>
                                        <p:cTn id="32" dur="500"/>
                                        <p:tgtEl>
                                          <p:spTgt spid="669699"/>
                                        </p:tgtEl>
                                      </p:cBhvr>
                                    </p:animEffect>
                                  </p:childTnLst>
                                </p:cTn>
                              </p:par>
                              <p:par>
                                <p:cTn id="33" presetID="3" presetClass="entr" presetSubtype="10" fill="hold" nodeType="withEffect">
                                  <p:stCondLst>
                                    <p:cond delay="0"/>
                                  </p:stCondLst>
                                  <p:childTnLst>
                                    <p:set>
                                      <p:cBhvr>
                                        <p:cTn id="34" dur="1" fill="hold">
                                          <p:stCondLst>
                                            <p:cond delay="0"/>
                                          </p:stCondLst>
                                        </p:cTn>
                                        <p:tgtEl>
                                          <p:spTgt spid="669720"/>
                                        </p:tgtEl>
                                        <p:attrNameLst>
                                          <p:attrName>style.visibility</p:attrName>
                                        </p:attrNameLst>
                                      </p:cBhvr>
                                      <p:to>
                                        <p:strVal val="visible"/>
                                      </p:to>
                                    </p:set>
                                    <p:animEffect transition="in" filter="blinds(horizontal)">
                                      <p:cBhvr>
                                        <p:cTn id="35" dur="500"/>
                                        <p:tgtEl>
                                          <p:spTgt spid="669720"/>
                                        </p:tgtEl>
                                      </p:cBhvr>
                                    </p:animEffect>
                                  </p:childTnLst>
                                </p:cTn>
                              </p:par>
                              <p:par>
                                <p:cTn id="36" presetID="3" presetClass="entr" presetSubtype="10" fill="hold" nodeType="withEffect">
                                  <p:stCondLst>
                                    <p:cond delay="0"/>
                                  </p:stCondLst>
                                  <p:childTnLst>
                                    <p:set>
                                      <p:cBhvr>
                                        <p:cTn id="37" dur="1" fill="hold">
                                          <p:stCondLst>
                                            <p:cond delay="0"/>
                                          </p:stCondLst>
                                        </p:cTn>
                                        <p:tgtEl>
                                          <p:spTgt spid="669705"/>
                                        </p:tgtEl>
                                        <p:attrNameLst>
                                          <p:attrName>style.visibility</p:attrName>
                                        </p:attrNameLst>
                                      </p:cBhvr>
                                      <p:to>
                                        <p:strVal val="visible"/>
                                      </p:to>
                                    </p:set>
                                    <p:animEffect transition="in" filter="blinds(horizontal)">
                                      <p:cBhvr>
                                        <p:cTn id="38" dur="500"/>
                                        <p:tgtEl>
                                          <p:spTgt spid="669705"/>
                                        </p:tgtEl>
                                      </p:cBhvr>
                                    </p:animEffect>
                                  </p:childTnLst>
                                </p:cTn>
                              </p:par>
                              <p:par>
                                <p:cTn id="39" presetID="3" presetClass="entr" presetSubtype="10" fill="hold" nodeType="withEffect">
                                  <p:stCondLst>
                                    <p:cond delay="0"/>
                                  </p:stCondLst>
                                  <p:childTnLst>
                                    <p:set>
                                      <p:cBhvr>
                                        <p:cTn id="40" dur="1" fill="hold">
                                          <p:stCondLst>
                                            <p:cond delay="0"/>
                                          </p:stCondLst>
                                        </p:cTn>
                                        <p:tgtEl>
                                          <p:spTgt spid="669710"/>
                                        </p:tgtEl>
                                        <p:attrNameLst>
                                          <p:attrName>style.visibility</p:attrName>
                                        </p:attrNameLst>
                                      </p:cBhvr>
                                      <p:to>
                                        <p:strVal val="visible"/>
                                      </p:to>
                                    </p:set>
                                    <p:animEffect transition="in" filter="blinds(horizontal)">
                                      <p:cBhvr>
                                        <p:cTn id="41" dur="500"/>
                                        <p:tgtEl>
                                          <p:spTgt spid="6697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69703"/>
                                        </p:tgtEl>
                                        <p:attrNameLst>
                                          <p:attrName>style.visibility</p:attrName>
                                        </p:attrNameLst>
                                      </p:cBhvr>
                                      <p:to>
                                        <p:strVal val="visible"/>
                                      </p:to>
                                    </p:set>
                                    <p:animEffect transition="in" filter="blinds(horizontal)">
                                      <p:cBhvr>
                                        <p:cTn id="46" dur="500"/>
                                        <p:tgtEl>
                                          <p:spTgt spid="669703"/>
                                        </p:tgtEl>
                                      </p:cBhvr>
                                    </p:animEffect>
                                  </p:childTnLst>
                                </p:cTn>
                              </p:par>
                              <p:par>
                                <p:cTn id="47" presetID="3" presetClass="entr" presetSubtype="10" fill="hold" nodeType="withEffect">
                                  <p:stCondLst>
                                    <p:cond delay="0"/>
                                  </p:stCondLst>
                                  <p:childTnLst>
                                    <p:set>
                                      <p:cBhvr>
                                        <p:cTn id="48" dur="1" fill="hold">
                                          <p:stCondLst>
                                            <p:cond delay="0"/>
                                          </p:stCondLst>
                                        </p:cTn>
                                        <p:tgtEl>
                                          <p:spTgt spid="669706"/>
                                        </p:tgtEl>
                                        <p:attrNameLst>
                                          <p:attrName>style.visibility</p:attrName>
                                        </p:attrNameLst>
                                      </p:cBhvr>
                                      <p:to>
                                        <p:strVal val="visible"/>
                                      </p:to>
                                    </p:set>
                                    <p:animEffect transition="in" filter="blinds(horizontal)">
                                      <p:cBhvr>
                                        <p:cTn id="49" dur="500"/>
                                        <p:tgtEl>
                                          <p:spTgt spid="669706"/>
                                        </p:tgtEl>
                                      </p:cBhvr>
                                    </p:animEffect>
                                  </p:childTnLst>
                                </p:cTn>
                              </p:par>
                              <p:par>
                                <p:cTn id="50" presetID="3" presetClass="entr" presetSubtype="10" fill="hold" nodeType="withEffect">
                                  <p:stCondLst>
                                    <p:cond delay="0"/>
                                  </p:stCondLst>
                                  <p:childTnLst>
                                    <p:set>
                                      <p:cBhvr>
                                        <p:cTn id="51" dur="1" fill="hold">
                                          <p:stCondLst>
                                            <p:cond delay="0"/>
                                          </p:stCondLst>
                                        </p:cTn>
                                        <p:tgtEl>
                                          <p:spTgt spid="669716"/>
                                        </p:tgtEl>
                                        <p:attrNameLst>
                                          <p:attrName>style.visibility</p:attrName>
                                        </p:attrNameLst>
                                      </p:cBhvr>
                                      <p:to>
                                        <p:strVal val="visible"/>
                                      </p:to>
                                    </p:set>
                                    <p:animEffect transition="in" filter="blinds(horizontal)">
                                      <p:cBhvr>
                                        <p:cTn id="52" dur="500"/>
                                        <p:tgtEl>
                                          <p:spTgt spid="669716"/>
                                        </p:tgtEl>
                                      </p:cBhvr>
                                    </p:animEffect>
                                  </p:childTnLst>
                                </p:cTn>
                              </p:par>
                              <p:par>
                                <p:cTn id="53" presetID="3" presetClass="entr" presetSubtype="10" fill="hold" nodeType="withEffect">
                                  <p:stCondLst>
                                    <p:cond delay="0"/>
                                  </p:stCondLst>
                                  <p:childTnLst>
                                    <p:set>
                                      <p:cBhvr>
                                        <p:cTn id="54" dur="1" fill="hold">
                                          <p:stCondLst>
                                            <p:cond delay="0"/>
                                          </p:stCondLst>
                                        </p:cTn>
                                        <p:tgtEl>
                                          <p:spTgt spid="669711"/>
                                        </p:tgtEl>
                                        <p:attrNameLst>
                                          <p:attrName>style.visibility</p:attrName>
                                        </p:attrNameLst>
                                      </p:cBhvr>
                                      <p:to>
                                        <p:strVal val="visible"/>
                                      </p:to>
                                    </p:set>
                                    <p:animEffect transition="in" filter="blinds(horizontal)">
                                      <p:cBhvr>
                                        <p:cTn id="55" dur="500"/>
                                        <p:tgtEl>
                                          <p:spTgt spid="66971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69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699" grpId="0" animBg="1"/>
      <p:bldP spid="669703" grpId="0" animBg="1"/>
      <p:bldP spid="669713" grpId="0" animBg="1"/>
      <p:bldP spid="669714" grpId="0" animBg="1"/>
      <p:bldP spid="6697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404813" y="1290638"/>
            <a:ext cx="8334375" cy="427672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40</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528638" y="76200"/>
            <a:ext cx="8086725" cy="67056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41</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85720" y="857232"/>
            <a:ext cx="8448675" cy="5143500"/>
          </a:xfrm>
          <a:prstGeom prst="rect">
            <a:avLst/>
          </a:prstGeom>
          <a:noFill/>
          <a:ln w="9525">
            <a:noFill/>
            <a:miter lim="800000"/>
            <a:headEnd/>
            <a:tailEnd/>
          </a:ln>
        </p:spPr>
      </p:pic>
      <p:sp>
        <p:nvSpPr>
          <p:cNvPr id="3" name="2 - Ορθογώνιο"/>
          <p:cNvSpPr/>
          <p:nvPr/>
        </p:nvSpPr>
        <p:spPr>
          <a:xfrm>
            <a:off x="2071670" y="5786454"/>
            <a:ext cx="928694"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θογώνιο"/>
          <p:cNvSpPr/>
          <p:nvPr/>
        </p:nvSpPr>
        <p:spPr>
          <a:xfrm>
            <a:off x="5929322" y="5857892"/>
            <a:ext cx="714380"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42</a:t>
            </a:fld>
            <a:endParaRPr lang="el-GR"/>
          </a:p>
        </p:txBody>
      </p:sp>
      <p:sp>
        <p:nvSpPr>
          <p:cNvPr id="7"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7625" y="1004888"/>
            <a:ext cx="9048750" cy="484822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43</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14282" y="214290"/>
            <a:ext cx="8296275" cy="25146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44</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14282" y="214290"/>
            <a:ext cx="8705850" cy="5057775"/>
          </a:xfrm>
          <a:prstGeom prst="rect">
            <a:avLst/>
          </a:prstGeom>
          <a:noFill/>
          <a:ln w="9525">
            <a:noFill/>
            <a:miter lim="800000"/>
            <a:headEnd/>
            <a:tailEnd/>
          </a:ln>
        </p:spPr>
      </p:pic>
      <p:sp>
        <p:nvSpPr>
          <p:cNvPr id="3" name="2 - Ορθογώνιο"/>
          <p:cNvSpPr/>
          <p:nvPr/>
        </p:nvSpPr>
        <p:spPr>
          <a:xfrm>
            <a:off x="1500166" y="5072074"/>
            <a:ext cx="6215106"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θογώνιο"/>
          <p:cNvSpPr/>
          <p:nvPr/>
        </p:nvSpPr>
        <p:spPr>
          <a:xfrm>
            <a:off x="3071802" y="4929198"/>
            <a:ext cx="3429024"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5214942" y="4857760"/>
            <a:ext cx="128588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6072198" y="4714884"/>
            <a:ext cx="214314"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Θέση αριθμού διαφάνειας"/>
          <p:cNvSpPr>
            <a:spLocks noGrp="1"/>
          </p:cNvSpPr>
          <p:nvPr>
            <p:ph type="sldNum" sz="quarter" idx="12"/>
          </p:nvPr>
        </p:nvSpPr>
        <p:spPr/>
        <p:txBody>
          <a:bodyPr/>
          <a:lstStyle/>
          <a:p>
            <a:fld id="{2BFB6B6B-6A16-4D0B-B6BC-52D8B33A6A07}" type="slidenum">
              <a:rPr lang="el-GR" smtClean="0"/>
              <a:pPr/>
              <a:t>45</a:t>
            </a:fld>
            <a:endParaRPr lang="el-GR"/>
          </a:p>
        </p:txBody>
      </p:sp>
      <p:sp>
        <p:nvSpPr>
          <p:cNvPr id="9"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 - Ομάδα"/>
          <p:cNvGrpSpPr/>
          <p:nvPr/>
        </p:nvGrpSpPr>
        <p:grpSpPr>
          <a:xfrm rot="171942">
            <a:off x="221743" y="41083"/>
            <a:ext cx="7443631" cy="3342426"/>
            <a:chOff x="214282" y="214290"/>
            <a:chExt cx="8010527" cy="3814764"/>
          </a:xfrm>
        </p:grpSpPr>
        <p:pic>
          <p:nvPicPr>
            <p:cNvPr id="19458" name="Picture 2"/>
            <p:cNvPicPr>
              <a:picLocks noChangeAspect="1" noChangeArrowheads="1"/>
            </p:cNvPicPr>
            <p:nvPr/>
          </p:nvPicPr>
          <p:blipFill>
            <a:blip r:embed="rId2" cstate="print"/>
            <a:srcRect/>
            <a:stretch>
              <a:fillRect/>
            </a:stretch>
          </p:blipFill>
          <p:spPr bwMode="auto">
            <a:xfrm>
              <a:off x="500034" y="428604"/>
              <a:ext cx="7724775" cy="3600450"/>
            </a:xfrm>
            <a:prstGeom prst="rect">
              <a:avLst/>
            </a:prstGeom>
            <a:noFill/>
            <a:ln w="9525">
              <a:noFill/>
              <a:miter lim="800000"/>
              <a:headEnd/>
              <a:tailEnd/>
            </a:ln>
          </p:spPr>
        </p:pic>
        <p:sp>
          <p:nvSpPr>
            <p:cNvPr id="3" name="2 - Ορθογώνιο"/>
            <p:cNvSpPr/>
            <p:nvPr/>
          </p:nvSpPr>
          <p:spPr>
            <a:xfrm>
              <a:off x="357158" y="214290"/>
              <a:ext cx="5572164"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θογώνιο"/>
            <p:cNvSpPr/>
            <p:nvPr/>
          </p:nvSpPr>
          <p:spPr>
            <a:xfrm>
              <a:off x="214282" y="357166"/>
              <a:ext cx="4786346"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714348" y="500042"/>
              <a:ext cx="3071834"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714348" y="500042"/>
              <a:ext cx="642942"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9459" name="Picture 3"/>
          <p:cNvPicPr>
            <a:picLocks noChangeAspect="1" noChangeArrowheads="1"/>
          </p:cNvPicPr>
          <p:nvPr/>
        </p:nvPicPr>
        <p:blipFill>
          <a:blip r:embed="rId3" cstate="print"/>
          <a:srcRect/>
          <a:stretch>
            <a:fillRect/>
          </a:stretch>
        </p:blipFill>
        <p:spPr bwMode="auto">
          <a:xfrm>
            <a:off x="500034" y="3500438"/>
            <a:ext cx="6448539" cy="3455090"/>
          </a:xfrm>
          <a:prstGeom prst="rect">
            <a:avLst/>
          </a:prstGeom>
          <a:noFill/>
          <a:ln w="9525">
            <a:noFill/>
            <a:miter lim="800000"/>
            <a:headEnd/>
            <a:tailEnd/>
          </a:ln>
        </p:spPr>
      </p:pic>
      <p:sp>
        <p:nvSpPr>
          <p:cNvPr id="9" name="8 - Θέση αριθμού διαφάνειας"/>
          <p:cNvSpPr>
            <a:spLocks noGrp="1"/>
          </p:cNvSpPr>
          <p:nvPr>
            <p:ph type="sldNum" sz="quarter" idx="12"/>
          </p:nvPr>
        </p:nvSpPr>
        <p:spPr/>
        <p:txBody>
          <a:bodyPr/>
          <a:lstStyle/>
          <a:p>
            <a:fld id="{2BFB6B6B-6A16-4D0B-B6BC-52D8B33A6A07}" type="slidenum">
              <a:rPr lang="el-GR" smtClean="0"/>
              <a:pPr/>
              <a:t>46</a:t>
            </a:fld>
            <a:endParaRPr lang="el-GR"/>
          </a:p>
        </p:txBody>
      </p:sp>
      <p:sp>
        <p:nvSpPr>
          <p:cNvPr id="11"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928662" y="0"/>
            <a:ext cx="6524643" cy="4512223"/>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357158" y="4500570"/>
            <a:ext cx="7991501" cy="2198108"/>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2BFB6B6B-6A16-4D0B-B6BC-52D8B33A6A07}" type="slidenum">
              <a:rPr lang="el-GR" smtClean="0"/>
              <a:pPr/>
              <a:t>47</a:t>
            </a:fld>
            <a:endParaRPr lang="el-GR"/>
          </a:p>
        </p:txBody>
      </p:sp>
      <p:sp>
        <p:nvSpPr>
          <p:cNvPr id="6"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D1C75-316B-459E-846D-DF4D6C0AFAA9}"/>
              </a:ext>
            </a:extLst>
          </p:cNvPr>
          <p:cNvSpPr>
            <a:spLocks noGrp="1"/>
          </p:cNvSpPr>
          <p:nvPr>
            <p:ph type="title"/>
          </p:nvPr>
        </p:nvSpPr>
        <p:spPr/>
        <p:txBody>
          <a:bodyPr>
            <a:normAutofit fontScale="90000"/>
          </a:bodyPr>
          <a:lstStyle/>
          <a:p>
            <a:r>
              <a:rPr lang="el-GR" dirty="0"/>
              <a:t>Πηγές Συμβόλων – Κωδικοποίηση πηγής</a:t>
            </a:r>
            <a:endParaRPr lang="en-US" dirty="0"/>
          </a:p>
        </p:txBody>
      </p:sp>
      <p:sp>
        <p:nvSpPr>
          <p:cNvPr id="3" name="Θέση περιεχομένου 2">
            <a:extLst>
              <a:ext uri="{FF2B5EF4-FFF2-40B4-BE49-F238E27FC236}">
                <a16:creationId xmlns:a16="http://schemas.microsoft.com/office/drawing/2014/main" id="{C3181187-A7F9-4062-B9D0-7229CB96941B}"/>
              </a:ext>
            </a:extLst>
          </p:cNvPr>
          <p:cNvSpPr>
            <a:spLocks noGrp="1"/>
          </p:cNvSpPr>
          <p:nvPr>
            <p:ph idx="1"/>
          </p:nvPr>
        </p:nvSpPr>
        <p:spPr/>
        <p:txBody>
          <a:bodyPr/>
          <a:lstStyle/>
          <a:p>
            <a:endParaRPr lang="en-US"/>
          </a:p>
        </p:txBody>
      </p:sp>
      <p:sp>
        <p:nvSpPr>
          <p:cNvPr id="4" name="Θέση υποσέλιδου 3">
            <a:extLst>
              <a:ext uri="{FF2B5EF4-FFF2-40B4-BE49-F238E27FC236}">
                <a16:creationId xmlns:a16="http://schemas.microsoft.com/office/drawing/2014/main" id="{B2C0EFAD-9A94-4823-A9B7-42C39C6FD838}"/>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1CDB3BC9-260E-430B-8EE2-F97C45069BE2}"/>
              </a:ext>
            </a:extLst>
          </p:cNvPr>
          <p:cNvSpPr>
            <a:spLocks noGrp="1"/>
          </p:cNvSpPr>
          <p:nvPr>
            <p:ph type="sldNum" sz="quarter" idx="12"/>
          </p:nvPr>
        </p:nvSpPr>
        <p:spPr/>
        <p:txBody>
          <a:bodyPr/>
          <a:lstStyle/>
          <a:p>
            <a:fld id="{2BFB6B6B-6A16-4D0B-B6BC-52D8B33A6A07}" type="slidenum">
              <a:rPr lang="el-GR" smtClean="0"/>
              <a:pPr/>
              <a:t>48</a:t>
            </a:fld>
            <a:endParaRPr lang="el-GR"/>
          </a:p>
        </p:txBody>
      </p:sp>
    </p:spTree>
    <p:extLst>
      <p:ext uri="{BB962C8B-B14F-4D97-AF65-F5344CB8AC3E}">
        <p14:creationId xmlns:p14="http://schemas.microsoft.com/office/powerpoint/2010/main" val="371227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7F530AD-8142-4407-AD9B-E1F9C9A6565C}"/>
              </a:ext>
            </a:extLst>
          </p:cNvPr>
          <p:cNvSpPr>
            <a:spLocks noGrp="1" noChangeArrowheads="1"/>
          </p:cNvSpPr>
          <p:nvPr>
            <p:ph type="title"/>
          </p:nvPr>
        </p:nvSpPr>
        <p:spPr/>
        <p:txBody>
          <a:bodyPr/>
          <a:lstStyle/>
          <a:p>
            <a:pPr eaLnBrk="1" hangingPunct="1"/>
            <a:r>
              <a:rPr lang="el-GR" altLang="el-GR"/>
              <a:t>Εντροπία Πηγής (1)</a:t>
            </a:r>
            <a:endParaRPr lang="en-US" altLang="el-GR"/>
          </a:p>
        </p:txBody>
      </p:sp>
      <p:sp>
        <p:nvSpPr>
          <p:cNvPr id="72707" name="Rectangle 3">
            <a:extLst>
              <a:ext uri="{FF2B5EF4-FFF2-40B4-BE49-F238E27FC236}">
                <a16:creationId xmlns:a16="http://schemas.microsoft.com/office/drawing/2014/main" id="{7CF61773-0389-4E68-A033-AC7A02DEDCAB}"/>
              </a:ext>
            </a:extLst>
          </p:cNvPr>
          <p:cNvSpPr>
            <a:spLocks noGrp="1" noChangeArrowheads="1"/>
          </p:cNvSpPr>
          <p:nvPr>
            <p:ph type="body" idx="1"/>
          </p:nvPr>
        </p:nvSpPr>
        <p:spPr/>
        <p:txBody>
          <a:bodyPr>
            <a:normAutofit lnSpcReduction="10000"/>
          </a:bodyPr>
          <a:lstStyle/>
          <a:p>
            <a:pPr eaLnBrk="1" hangingPunct="1">
              <a:lnSpc>
                <a:spcPct val="80000"/>
              </a:lnSpc>
            </a:pPr>
            <a:r>
              <a:rPr lang="el-GR" altLang="el-GR" b="1" dirty="0"/>
              <a:t>Διακριτή Πηγή Πληροφορίας</a:t>
            </a:r>
          </a:p>
          <a:p>
            <a:pPr lvl="1" eaLnBrk="1" hangingPunct="1">
              <a:lnSpc>
                <a:spcPct val="80000"/>
              </a:lnSpc>
            </a:pPr>
            <a:r>
              <a:rPr lang="el-GR" altLang="el-GR" dirty="0"/>
              <a:t>Παράγει ακολουθίες </a:t>
            </a:r>
            <a:r>
              <a:rPr lang="el-GR" altLang="el-GR" b="1" dirty="0"/>
              <a:t>συμβόλων</a:t>
            </a:r>
            <a:r>
              <a:rPr lang="el-GR" altLang="el-GR" dirty="0"/>
              <a:t> (ή γραμμάτων), </a:t>
            </a:r>
            <a:r>
              <a:rPr lang="en-GB" altLang="el-GR" dirty="0" err="1"/>
              <a:t>s</a:t>
            </a:r>
            <a:r>
              <a:rPr lang="en-GB" altLang="el-GR" baseline="-25000" dirty="0" err="1"/>
              <a:t>i</a:t>
            </a:r>
            <a:endParaRPr lang="el-GR" altLang="el-GR" baseline="-25000" dirty="0"/>
          </a:p>
          <a:p>
            <a:pPr lvl="1" eaLnBrk="1" hangingPunct="1">
              <a:lnSpc>
                <a:spcPct val="80000"/>
              </a:lnSpc>
            </a:pPr>
            <a:r>
              <a:rPr lang="el-GR" altLang="el-GR" b="1" dirty="0"/>
              <a:t>Αλφάβητο πηγής</a:t>
            </a:r>
            <a:r>
              <a:rPr lang="el-GR" altLang="el-GR" dirty="0"/>
              <a:t> είναι το σύνολο των συμβόλων</a:t>
            </a:r>
            <a:endParaRPr lang="en-GB" altLang="el-GR" dirty="0"/>
          </a:p>
          <a:p>
            <a:pPr lvl="2" eaLnBrk="1" hangingPunct="1">
              <a:lnSpc>
                <a:spcPct val="80000"/>
              </a:lnSpc>
            </a:pPr>
            <a:r>
              <a:rPr lang="en-GB" altLang="el-GR" dirty="0"/>
              <a:t>S=(s</a:t>
            </a:r>
            <a:r>
              <a:rPr lang="en-GB" altLang="el-GR" baseline="-25000" dirty="0"/>
              <a:t>1</a:t>
            </a:r>
            <a:r>
              <a:rPr lang="en-GB" altLang="el-GR" dirty="0"/>
              <a:t>,s</a:t>
            </a:r>
            <a:r>
              <a:rPr lang="en-GB" altLang="el-GR" baseline="-25000" dirty="0"/>
              <a:t>2</a:t>
            </a:r>
            <a:r>
              <a:rPr lang="en-GB" altLang="el-GR" dirty="0"/>
              <a:t>,…,</a:t>
            </a:r>
            <a:r>
              <a:rPr lang="en-GB" altLang="el-GR" dirty="0" err="1"/>
              <a:t>s</a:t>
            </a:r>
            <a:r>
              <a:rPr lang="en-GB" altLang="el-GR" baseline="-25000" dirty="0" err="1"/>
              <a:t>n</a:t>
            </a:r>
            <a:r>
              <a:rPr lang="en-GB" altLang="el-GR" dirty="0"/>
              <a:t>), </a:t>
            </a:r>
            <a:r>
              <a:rPr lang="el-GR" altLang="el-GR" dirty="0"/>
              <a:t>όπου </a:t>
            </a:r>
            <a:r>
              <a:rPr lang="en-GB" altLang="el-GR" dirty="0"/>
              <a:t>n </a:t>
            </a:r>
            <a:r>
              <a:rPr lang="el-GR" altLang="el-GR" dirty="0"/>
              <a:t>είναι το πλήθος των συμβόλων</a:t>
            </a:r>
          </a:p>
          <a:p>
            <a:pPr lvl="1" eaLnBrk="1" hangingPunct="1">
              <a:lnSpc>
                <a:spcPct val="80000"/>
              </a:lnSpc>
            </a:pPr>
            <a:r>
              <a:rPr lang="el-GR" altLang="el-GR" dirty="0"/>
              <a:t>Παράγει διαδοχικές ακολουθίες συμβόλων που ονομάζονται </a:t>
            </a:r>
            <a:r>
              <a:rPr lang="el-GR" altLang="el-GR" b="1" dirty="0"/>
              <a:t>μηνύματα</a:t>
            </a:r>
          </a:p>
          <a:p>
            <a:pPr lvl="2" eaLnBrk="1" hangingPunct="1">
              <a:lnSpc>
                <a:spcPct val="80000"/>
              </a:lnSpc>
            </a:pPr>
            <a:r>
              <a:rPr lang="el-GR" altLang="el-GR" dirty="0"/>
              <a:t>Το πλήθος των δυνατών μηνυμάτων μήκους </a:t>
            </a:r>
            <a:r>
              <a:rPr lang="en-GB" altLang="el-GR" i="1" dirty="0">
                <a:latin typeface="Times New Roman" panose="02020603050405020304" pitchFamily="18" charset="0"/>
              </a:rPr>
              <a:t>l</a:t>
            </a:r>
            <a:r>
              <a:rPr lang="el-GR" altLang="el-GR" dirty="0"/>
              <a:t> είναι </a:t>
            </a:r>
            <a:r>
              <a:rPr lang="en-GB" altLang="el-GR" dirty="0" err="1"/>
              <a:t>n</a:t>
            </a:r>
            <a:r>
              <a:rPr lang="en-GB" altLang="el-GR" i="1" baseline="30000" dirty="0" err="1">
                <a:latin typeface="Times New Roman" panose="02020603050405020304" pitchFamily="18" charset="0"/>
              </a:rPr>
              <a:t>l</a:t>
            </a:r>
            <a:r>
              <a:rPr lang="en-GB" altLang="el-GR" baseline="30000" dirty="0"/>
              <a:t> </a:t>
            </a:r>
            <a:endParaRPr lang="el-GR" altLang="el-GR" i="1" dirty="0">
              <a:latin typeface="Times New Roman" panose="02020603050405020304" pitchFamily="18" charset="0"/>
            </a:endParaRPr>
          </a:p>
          <a:p>
            <a:pPr lvl="1" eaLnBrk="1" hangingPunct="1">
              <a:lnSpc>
                <a:spcPct val="80000"/>
              </a:lnSpc>
            </a:pPr>
            <a:r>
              <a:rPr lang="el-GR" altLang="el-GR" dirty="0"/>
              <a:t>Η Παραγωγή των συμβόλων λαμβάνει χώρα με κάποια πιθανότητα</a:t>
            </a:r>
            <a:r>
              <a:rPr lang="en-GB" altLang="el-GR" dirty="0"/>
              <a:t>, p</a:t>
            </a:r>
            <a:r>
              <a:rPr lang="en-GB" altLang="el-GR" baseline="-25000" dirty="0"/>
              <a:t>i</a:t>
            </a:r>
            <a:endParaRPr lang="el-GR" altLang="el-GR" baseline="-25000" dirty="0"/>
          </a:p>
          <a:p>
            <a:pPr lvl="1" eaLnBrk="1" hangingPunct="1">
              <a:lnSpc>
                <a:spcPct val="80000"/>
              </a:lnSpc>
            </a:pPr>
            <a:r>
              <a:rPr lang="el-GR" altLang="el-GR" dirty="0"/>
              <a:t>Η παραγωγή κάθε συμβόλου γίνεται</a:t>
            </a:r>
          </a:p>
          <a:p>
            <a:pPr lvl="2" eaLnBrk="1" hangingPunct="1">
              <a:lnSpc>
                <a:spcPct val="80000"/>
              </a:lnSpc>
            </a:pPr>
            <a:r>
              <a:rPr lang="el-GR" altLang="el-GR" dirty="0"/>
              <a:t>Είτε ανεξάρτητα αυτών που έχουν προηγηθεί οπότε αναφερόμαστε σε </a:t>
            </a:r>
            <a:r>
              <a:rPr lang="el-GR" altLang="el-GR" b="1" dirty="0"/>
              <a:t>διακριτή πηγή χωρίς μνήμη</a:t>
            </a:r>
          </a:p>
          <a:p>
            <a:pPr lvl="1" eaLnBrk="1" hangingPunct="1">
              <a:lnSpc>
                <a:spcPct val="80000"/>
              </a:lnSpc>
            </a:pPr>
            <a:endParaRPr lang="en-US" altLang="el-GR" dirty="0"/>
          </a:p>
        </p:txBody>
      </p:sp>
      <p:sp>
        <p:nvSpPr>
          <p:cNvPr id="72708" name="Footer Placeholder 4">
            <a:extLst>
              <a:ext uri="{FF2B5EF4-FFF2-40B4-BE49-F238E27FC236}">
                <a16:creationId xmlns:a16="http://schemas.microsoft.com/office/drawing/2014/main" id="{F39E944F-CBE4-4B29-9C2E-17D04C05FC90}"/>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12788DE4-8975-4DD5-AFC3-27F61BE70B1D}" type="slidenum">
              <a:rPr lang="el-GR" altLang="el-GR" sz="1100" b="1" i="1">
                <a:latin typeface="Calibri" panose="020F0502020204030204" pitchFamily="34" charset="0"/>
              </a:rPr>
              <a:pPr eaLnBrk="1" hangingPunct="1"/>
              <a:t>49</a:t>
            </a:fld>
            <a:endParaRPr lang="en-US" altLang="el-GR" sz="1100" b="1" i="1">
              <a:latin typeface="Calibri" panose="020F0502020204030204" pitchFamily="34" charset="0"/>
            </a:endParaRPr>
          </a:p>
        </p:txBody>
      </p:sp>
      <p:sp>
        <p:nvSpPr>
          <p:cNvPr id="5" name="TextBox 4">
            <a:extLst>
              <a:ext uri="{FF2B5EF4-FFF2-40B4-BE49-F238E27FC236}">
                <a16:creationId xmlns:a16="http://schemas.microsoft.com/office/drawing/2014/main" id="{67939F03-B923-48E2-91FF-F5BDC6184123}"/>
              </a:ext>
            </a:extLst>
          </p:cNvPr>
          <p:cNvSpPr txBox="1"/>
          <p:nvPr/>
        </p:nvSpPr>
        <p:spPr>
          <a:xfrm>
            <a:off x="301625" y="5802997"/>
            <a:ext cx="7042634" cy="646331"/>
          </a:xfrm>
          <a:prstGeom prst="rect">
            <a:avLst/>
          </a:prstGeom>
          <a:noFill/>
        </p:spPr>
        <p:txBody>
          <a:bodyPr wrap="none" rtlCol="0">
            <a:spAutoFit/>
          </a:bodyPr>
          <a:lstStyle/>
          <a:p>
            <a:r>
              <a:rPr lang="el-GR" b="1" i="1" dirty="0"/>
              <a:t>Διαφάνειες  57-</a:t>
            </a:r>
            <a:r>
              <a:rPr lang="en-US" b="1" i="1" dirty="0"/>
              <a:t>6</a:t>
            </a:r>
            <a:r>
              <a:rPr lang="el-GR" b="1" i="1" dirty="0"/>
              <a:t>5</a:t>
            </a:r>
          </a:p>
          <a:p>
            <a:r>
              <a:rPr lang="el-GR" b="1" i="1" dirty="0"/>
              <a:t>Αρχείου </a:t>
            </a:r>
            <a:r>
              <a:rPr lang="en-US" b="1" i="1" dirty="0"/>
              <a:t>PLH22_4th_OSS_InfoTheory_Entropy-Sources_2023_2024_v0.0</a:t>
            </a:r>
            <a:endParaRPr lang="el-GR" b="1"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0" y="1962150"/>
            <a:ext cx="9229725" cy="29337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5</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289BB1B-F266-4C1D-B696-99106FFAEA40}"/>
              </a:ext>
            </a:extLst>
          </p:cNvPr>
          <p:cNvSpPr>
            <a:spLocks noGrp="1" noChangeArrowheads="1"/>
          </p:cNvSpPr>
          <p:nvPr>
            <p:ph type="title"/>
          </p:nvPr>
        </p:nvSpPr>
        <p:spPr/>
        <p:txBody>
          <a:bodyPr/>
          <a:lstStyle/>
          <a:p>
            <a:pPr eaLnBrk="1" hangingPunct="1"/>
            <a:r>
              <a:rPr lang="el-GR" altLang="el-GR"/>
              <a:t>Εντροπία Πηγής (2)</a:t>
            </a:r>
            <a:endParaRPr lang="en-US" altLang="el-GR"/>
          </a:p>
        </p:txBody>
      </p:sp>
      <p:sp>
        <p:nvSpPr>
          <p:cNvPr id="73731" name="Rectangle 3">
            <a:extLst>
              <a:ext uri="{FF2B5EF4-FFF2-40B4-BE49-F238E27FC236}">
                <a16:creationId xmlns:a16="http://schemas.microsoft.com/office/drawing/2014/main" id="{02B34AC3-2436-4B83-BA75-D1F5DBA17D29}"/>
              </a:ext>
            </a:extLst>
          </p:cNvPr>
          <p:cNvSpPr>
            <a:spLocks noGrp="1" noChangeArrowheads="1"/>
          </p:cNvSpPr>
          <p:nvPr>
            <p:ph type="body" idx="1"/>
          </p:nvPr>
        </p:nvSpPr>
        <p:spPr>
          <a:xfrm>
            <a:off x="464100" y="1605634"/>
            <a:ext cx="8229600" cy="4525963"/>
          </a:xfrm>
        </p:spPr>
        <p:txBody>
          <a:bodyPr>
            <a:normAutofit lnSpcReduction="10000"/>
          </a:bodyPr>
          <a:lstStyle/>
          <a:p>
            <a:pPr eaLnBrk="1" hangingPunct="1"/>
            <a:r>
              <a:rPr lang="el-GR" altLang="el-GR" sz="2400" b="1" dirty="0"/>
              <a:t>Ποσότητα πληροφορίας της πηγής χωρίς μνήμη</a:t>
            </a:r>
          </a:p>
          <a:p>
            <a:pPr eaLnBrk="1" hangingPunct="1"/>
            <a:r>
              <a:rPr lang="el-GR" altLang="el-GR" sz="2400" dirty="0"/>
              <a:t>Μέση ποσότητα πληροφορίας ή εντροπία των συμβόλων (</a:t>
            </a:r>
            <a:r>
              <a:rPr lang="en-US" altLang="el-GR" sz="2400" dirty="0"/>
              <a:t>bits/symbol)</a:t>
            </a:r>
            <a:endParaRPr lang="el-GR" altLang="el-GR" sz="2400" dirty="0"/>
          </a:p>
          <a:p>
            <a:pPr lvl="1" eaLnBrk="1" hangingPunct="1"/>
            <a:r>
              <a:rPr lang="el-GR" altLang="el-GR" sz="2800" dirty="0"/>
              <a:t> </a:t>
            </a:r>
          </a:p>
          <a:p>
            <a:pPr eaLnBrk="1" hangingPunct="1"/>
            <a:r>
              <a:rPr lang="el-GR" altLang="el-GR" sz="2400" dirty="0"/>
              <a:t>Μέγιστη μέση ποσότητα πληροφορίας</a:t>
            </a:r>
            <a:r>
              <a:rPr lang="en-US" altLang="el-GR" sz="2400" dirty="0"/>
              <a:t> (bits/symbol)</a:t>
            </a:r>
            <a:endParaRPr lang="el-GR" altLang="el-GR" sz="2400" dirty="0"/>
          </a:p>
          <a:p>
            <a:pPr lvl="1" eaLnBrk="1" hangingPunct="1"/>
            <a:r>
              <a:rPr lang="el-GR" altLang="el-GR" sz="2800" dirty="0"/>
              <a:t> </a:t>
            </a:r>
          </a:p>
          <a:p>
            <a:pPr eaLnBrk="1" hangingPunct="1"/>
            <a:r>
              <a:rPr lang="el-GR" altLang="el-GR" sz="2400" dirty="0"/>
              <a:t>Πλεονασμός διακριτής πηγής</a:t>
            </a:r>
            <a:r>
              <a:rPr lang="en-GB" altLang="el-GR" sz="2400" dirty="0"/>
              <a:t>, [0,1]</a:t>
            </a:r>
            <a:endParaRPr lang="el-GR" altLang="el-GR" sz="2400" dirty="0"/>
          </a:p>
          <a:p>
            <a:pPr lvl="1" eaLnBrk="1" hangingPunct="1"/>
            <a:r>
              <a:rPr lang="en-GB" altLang="el-GR" sz="2800" dirty="0"/>
              <a:t> </a:t>
            </a:r>
            <a:endParaRPr lang="el-GR" altLang="el-GR" sz="2800" dirty="0"/>
          </a:p>
          <a:p>
            <a:pPr eaLnBrk="1" hangingPunct="1"/>
            <a:r>
              <a:rPr lang="el-GR" altLang="el-GR" sz="2400" dirty="0"/>
              <a:t>Μέσος Ρυθμός Πληροφορίας της πηγής</a:t>
            </a:r>
            <a:r>
              <a:rPr lang="en-GB" altLang="el-GR" sz="2400" dirty="0"/>
              <a:t> (</a:t>
            </a:r>
            <a:r>
              <a:rPr lang="en-US" altLang="el-GR" sz="2400" dirty="0"/>
              <a:t>bits</a:t>
            </a:r>
            <a:r>
              <a:rPr lang="en-GB" altLang="el-GR" sz="2400" dirty="0"/>
              <a:t>/sec)</a:t>
            </a:r>
            <a:endParaRPr lang="el-GR" altLang="el-GR" sz="2400" dirty="0"/>
          </a:p>
          <a:p>
            <a:pPr lvl="1" eaLnBrk="1" hangingPunct="1"/>
            <a:r>
              <a:rPr lang="el-GR" altLang="el-GR" sz="2400" dirty="0"/>
              <a:t> </a:t>
            </a:r>
            <a:endParaRPr lang="en-US" altLang="el-GR" sz="2400" dirty="0"/>
          </a:p>
        </p:txBody>
      </p:sp>
      <p:graphicFrame>
        <p:nvGraphicFramePr>
          <p:cNvPr id="73732" name="Object 4">
            <a:extLst>
              <a:ext uri="{FF2B5EF4-FFF2-40B4-BE49-F238E27FC236}">
                <a16:creationId xmlns:a16="http://schemas.microsoft.com/office/drawing/2014/main" id="{31995D76-4343-4394-88EC-D04CC30CCAED}"/>
              </a:ext>
            </a:extLst>
          </p:cNvPr>
          <p:cNvGraphicFramePr>
            <a:graphicFrameLocks noChangeAspect="1"/>
          </p:cNvGraphicFramePr>
          <p:nvPr>
            <p:extLst>
              <p:ext uri="{D42A27DB-BD31-4B8C-83A1-F6EECF244321}">
                <p14:modId xmlns:p14="http://schemas.microsoft.com/office/powerpoint/2010/main" val="3983789237"/>
              </p:ext>
            </p:extLst>
          </p:nvPr>
        </p:nvGraphicFramePr>
        <p:xfrm>
          <a:off x="1400175" y="2617787"/>
          <a:ext cx="2089150" cy="688975"/>
        </p:xfrm>
        <a:graphic>
          <a:graphicData uri="http://schemas.openxmlformats.org/presentationml/2006/ole">
            <mc:AlternateContent xmlns:mc="http://schemas.openxmlformats.org/markup-compatibility/2006">
              <mc:Choice xmlns:v="urn:schemas-microsoft-com:vml" Requires="v">
                <p:oleObj name="Equation" r:id="rId2" imgW="22602825" imgH="7458075" progId="Equation.3">
                  <p:embed/>
                </p:oleObj>
              </mc:Choice>
              <mc:Fallback>
                <p:oleObj name="Equation" r:id="rId2" imgW="22602825" imgH="7458075" progId="Equation.3">
                  <p:embed/>
                  <p:pic>
                    <p:nvPicPr>
                      <p:cNvPr id="73732" name="Object 4">
                        <a:extLst>
                          <a:ext uri="{FF2B5EF4-FFF2-40B4-BE49-F238E27FC236}">
                            <a16:creationId xmlns:a16="http://schemas.microsoft.com/office/drawing/2014/main" id="{31995D76-4343-4394-88EC-D04CC30CC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2617787"/>
                        <a:ext cx="208915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73733" name="Object 5">
            <a:extLst>
              <a:ext uri="{FF2B5EF4-FFF2-40B4-BE49-F238E27FC236}">
                <a16:creationId xmlns:a16="http://schemas.microsoft.com/office/drawing/2014/main" id="{EF4385FD-5953-44C5-A586-CFFCFCA12FA1}"/>
              </a:ext>
            </a:extLst>
          </p:cNvPr>
          <p:cNvGraphicFramePr>
            <a:graphicFrameLocks noChangeAspect="1"/>
          </p:cNvGraphicFramePr>
          <p:nvPr/>
        </p:nvGraphicFramePr>
        <p:xfrm>
          <a:off x="1349375" y="3451225"/>
          <a:ext cx="3116263" cy="684213"/>
        </p:xfrm>
        <a:graphic>
          <a:graphicData uri="http://schemas.openxmlformats.org/presentationml/2006/ole">
            <mc:AlternateContent xmlns:mc="http://schemas.openxmlformats.org/markup-compatibility/2006">
              <mc:Choice xmlns:v="urn:schemas-microsoft-com:vml" Requires="v">
                <p:oleObj name="Equation" r:id="rId4" imgW="34013775" imgH="7458075" progId="Equation.3">
                  <p:embed/>
                </p:oleObj>
              </mc:Choice>
              <mc:Fallback>
                <p:oleObj name="Equation" r:id="rId4" imgW="34013775" imgH="7458075" progId="Equation.3">
                  <p:embed/>
                  <p:pic>
                    <p:nvPicPr>
                      <p:cNvPr id="73733" name="Object 5">
                        <a:extLst>
                          <a:ext uri="{FF2B5EF4-FFF2-40B4-BE49-F238E27FC236}">
                            <a16:creationId xmlns:a16="http://schemas.microsoft.com/office/drawing/2014/main" id="{EF4385FD-5953-44C5-A586-CFFCFCA12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75" y="3451225"/>
                        <a:ext cx="3116263"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73734" name="Object 6">
            <a:extLst>
              <a:ext uri="{FF2B5EF4-FFF2-40B4-BE49-F238E27FC236}">
                <a16:creationId xmlns:a16="http://schemas.microsoft.com/office/drawing/2014/main" id="{275BC063-EF48-4F93-A99A-8ED87BF52BC6}"/>
              </a:ext>
            </a:extLst>
          </p:cNvPr>
          <p:cNvGraphicFramePr>
            <a:graphicFrameLocks noChangeAspect="1"/>
          </p:cNvGraphicFramePr>
          <p:nvPr>
            <p:extLst>
              <p:ext uri="{D42A27DB-BD31-4B8C-83A1-F6EECF244321}">
                <p14:modId xmlns:p14="http://schemas.microsoft.com/office/powerpoint/2010/main" val="2057113493"/>
              </p:ext>
            </p:extLst>
          </p:nvPr>
        </p:nvGraphicFramePr>
        <p:xfrm>
          <a:off x="1442244" y="4383784"/>
          <a:ext cx="3206750" cy="704850"/>
        </p:xfrm>
        <a:graphic>
          <a:graphicData uri="http://schemas.openxmlformats.org/presentationml/2006/ole">
            <mc:AlternateContent xmlns:mc="http://schemas.openxmlformats.org/markup-compatibility/2006">
              <mc:Choice xmlns:v="urn:schemas-microsoft-com:vml" Requires="v">
                <p:oleObj name="Equation" r:id="rId6" imgW="32918400" imgH="7239000" progId="Equation.3">
                  <p:embed/>
                </p:oleObj>
              </mc:Choice>
              <mc:Fallback>
                <p:oleObj name="Equation" r:id="rId6" imgW="32918400" imgH="7239000" progId="Equation.3">
                  <p:embed/>
                  <p:pic>
                    <p:nvPicPr>
                      <p:cNvPr id="73734" name="Object 6">
                        <a:extLst>
                          <a:ext uri="{FF2B5EF4-FFF2-40B4-BE49-F238E27FC236}">
                            <a16:creationId xmlns:a16="http://schemas.microsoft.com/office/drawing/2014/main" id="{275BC063-EF48-4F93-A99A-8ED87BF52B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2244" y="4383784"/>
                        <a:ext cx="320675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73735" name="Object 7">
            <a:extLst>
              <a:ext uri="{FF2B5EF4-FFF2-40B4-BE49-F238E27FC236}">
                <a16:creationId xmlns:a16="http://schemas.microsoft.com/office/drawing/2014/main" id="{5C00A81D-38F0-4FCC-90B7-F8EB34C8E974}"/>
              </a:ext>
            </a:extLst>
          </p:cNvPr>
          <p:cNvGraphicFramePr>
            <a:graphicFrameLocks noChangeAspect="1"/>
          </p:cNvGraphicFramePr>
          <p:nvPr/>
        </p:nvGraphicFramePr>
        <p:xfrm>
          <a:off x="1400175" y="5613400"/>
          <a:ext cx="1584325" cy="492125"/>
        </p:xfrm>
        <a:graphic>
          <a:graphicData uri="http://schemas.openxmlformats.org/presentationml/2006/ole">
            <mc:AlternateContent xmlns:mc="http://schemas.openxmlformats.org/markup-compatibility/2006">
              <mc:Choice xmlns:v="urn:schemas-microsoft-com:vml" Requires="v">
                <p:oleObj name="Equation" r:id="rId8" imgW="12725400" imgH="3952875" progId="Equation.3">
                  <p:embed/>
                </p:oleObj>
              </mc:Choice>
              <mc:Fallback>
                <p:oleObj name="Equation" r:id="rId8" imgW="12725400" imgH="3952875" progId="Equation.3">
                  <p:embed/>
                  <p:pic>
                    <p:nvPicPr>
                      <p:cNvPr id="73735" name="Object 7">
                        <a:extLst>
                          <a:ext uri="{FF2B5EF4-FFF2-40B4-BE49-F238E27FC236}">
                            <a16:creationId xmlns:a16="http://schemas.microsoft.com/office/drawing/2014/main" id="{5C00A81D-38F0-4FCC-90B7-F8EB34C8E9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0175" y="5613400"/>
                        <a:ext cx="15843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3736" name="Footer Placeholder 4">
            <a:extLst>
              <a:ext uri="{FF2B5EF4-FFF2-40B4-BE49-F238E27FC236}">
                <a16:creationId xmlns:a16="http://schemas.microsoft.com/office/drawing/2014/main" id="{BC7803BC-36BB-4113-8775-0D20775D9B55}"/>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9756E4BD-5ADF-4402-9429-C73AB554DB4B}" type="slidenum">
              <a:rPr lang="el-GR" altLang="el-GR" sz="1100" b="1" i="1">
                <a:latin typeface="Calibri" panose="020F0502020204030204" pitchFamily="34" charset="0"/>
              </a:rPr>
              <a:pPr eaLnBrk="1" hangingPunct="1"/>
              <a:t>50</a:t>
            </a:fld>
            <a:endParaRPr lang="en-US" altLang="el-GR" sz="1100" b="1" i="1">
              <a:latin typeface="Calibri" panose="020F0502020204030204" pitchFamily="34" charset="0"/>
            </a:endParaRPr>
          </a:p>
        </p:txBody>
      </p:sp>
      <p:sp>
        <p:nvSpPr>
          <p:cNvPr id="2" name="TextBox 1">
            <a:extLst>
              <a:ext uri="{FF2B5EF4-FFF2-40B4-BE49-F238E27FC236}">
                <a16:creationId xmlns:a16="http://schemas.microsoft.com/office/drawing/2014/main" id="{0EB7A526-E321-4B4E-AC86-9E63FDAC04FD}"/>
              </a:ext>
            </a:extLst>
          </p:cNvPr>
          <p:cNvSpPr txBox="1"/>
          <p:nvPr/>
        </p:nvSpPr>
        <p:spPr>
          <a:xfrm>
            <a:off x="2991396" y="6131597"/>
            <a:ext cx="1285352" cy="369332"/>
          </a:xfrm>
          <a:prstGeom prst="rect">
            <a:avLst/>
          </a:prstGeom>
          <a:noFill/>
        </p:spPr>
        <p:txBody>
          <a:bodyPr wrap="none" rtlCol="0">
            <a:spAutoFit/>
          </a:bodyPr>
          <a:lstStyle/>
          <a:p>
            <a:r>
              <a:rPr lang="en-US" dirty="0"/>
              <a:t>bits/symbol</a:t>
            </a:r>
          </a:p>
        </p:txBody>
      </p:sp>
      <p:cxnSp>
        <p:nvCxnSpPr>
          <p:cNvPr id="4" name="Straight Arrow Connector 3">
            <a:extLst>
              <a:ext uri="{FF2B5EF4-FFF2-40B4-BE49-F238E27FC236}">
                <a16:creationId xmlns:a16="http://schemas.microsoft.com/office/drawing/2014/main" id="{3CE0C727-2C93-4A9F-BFD5-0D170F811743}"/>
              </a:ext>
            </a:extLst>
          </p:cNvPr>
          <p:cNvCxnSpPr>
            <a:cxnSpLocks/>
          </p:cNvCxnSpPr>
          <p:nvPr/>
        </p:nvCxnSpPr>
        <p:spPr>
          <a:xfrm flipH="1" flipV="1">
            <a:off x="3037304" y="5859462"/>
            <a:ext cx="792088" cy="373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B9F861D-010E-4554-8744-307410863037}"/>
              </a:ext>
            </a:extLst>
          </p:cNvPr>
          <p:cNvSpPr txBox="1"/>
          <p:nvPr/>
        </p:nvSpPr>
        <p:spPr>
          <a:xfrm>
            <a:off x="1159398" y="6064526"/>
            <a:ext cx="1333442" cy="369332"/>
          </a:xfrm>
          <a:prstGeom prst="rect">
            <a:avLst/>
          </a:prstGeom>
          <a:noFill/>
        </p:spPr>
        <p:txBody>
          <a:bodyPr wrap="none" rtlCol="0">
            <a:spAutoFit/>
          </a:bodyPr>
          <a:lstStyle/>
          <a:p>
            <a:r>
              <a:rPr lang="en-US" dirty="0"/>
              <a:t>symbols/sec</a:t>
            </a:r>
          </a:p>
        </p:txBody>
      </p:sp>
      <p:cxnSp>
        <p:nvCxnSpPr>
          <p:cNvPr id="14" name="Straight Arrow Connector 13">
            <a:extLst>
              <a:ext uri="{FF2B5EF4-FFF2-40B4-BE49-F238E27FC236}">
                <a16:creationId xmlns:a16="http://schemas.microsoft.com/office/drawing/2014/main" id="{BD410BF1-2C1B-4675-B661-361790E83776}"/>
              </a:ext>
            </a:extLst>
          </p:cNvPr>
          <p:cNvCxnSpPr>
            <a:cxnSpLocks/>
          </p:cNvCxnSpPr>
          <p:nvPr/>
        </p:nvCxnSpPr>
        <p:spPr>
          <a:xfrm flipV="1">
            <a:off x="1470608" y="5962761"/>
            <a:ext cx="497514" cy="231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F56522F-55D5-4EDF-9709-C5C06613ADD8}"/>
              </a:ext>
            </a:extLst>
          </p:cNvPr>
          <p:cNvSpPr>
            <a:spLocks noGrp="1" noChangeArrowheads="1"/>
          </p:cNvSpPr>
          <p:nvPr>
            <p:ph type="title"/>
          </p:nvPr>
        </p:nvSpPr>
        <p:spPr/>
        <p:txBody>
          <a:bodyPr/>
          <a:lstStyle/>
          <a:p>
            <a:pPr eaLnBrk="1" hangingPunct="1"/>
            <a:r>
              <a:rPr lang="el-GR" altLang="el-GR"/>
              <a:t>Εντροπία Πηγής (3)</a:t>
            </a:r>
            <a:endParaRPr lang="en-US" altLang="el-GR"/>
          </a:p>
        </p:txBody>
      </p:sp>
      <p:sp>
        <p:nvSpPr>
          <p:cNvPr id="74755" name="Rectangle 3">
            <a:extLst>
              <a:ext uri="{FF2B5EF4-FFF2-40B4-BE49-F238E27FC236}">
                <a16:creationId xmlns:a16="http://schemas.microsoft.com/office/drawing/2014/main" id="{989C3EA9-14DE-4AE9-B574-97CF93F5D2F7}"/>
              </a:ext>
            </a:extLst>
          </p:cNvPr>
          <p:cNvSpPr>
            <a:spLocks noGrp="1" noChangeArrowheads="1"/>
          </p:cNvSpPr>
          <p:nvPr>
            <p:ph type="body" idx="1"/>
          </p:nvPr>
        </p:nvSpPr>
        <p:spPr/>
        <p:txBody>
          <a:bodyPr/>
          <a:lstStyle/>
          <a:p>
            <a:pPr eaLnBrk="1" hangingPunct="1"/>
            <a:r>
              <a:rPr lang="el-GR" altLang="el-GR" b="1" dirty="0"/>
              <a:t>Παράδειγμα</a:t>
            </a:r>
            <a:r>
              <a:rPr lang="en-GB" altLang="el-GR" b="1" dirty="0"/>
              <a:t>:</a:t>
            </a:r>
            <a:r>
              <a:rPr lang="en-GB" altLang="el-GR" dirty="0"/>
              <a:t> S={0,1} </a:t>
            </a:r>
            <a:r>
              <a:rPr lang="el-GR" altLang="el-GR" dirty="0"/>
              <a:t>με </a:t>
            </a:r>
            <a:r>
              <a:rPr lang="en-GB" altLang="el-GR" dirty="0"/>
              <a:t>p(0)=3/4 </a:t>
            </a:r>
            <a:r>
              <a:rPr lang="el-GR" altLang="el-GR" dirty="0"/>
              <a:t>και </a:t>
            </a:r>
            <a:r>
              <a:rPr lang="en-GB" altLang="el-GR" dirty="0"/>
              <a:t>p(1)=1/4</a:t>
            </a:r>
          </a:p>
          <a:p>
            <a:pPr lvl="1" eaLnBrk="1" hangingPunct="1"/>
            <a:r>
              <a:rPr lang="en-GB" altLang="el-GR" dirty="0"/>
              <a:t>H(S)=0.815 bits/symbol</a:t>
            </a:r>
          </a:p>
          <a:p>
            <a:pPr lvl="1" eaLnBrk="1" hangingPunct="1"/>
            <a:r>
              <a:rPr lang="en-GB" altLang="el-GR" dirty="0" err="1"/>
              <a:t>maxH</a:t>
            </a:r>
            <a:r>
              <a:rPr lang="en-GB" altLang="el-GR" dirty="0"/>
              <a:t>(S)=log2=1 bit/symbol</a:t>
            </a:r>
          </a:p>
          <a:p>
            <a:pPr lvl="1" eaLnBrk="1" hangingPunct="1"/>
            <a:r>
              <a:rPr lang="en-GB" altLang="el-GR" dirty="0"/>
              <a:t>red=1-0.815/1=0.19</a:t>
            </a:r>
          </a:p>
        </p:txBody>
      </p:sp>
      <p:sp>
        <p:nvSpPr>
          <p:cNvPr id="74756" name="Footer Placeholder 4">
            <a:extLst>
              <a:ext uri="{FF2B5EF4-FFF2-40B4-BE49-F238E27FC236}">
                <a16:creationId xmlns:a16="http://schemas.microsoft.com/office/drawing/2014/main" id="{1C46AB13-862F-43AC-94FA-C9BCE8B4B23B}"/>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E5820E43-624A-4BA5-96E5-A28DE21950A8}" type="slidenum">
              <a:rPr lang="el-GR" altLang="el-GR" sz="1100" b="1" i="1">
                <a:latin typeface="Calibri" panose="020F0502020204030204" pitchFamily="34" charset="0"/>
              </a:rPr>
              <a:pPr eaLnBrk="1" hangingPunct="1"/>
              <a:t>51</a:t>
            </a:fld>
            <a:endParaRPr lang="en-US" altLang="el-GR" sz="1100" b="1" i="1">
              <a:latin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9B70AA9-25D2-445E-AC21-74F494F3697B}"/>
              </a:ext>
            </a:extLst>
          </p:cNvPr>
          <p:cNvSpPr>
            <a:spLocks noGrp="1" noChangeArrowheads="1"/>
          </p:cNvSpPr>
          <p:nvPr>
            <p:ph type="title"/>
          </p:nvPr>
        </p:nvSpPr>
        <p:spPr/>
        <p:txBody>
          <a:bodyPr/>
          <a:lstStyle/>
          <a:p>
            <a:pPr eaLnBrk="1" hangingPunct="1"/>
            <a:r>
              <a:rPr lang="el-GR" altLang="el-GR"/>
              <a:t>Εντροπία Πηγής (4)</a:t>
            </a:r>
            <a:endParaRPr lang="en-US" altLang="el-GR"/>
          </a:p>
        </p:txBody>
      </p:sp>
      <p:sp>
        <p:nvSpPr>
          <p:cNvPr id="75779" name="Rectangle 3">
            <a:extLst>
              <a:ext uri="{FF2B5EF4-FFF2-40B4-BE49-F238E27FC236}">
                <a16:creationId xmlns:a16="http://schemas.microsoft.com/office/drawing/2014/main" id="{9C54F60A-580C-4556-AAD3-E93F17C8ADF0}"/>
              </a:ext>
            </a:extLst>
          </p:cNvPr>
          <p:cNvSpPr>
            <a:spLocks noGrp="1" noChangeArrowheads="1"/>
          </p:cNvSpPr>
          <p:nvPr>
            <p:ph type="body" idx="1"/>
          </p:nvPr>
        </p:nvSpPr>
        <p:spPr>
          <a:xfrm>
            <a:off x="457200" y="1600200"/>
            <a:ext cx="8543925" cy="4530725"/>
          </a:xfrm>
        </p:spPr>
        <p:txBody>
          <a:bodyPr/>
          <a:lstStyle/>
          <a:p>
            <a:pPr eaLnBrk="1" hangingPunct="1">
              <a:lnSpc>
                <a:spcPct val="80000"/>
              </a:lnSpc>
            </a:pPr>
            <a:r>
              <a:rPr lang="el-GR" altLang="el-GR" sz="2100"/>
              <a:t>Μέσο πληροφοριακό περιεχόμενο μηνυμάτων της πηγής</a:t>
            </a:r>
          </a:p>
          <a:p>
            <a:pPr lvl="1" eaLnBrk="1" hangingPunct="1">
              <a:lnSpc>
                <a:spcPct val="80000"/>
              </a:lnSpc>
            </a:pPr>
            <a:r>
              <a:rPr lang="el-GR" altLang="el-GR" sz="2000"/>
              <a:t> Εάν γνωρίζουμε ότι η πηγή παράγει μηνύματα μήκους </a:t>
            </a:r>
            <a:r>
              <a:rPr lang="en-GB" altLang="el-GR" sz="2000" i="1">
                <a:latin typeface="Times New Roman" panose="02020603050405020304" pitchFamily="18" charset="0"/>
              </a:rPr>
              <a:t>l</a:t>
            </a:r>
            <a:r>
              <a:rPr lang="en-GB" altLang="el-GR" sz="2000"/>
              <a:t>, </a:t>
            </a:r>
            <a:r>
              <a:rPr lang="el-GR" altLang="el-GR" sz="2000"/>
              <a:t>με δεδομένο ότι</a:t>
            </a:r>
            <a:r>
              <a:rPr lang="en-GB" altLang="el-GR" sz="2000"/>
              <a:t> </a:t>
            </a:r>
            <a:r>
              <a:rPr lang="el-GR" altLang="el-GR" sz="2000"/>
              <a:t>το πλήθος του συνόλου Μ</a:t>
            </a:r>
            <a:r>
              <a:rPr lang="en-GB" altLang="el-GR" sz="2000"/>
              <a:t>=(m</a:t>
            </a:r>
            <a:r>
              <a:rPr lang="en-GB" altLang="el-GR" sz="2000" baseline="-25000"/>
              <a:t>1</a:t>
            </a:r>
            <a:r>
              <a:rPr lang="en-GB" altLang="el-GR" sz="2000"/>
              <a:t>,m</a:t>
            </a:r>
            <a:r>
              <a:rPr lang="en-GB" altLang="el-GR" sz="2000" baseline="-25000"/>
              <a:t>2</a:t>
            </a:r>
            <a:r>
              <a:rPr lang="en-GB" altLang="el-GR" sz="2000"/>
              <a:t>,…,m</a:t>
            </a:r>
            <a:r>
              <a:rPr lang="en-US" altLang="el-GR" sz="2000" baseline="-25000"/>
              <a:t>q</a:t>
            </a:r>
            <a:r>
              <a:rPr lang="en-GB" altLang="el-GR" sz="2000"/>
              <a:t>),</a:t>
            </a:r>
            <a:r>
              <a:rPr lang="el-GR" altLang="el-GR" sz="2000"/>
              <a:t> των μηνυμάτων είναι </a:t>
            </a:r>
            <a:r>
              <a:rPr lang="en-US" altLang="el-GR" sz="2000"/>
              <a:t>q=</a:t>
            </a:r>
            <a:r>
              <a:rPr lang="en-GB" altLang="el-GR" sz="2000"/>
              <a:t>n</a:t>
            </a:r>
            <a:r>
              <a:rPr lang="en-GB" altLang="el-GR" sz="2000" i="1" baseline="30000">
                <a:latin typeface="Times New Roman" panose="02020603050405020304" pitchFamily="18" charset="0"/>
              </a:rPr>
              <a:t>l</a:t>
            </a:r>
            <a:r>
              <a:rPr lang="en-GB" altLang="el-GR" sz="2000"/>
              <a:t>, </a:t>
            </a:r>
            <a:r>
              <a:rPr lang="el-GR" altLang="el-GR" sz="2000"/>
              <a:t>και η πιθανότητα εμφάνισης ενός μηνύματος </a:t>
            </a:r>
            <a:r>
              <a:rPr lang="en-GB" altLang="el-GR" sz="2000"/>
              <a:t>m</a:t>
            </a:r>
            <a:r>
              <a:rPr lang="en-GB" altLang="el-GR" sz="2000" baseline="-25000"/>
              <a:t>i</a:t>
            </a:r>
            <a:r>
              <a:rPr lang="el-GR" altLang="el-GR" sz="2000"/>
              <a:t> είναι </a:t>
            </a:r>
            <a:r>
              <a:rPr lang="en-GB" altLang="el-GR" sz="2000"/>
              <a:t>p(m</a:t>
            </a:r>
            <a:r>
              <a:rPr lang="en-GB" altLang="el-GR" sz="2000" baseline="-25000"/>
              <a:t>i</a:t>
            </a:r>
            <a:r>
              <a:rPr lang="en-GB" altLang="el-GR" sz="2000"/>
              <a:t>),</a:t>
            </a:r>
            <a:r>
              <a:rPr lang="el-GR" altLang="el-GR" sz="2000"/>
              <a:t> τότε το μέσο πληροφοριακό περιεχόμενο των μηνυμάτων είναι</a:t>
            </a:r>
          </a:p>
          <a:p>
            <a:pPr lvl="2" eaLnBrk="1" hangingPunct="1">
              <a:lnSpc>
                <a:spcPct val="80000"/>
              </a:lnSpc>
              <a:spcBef>
                <a:spcPct val="45000"/>
              </a:spcBef>
              <a:spcAft>
                <a:spcPct val="45000"/>
              </a:spcAft>
            </a:pPr>
            <a:r>
              <a:rPr lang="el-GR" altLang="el-GR" sz="1800"/>
              <a:t> </a:t>
            </a:r>
            <a:endParaRPr lang="en-GB" altLang="el-GR" sz="1800"/>
          </a:p>
          <a:p>
            <a:pPr lvl="2" eaLnBrk="1" hangingPunct="1">
              <a:lnSpc>
                <a:spcPct val="80000"/>
              </a:lnSpc>
            </a:pPr>
            <a:endParaRPr lang="el-GR" altLang="el-GR" sz="1800"/>
          </a:p>
          <a:p>
            <a:pPr lvl="2" eaLnBrk="1" hangingPunct="1">
              <a:lnSpc>
                <a:spcPct val="80000"/>
              </a:lnSpc>
            </a:pPr>
            <a:r>
              <a:rPr lang="el-GR" altLang="el-GR" sz="1800"/>
              <a:t>Αποδεικνύεται ότι Η(Μ)= </a:t>
            </a:r>
            <a:r>
              <a:rPr lang="en-GB" altLang="el-GR" sz="1800" i="1">
                <a:latin typeface="Times New Roman" panose="02020603050405020304" pitchFamily="18" charset="0"/>
              </a:rPr>
              <a:t>l*</a:t>
            </a:r>
            <a:r>
              <a:rPr lang="en-GB" altLang="el-GR" sz="1800"/>
              <a:t>H(S), </a:t>
            </a:r>
            <a:r>
              <a:rPr lang="el-GR" altLang="el-GR" sz="1800"/>
              <a:t>δηλαδή το μέσο πληροφοριακό περιεχόμενο ενός μηνύματος είναι ίσο με το άθροισμα της πληροφορίας που μεταφέρουν τα σύμβολα που το αποτελούν.</a:t>
            </a:r>
          </a:p>
          <a:p>
            <a:pPr eaLnBrk="1" hangingPunct="1">
              <a:lnSpc>
                <a:spcPct val="80000"/>
              </a:lnSpc>
            </a:pPr>
            <a:r>
              <a:rPr lang="el-GR" altLang="el-GR" sz="2100" b="1"/>
              <a:t>Παράδειγμα:</a:t>
            </a:r>
            <a:r>
              <a:rPr lang="el-GR" altLang="el-GR" sz="2100"/>
              <a:t> Τα μηνύματα μήκους 2 που δημιουργούνται από την πηγή των συμβόλων του προηγούμενου παραδείγματος είναι Μ=</a:t>
            </a:r>
            <a:r>
              <a:rPr lang="en-GB" altLang="el-GR" sz="2100"/>
              <a:t>{00,01,10,11} </a:t>
            </a:r>
            <a:r>
              <a:rPr lang="el-GR" altLang="el-GR" sz="2100"/>
              <a:t>πλήθους 4 και οι πιθανότητες να συμβούν είναι </a:t>
            </a:r>
            <a:r>
              <a:rPr lang="en-GB" altLang="el-GR" sz="2100"/>
              <a:t>p(00)=9/16, p(01)=p(10)=3/16, p(11)=1/16. </a:t>
            </a:r>
            <a:r>
              <a:rPr lang="el-GR" altLang="el-GR" sz="2100"/>
              <a:t>Τότε Η(Μ)=1.63 </a:t>
            </a:r>
            <a:r>
              <a:rPr lang="en-GB" altLang="el-GR" sz="2100"/>
              <a:t>bits/</a:t>
            </a:r>
            <a:r>
              <a:rPr lang="el-GR" altLang="el-GR" sz="2100"/>
              <a:t>μήνυμα=</a:t>
            </a:r>
            <a:r>
              <a:rPr lang="en-GB" altLang="el-GR" sz="2100"/>
              <a:t>2*0.815</a:t>
            </a:r>
            <a:endParaRPr lang="en-US" altLang="el-GR" sz="2100"/>
          </a:p>
        </p:txBody>
      </p:sp>
      <p:graphicFrame>
        <p:nvGraphicFramePr>
          <p:cNvPr id="75780" name="Object 4">
            <a:extLst>
              <a:ext uri="{FF2B5EF4-FFF2-40B4-BE49-F238E27FC236}">
                <a16:creationId xmlns:a16="http://schemas.microsoft.com/office/drawing/2014/main" id="{28510AB8-E387-4D07-9CCA-F2715E14B5D3}"/>
              </a:ext>
            </a:extLst>
          </p:cNvPr>
          <p:cNvGraphicFramePr>
            <a:graphicFrameLocks noChangeAspect="1"/>
          </p:cNvGraphicFramePr>
          <p:nvPr/>
        </p:nvGraphicFramePr>
        <p:xfrm>
          <a:off x="2878138" y="2973388"/>
          <a:ext cx="2879725" cy="730250"/>
        </p:xfrm>
        <a:graphic>
          <a:graphicData uri="http://schemas.openxmlformats.org/presentationml/2006/ole">
            <mc:AlternateContent xmlns:mc="http://schemas.openxmlformats.org/markup-compatibility/2006">
              <mc:Choice xmlns:v="urn:schemas-microsoft-com:vml" Requires="v">
                <p:oleObj name="Equation" r:id="rId2" imgW="31156275" imgH="7896225" progId="Equation.3">
                  <p:embed/>
                </p:oleObj>
              </mc:Choice>
              <mc:Fallback>
                <p:oleObj name="Equation" r:id="rId2" imgW="31156275" imgH="7896225" progId="Equation.3">
                  <p:embed/>
                  <p:pic>
                    <p:nvPicPr>
                      <p:cNvPr id="75780" name="Object 4">
                        <a:extLst>
                          <a:ext uri="{FF2B5EF4-FFF2-40B4-BE49-F238E27FC236}">
                            <a16:creationId xmlns:a16="http://schemas.microsoft.com/office/drawing/2014/main" id="{28510AB8-E387-4D07-9CCA-F2715E14B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2973388"/>
                        <a:ext cx="28797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5781" name="Footer Placeholder 4">
            <a:extLst>
              <a:ext uri="{FF2B5EF4-FFF2-40B4-BE49-F238E27FC236}">
                <a16:creationId xmlns:a16="http://schemas.microsoft.com/office/drawing/2014/main" id="{EA39BB9C-41C7-41C3-AE3F-AB5E06A88528}"/>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F92E616F-8ED0-4874-AD2B-205C4EC8C34B}" type="slidenum">
              <a:rPr lang="el-GR" altLang="el-GR" sz="1100" b="1" i="1">
                <a:latin typeface="Calibri" panose="020F0502020204030204" pitchFamily="34" charset="0"/>
              </a:rPr>
              <a:pPr eaLnBrk="1" hangingPunct="1"/>
              <a:t>52</a:t>
            </a:fld>
            <a:endParaRPr lang="en-US" altLang="el-GR" sz="1100" b="1" i="1">
              <a:latin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C4CF342-D114-47E7-8EE9-8416D7510C16}"/>
              </a:ext>
            </a:extLst>
          </p:cNvPr>
          <p:cNvSpPr>
            <a:spLocks noGrp="1" noChangeArrowheads="1"/>
          </p:cNvSpPr>
          <p:nvPr>
            <p:ph type="title"/>
          </p:nvPr>
        </p:nvSpPr>
        <p:spPr/>
        <p:txBody>
          <a:bodyPr/>
          <a:lstStyle/>
          <a:p>
            <a:pPr eaLnBrk="1" hangingPunct="1"/>
            <a:r>
              <a:rPr lang="el-GR" altLang="el-GR"/>
              <a:t>Εντροπία Πηγής (5)</a:t>
            </a:r>
            <a:endParaRPr lang="en-US" altLang="el-GR"/>
          </a:p>
        </p:txBody>
      </p:sp>
      <p:sp>
        <p:nvSpPr>
          <p:cNvPr id="76803" name="Rectangle 3">
            <a:extLst>
              <a:ext uri="{FF2B5EF4-FFF2-40B4-BE49-F238E27FC236}">
                <a16:creationId xmlns:a16="http://schemas.microsoft.com/office/drawing/2014/main" id="{D8314DAF-6DCD-4DBF-82EA-87EFCA051BB2}"/>
              </a:ext>
            </a:extLst>
          </p:cNvPr>
          <p:cNvSpPr>
            <a:spLocks noGrp="1" noChangeArrowheads="1"/>
          </p:cNvSpPr>
          <p:nvPr>
            <p:ph type="body" idx="1"/>
          </p:nvPr>
        </p:nvSpPr>
        <p:spPr/>
        <p:txBody>
          <a:bodyPr/>
          <a:lstStyle/>
          <a:p>
            <a:pPr eaLnBrk="1" hangingPunct="1"/>
            <a:r>
              <a:rPr lang="el-GR" altLang="el-GR" sz="2100" b="1" i="1" u="sng"/>
              <a:t>Άσκηση</a:t>
            </a:r>
          </a:p>
          <a:p>
            <a:pPr lvl="1" eaLnBrk="1" hangingPunct="1"/>
            <a:r>
              <a:rPr lang="el-GR" altLang="el-GR" sz="2000"/>
              <a:t>Μια πηγή πληροφορίας παράγει σύμβολα, τα οποία ανήκουν στο αλφάβητο </a:t>
            </a:r>
            <a:r>
              <a:rPr lang="el-GR" altLang="el-GR" sz="2000" i="1"/>
              <a:t>S={τ, υ, φ, χ, ψ, ω}. </a:t>
            </a:r>
            <a:r>
              <a:rPr lang="el-GR" altLang="el-GR" sz="2000"/>
              <a:t>Οι πιθανότητες</a:t>
            </a:r>
            <a:r>
              <a:rPr lang="el-GR" altLang="el-GR" sz="2000" i="1"/>
              <a:t> </a:t>
            </a:r>
            <a:r>
              <a:rPr lang="el-GR" altLang="el-GR" sz="2000"/>
              <a:t>των συμβόλων αυτών είναι ¼, ¼, 1/8, 1/8, 1/8 και 1/8, αντίστοιχα.</a:t>
            </a:r>
          </a:p>
          <a:p>
            <a:pPr lvl="1" eaLnBrk="1" hangingPunct="1"/>
            <a:r>
              <a:rPr lang="el-GR" altLang="el-GR" sz="2000"/>
              <a:t>Θεωρώντας την πηγή χωρίς μνήμη, ζητείται να υπολογίσετε</a:t>
            </a:r>
          </a:p>
          <a:p>
            <a:pPr lvl="1" eaLnBrk="1" hangingPunct="1"/>
            <a:r>
              <a:rPr lang="el-GR" altLang="el-GR" sz="2000"/>
              <a:t>α) Το σύμβολο με το μεγαλύτερο και το μικρότερο πληροφορικό περιεχόμενο της πηγής.</a:t>
            </a:r>
          </a:p>
          <a:p>
            <a:pPr lvl="1" eaLnBrk="1" hangingPunct="1"/>
            <a:r>
              <a:rPr lang="el-GR" altLang="el-GR" sz="2000"/>
              <a:t>β) Το μέσο πληροφορικό περιεχόμενο των συμβόλων της πηγής,</a:t>
            </a:r>
          </a:p>
          <a:p>
            <a:pPr lvl="1" eaLnBrk="1" hangingPunct="1"/>
            <a:r>
              <a:rPr lang="el-GR" altLang="el-GR" sz="2000"/>
              <a:t>γ) Το μέσο πληροφορικό περιεχόμενο των μηνυμάτων της πηγής αποτελούμενων από δύο σύμβολα.</a:t>
            </a:r>
          </a:p>
          <a:p>
            <a:pPr lvl="1" eaLnBrk="1" hangingPunct="1"/>
            <a:r>
              <a:rPr lang="el-GR" altLang="el-GR" sz="2000"/>
              <a:t>δ) Τον πλεονασμό της πηγής (</a:t>
            </a:r>
            <a:r>
              <a:rPr lang="el-GR" altLang="el-GR" sz="2000" i="1"/>
              <a:t>log6=2,585</a:t>
            </a:r>
            <a:r>
              <a:rPr lang="el-GR" altLang="el-GR" sz="2000"/>
              <a:t>) και </a:t>
            </a:r>
          </a:p>
          <a:p>
            <a:pPr lvl="1" eaLnBrk="1" hangingPunct="1"/>
            <a:r>
              <a:rPr lang="el-GR" altLang="el-GR" sz="2000"/>
              <a:t>ε) Το μέσο ρυθμό πληροφορίας της πηγής για ρυθμό 500 συμβόλων /sec.</a:t>
            </a:r>
            <a:endParaRPr lang="en-US" altLang="el-GR" sz="2000"/>
          </a:p>
        </p:txBody>
      </p:sp>
      <p:sp>
        <p:nvSpPr>
          <p:cNvPr id="76804" name="Footer Placeholder 4">
            <a:extLst>
              <a:ext uri="{FF2B5EF4-FFF2-40B4-BE49-F238E27FC236}">
                <a16:creationId xmlns:a16="http://schemas.microsoft.com/office/drawing/2014/main" id="{D54C0E4E-B11E-4A21-8802-564AE464C662}"/>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ECC4ED80-B7C1-489D-AC9F-EF35CD8ED1D6}" type="slidenum">
              <a:rPr lang="el-GR" altLang="el-GR" sz="1100" b="1" i="1">
                <a:latin typeface="Calibri" panose="020F0502020204030204" pitchFamily="34" charset="0"/>
              </a:rPr>
              <a:pPr eaLnBrk="1" hangingPunct="1"/>
              <a:t>53</a:t>
            </a:fld>
            <a:endParaRPr lang="en-US" altLang="el-GR" sz="1100" b="1" i="1">
              <a:latin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05B5959-04AB-4422-A0E6-95AFFC2423C9}"/>
              </a:ext>
            </a:extLst>
          </p:cNvPr>
          <p:cNvSpPr>
            <a:spLocks noGrp="1" noChangeArrowheads="1"/>
          </p:cNvSpPr>
          <p:nvPr>
            <p:ph type="title"/>
          </p:nvPr>
        </p:nvSpPr>
        <p:spPr/>
        <p:txBody>
          <a:bodyPr/>
          <a:lstStyle/>
          <a:p>
            <a:pPr eaLnBrk="1" hangingPunct="1"/>
            <a:r>
              <a:rPr lang="el-GR" altLang="el-GR"/>
              <a:t>Εντροπία Πηγής (6)</a:t>
            </a:r>
            <a:endParaRPr lang="en-US" altLang="el-GR"/>
          </a:p>
        </p:txBody>
      </p:sp>
      <p:sp>
        <p:nvSpPr>
          <p:cNvPr id="77827" name="Rectangle 3">
            <a:extLst>
              <a:ext uri="{FF2B5EF4-FFF2-40B4-BE49-F238E27FC236}">
                <a16:creationId xmlns:a16="http://schemas.microsoft.com/office/drawing/2014/main" id="{5B692F8F-F8AF-44EE-9566-791CDA3A4578}"/>
              </a:ext>
            </a:extLst>
          </p:cNvPr>
          <p:cNvSpPr>
            <a:spLocks noGrp="1" noChangeArrowheads="1"/>
          </p:cNvSpPr>
          <p:nvPr>
            <p:ph type="body" idx="1"/>
          </p:nvPr>
        </p:nvSpPr>
        <p:spPr/>
        <p:txBody>
          <a:bodyPr>
            <a:normAutofit fontScale="92500" lnSpcReduction="20000"/>
          </a:bodyPr>
          <a:lstStyle/>
          <a:p>
            <a:pPr marL="571500" indent="-571500" eaLnBrk="1" hangingPunct="1"/>
            <a:r>
              <a:rPr lang="el-GR" altLang="el-GR" b="1" i="1" u="sng"/>
              <a:t>Απάντηση</a:t>
            </a:r>
          </a:p>
          <a:p>
            <a:pPr marL="839788" lvl="1" indent="-495300" eaLnBrk="1" hangingPunct="1"/>
            <a:r>
              <a:rPr lang="el-GR" altLang="el-GR"/>
              <a:t>α) Τα σύμβολα με το μεγαλύτερο πληροφορικό περιεχόμενο είναι αυτά που έχουν την μικρότερη πιθανότητα δηλαδή </a:t>
            </a:r>
            <a:r>
              <a:rPr lang="el-GR" altLang="el-GR" i="1"/>
              <a:t>H(</a:t>
            </a:r>
            <a:r>
              <a:rPr lang="en-GB" altLang="el-GR" i="1"/>
              <a:t>i</a:t>
            </a:r>
            <a:r>
              <a:rPr lang="el-GR" altLang="el-GR" i="1"/>
              <a:t>)=-log(1/8)=3 bits</a:t>
            </a:r>
            <a:r>
              <a:rPr lang="el-GR" altLang="el-GR"/>
              <a:t>  όπου </a:t>
            </a:r>
            <a:r>
              <a:rPr lang="en-GB" altLang="el-GR" i="1"/>
              <a:t>i</a:t>
            </a:r>
            <a:r>
              <a:rPr lang="el-GR" altLang="el-GR"/>
              <a:t>=φ,χ,ψ,ω. Αντίθετα τα σύμβολα με το μικρότερο πληροφορικό περιεχόμενο είναι αυτά που έχουν την μεγαλύτερη πιθανότητα δηλαδή </a:t>
            </a:r>
            <a:r>
              <a:rPr lang="el-GR" altLang="el-GR" i="1"/>
              <a:t>H(</a:t>
            </a:r>
            <a:r>
              <a:rPr lang="en-GB" altLang="el-GR" i="1"/>
              <a:t>i</a:t>
            </a:r>
            <a:r>
              <a:rPr lang="el-GR" altLang="el-GR" i="1"/>
              <a:t>)=-log(1/4)=2 bits </a:t>
            </a:r>
            <a:r>
              <a:rPr lang="el-GR" altLang="el-GR"/>
              <a:t>όπου </a:t>
            </a:r>
            <a:r>
              <a:rPr lang="en-GB" altLang="el-GR" i="1"/>
              <a:t>i</a:t>
            </a:r>
            <a:r>
              <a:rPr lang="el-GR" altLang="el-GR"/>
              <a:t>=τ,υ</a:t>
            </a:r>
            <a:r>
              <a:rPr lang="el-GR" altLang="el-GR" i="1"/>
              <a:t>.</a:t>
            </a:r>
          </a:p>
          <a:p>
            <a:pPr marL="839788" lvl="1" indent="-495300" eaLnBrk="1" hangingPunct="1"/>
            <a:r>
              <a:rPr lang="el-GR" altLang="el-GR"/>
              <a:t>β) Το μέσο πληροφορικό περιεχόμενο των συμβόλων της πηγής</a:t>
            </a:r>
          </a:p>
          <a:p>
            <a:pPr marL="1090613" lvl="2" indent="-419100" eaLnBrk="1" hangingPunct="1"/>
            <a:endParaRPr lang="el-GR" altLang="el-GR"/>
          </a:p>
          <a:p>
            <a:pPr marL="1090613" lvl="2" indent="-419100" eaLnBrk="1" hangingPunct="1"/>
            <a:r>
              <a:rPr lang="el-GR" altLang="el-GR"/>
              <a:t> </a:t>
            </a:r>
            <a:endParaRPr lang="en-US" altLang="el-GR"/>
          </a:p>
        </p:txBody>
      </p:sp>
      <p:graphicFrame>
        <p:nvGraphicFramePr>
          <p:cNvPr id="77828" name="Object 4">
            <a:extLst>
              <a:ext uri="{FF2B5EF4-FFF2-40B4-BE49-F238E27FC236}">
                <a16:creationId xmlns:a16="http://schemas.microsoft.com/office/drawing/2014/main" id="{BA89F034-7F4F-43DD-8A29-02746D547E51}"/>
              </a:ext>
            </a:extLst>
          </p:cNvPr>
          <p:cNvGraphicFramePr>
            <a:graphicFrameLocks noGrp="1" noChangeAspect="1"/>
          </p:cNvGraphicFramePr>
          <p:nvPr>
            <p:ph sz="half" idx="4294967295"/>
          </p:nvPr>
        </p:nvGraphicFramePr>
        <p:xfrm>
          <a:off x="1628775" y="5122863"/>
          <a:ext cx="7056438" cy="469900"/>
        </p:xfrm>
        <a:graphic>
          <a:graphicData uri="http://schemas.openxmlformats.org/presentationml/2006/ole">
            <mc:AlternateContent xmlns:mc="http://schemas.openxmlformats.org/markup-compatibility/2006">
              <mc:Choice xmlns:v="urn:schemas-microsoft-com:vml" Requires="v">
                <p:oleObj name="Equation" r:id="rId2" imgW="111690150" imgH="7458075" progId="Equation.DSMT4">
                  <p:embed/>
                </p:oleObj>
              </mc:Choice>
              <mc:Fallback>
                <p:oleObj name="Equation" r:id="rId2" imgW="111690150" imgH="7458075" progId="Equation.DSMT4">
                  <p:embed/>
                  <p:pic>
                    <p:nvPicPr>
                      <p:cNvPr id="77828" name="Object 4">
                        <a:extLst>
                          <a:ext uri="{FF2B5EF4-FFF2-40B4-BE49-F238E27FC236}">
                            <a16:creationId xmlns:a16="http://schemas.microsoft.com/office/drawing/2014/main" id="{BA89F034-7F4F-43DD-8A29-02746D547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5122863"/>
                        <a:ext cx="70564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7829" name="Footer Placeholder 4">
            <a:extLst>
              <a:ext uri="{FF2B5EF4-FFF2-40B4-BE49-F238E27FC236}">
                <a16:creationId xmlns:a16="http://schemas.microsoft.com/office/drawing/2014/main" id="{2C5F5D48-CF5D-4F1A-8E06-20C35F6B9065}"/>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F8405C90-8F58-4BD0-B86C-488F621115CC}" type="slidenum">
              <a:rPr lang="el-GR" altLang="el-GR" sz="1100" b="1" i="1">
                <a:latin typeface="Calibri" panose="020F0502020204030204" pitchFamily="34" charset="0"/>
              </a:rPr>
              <a:pPr eaLnBrk="1" hangingPunct="1"/>
              <a:t>54</a:t>
            </a:fld>
            <a:endParaRPr lang="en-US" altLang="el-GR" sz="1100" b="1" i="1">
              <a:latin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CE08249-A40D-476F-850F-E78671F683BF}"/>
              </a:ext>
            </a:extLst>
          </p:cNvPr>
          <p:cNvSpPr>
            <a:spLocks noGrp="1" noChangeArrowheads="1"/>
          </p:cNvSpPr>
          <p:nvPr>
            <p:ph type="title"/>
          </p:nvPr>
        </p:nvSpPr>
        <p:spPr>
          <a:xfrm>
            <a:off x="457200" y="277813"/>
            <a:ext cx="8229600" cy="630237"/>
          </a:xfrm>
        </p:spPr>
        <p:txBody>
          <a:bodyPr/>
          <a:lstStyle/>
          <a:p>
            <a:pPr eaLnBrk="1" hangingPunct="1"/>
            <a:r>
              <a:rPr lang="el-GR" altLang="el-GR" sz="2800"/>
              <a:t>Εντροπία Πηγής (7)</a:t>
            </a:r>
            <a:endParaRPr lang="en-US" altLang="el-GR" sz="3000"/>
          </a:p>
        </p:txBody>
      </p:sp>
      <p:sp>
        <p:nvSpPr>
          <p:cNvPr id="78851" name="Rectangle 3">
            <a:extLst>
              <a:ext uri="{FF2B5EF4-FFF2-40B4-BE49-F238E27FC236}">
                <a16:creationId xmlns:a16="http://schemas.microsoft.com/office/drawing/2014/main" id="{78BB0206-1261-4CFF-B438-50FB578376A9}"/>
              </a:ext>
            </a:extLst>
          </p:cNvPr>
          <p:cNvSpPr>
            <a:spLocks noGrp="1" noChangeArrowheads="1"/>
          </p:cNvSpPr>
          <p:nvPr>
            <p:ph type="body" idx="1"/>
          </p:nvPr>
        </p:nvSpPr>
        <p:spPr>
          <a:xfrm>
            <a:off x="301625" y="1203325"/>
            <a:ext cx="8229600" cy="5535613"/>
          </a:xfrm>
          <a:solidFill>
            <a:schemeClr val="bg1"/>
          </a:solidFill>
        </p:spPr>
        <p:txBody>
          <a:bodyPr/>
          <a:lstStyle/>
          <a:p>
            <a:pPr eaLnBrk="1" hangingPunct="1">
              <a:lnSpc>
                <a:spcPct val="80000"/>
              </a:lnSpc>
            </a:pPr>
            <a:r>
              <a:rPr lang="el-GR" altLang="el-GR" sz="1900" b="1" u="sng" dirty="0"/>
              <a:t>Απάντηση (συνέχεια)</a:t>
            </a:r>
          </a:p>
          <a:p>
            <a:pPr lvl="1" eaLnBrk="1" hangingPunct="1">
              <a:lnSpc>
                <a:spcPct val="80000"/>
              </a:lnSpc>
            </a:pPr>
            <a:r>
              <a:rPr lang="el-GR" altLang="el-GR" sz="1700" dirty="0"/>
              <a:t>γ) Για τον υπολογισμό του μέσου πληροφορικού περιεχομένου των μηνυμάτων της πηγής αποτελούμενων από 2 σύμβολα, υπολογίζουμε πρώτα τις (συνδυασμένες) πιθανότητες δημιουργίας των μηνυμάτων αυτών. Αφού η πηγή είναι χωρίς μνήμη, για τον υπολογισμό της πιθανότητας κάθε μηνύματος αρκεί να πολλαπλασιάσουμε τις πιθανότητες παραγωγής των συμβόλων από τα οποία αποτελείται. Συνολικά έχουμε 36 μηνύματα. Παρατηρούμε ότι από τα 36 μηνύματα, 4 έχουν πιθανότητα παραγωγής ίση με (1/16), 16 μηνύματα έχουν πιθανότητα παραγωγής (1/64) και 16 μηνύματα έχουν πιθανότητα παραγωγής (1/32).</a:t>
            </a:r>
          </a:p>
          <a:p>
            <a:pPr lvl="1" eaLnBrk="1" hangingPunct="1">
              <a:lnSpc>
                <a:spcPct val="80000"/>
              </a:lnSpc>
            </a:pPr>
            <a:r>
              <a:rPr lang="el-GR" altLang="el-GR" sz="1700" dirty="0"/>
              <a:t>p1=p(</a:t>
            </a:r>
            <a:r>
              <a:rPr lang="el-GR" altLang="el-GR" sz="1700" dirty="0" err="1"/>
              <a:t>τ,τ</a:t>
            </a:r>
            <a:r>
              <a:rPr lang="el-GR" altLang="el-GR" sz="1700" dirty="0"/>
              <a:t>)=1/16, p2=p(</a:t>
            </a:r>
            <a:r>
              <a:rPr lang="el-GR" altLang="el-GR" sz="1700" dirty="0" err="1"/>
              <a:t>τ,υ</a:t>
            </a:r>
            <a:r>
              <a:rPr lang="el-GR" altLang="el-GR" sz="1700" dirty="0"/>
              <a:t>)=1/16, p3=p(</a:t>
            </a:r>
            <a:r>
              <a:rPr lang="el-GR" altLang="el-GR" sz="1700" dirty="0" err="1"/>
              <a:t>τ,φ</a:t>
            </a:r>
            <a:r>
              <a:rPr lang="el-GR" altLang="el-GR" sz="1700" dirty="0"/>
              <a:t>)=1/32, p4=p(</a:t>
            </a:r>
            <a:r>
              <a:rPr lang="el-GR" altLang="el-GR" sz="1700" dirty="0" err="1"/>
              <a:t>τ,χ</a:t>
            </a:r>
            <a:r>
              <a:rPr lang="el-GR" altLang="el-GR" sz="1700" dirty="0"/>
              <a:t>)=1/32, p5=p(</a:t>
            </a:r>
            <a:r>
              <a:rPr lang="el-GR" altLang="el-GR" sz="1700" dirty="0" err="1"/>
              <a:t>τ,ψ</a:t>
            </a:r>
            <a:r>
              <a:rPr lang="el-GR" altLang="el-GR" sz="1700" dirty="0"/>
              <a:t>)=1/32, p6=p(</a:t>
            </a:r>
            <a:r>
              <a:rPr lang="el-GR" altLang="el-GR" sz="1700" dirty="0" err="1"/>
              <a:t>τ,ω</a:t>
            </a:r>
            <a:r>
              <a:rPr lang="el-GR" altLang="el-GR" sz="1700" dirty="0"/>
              <a:t>)=1/32,</a:t>
            </a:r>
          </a:p>
          <a:p>
            <a:pPr lvl="1" eaLnBrk="1" hangingPunct="1">
              <a:lnSpc>
                <a:spcPct val="80000"/>
              </a:lnSpc>
            </a:pPr>
            <a:r>
              <a:rPr lang="el-GR" altLang="el-GR" sz="1700" dirty="0"/>
              <a:t>p7=p(</a:t>
            </a:r>
            <a:r>
              <a:rPr lang="el-GR" altLang="el-GR" sz="1700" dirty="0" err="1"/>
              <a:t>υ,τ</a:t>
            </a:r>
            <a:r>
              <a:rPr lang="el-GR" altLang="el-GR" sz="1700" dirty="0"/>
              <a:t>)=1/16, p8=p(</a:t>
            </a:r>
            <a:r>
              <a:rPr lang="el-GR" altLang="el-GR" sz="1700" dirty="0" err="1"/>
              <a:t>υ,υ</a:t>
            </a:r>
            <a:r>
              <a:rPr lang="el-GR" altLang="el-GR" sz="1700" dirty="0"/>
              <a:t>)=1/16, p9=p(</a:t>
            </a:r>
            <a:r>
              <a:rPr lang="el-GR" altLang="el-GR" sz="1700" dirty="0" err="1"/>
              <a:t>υ,φ</a:t>
            </a:r>
            <a:r>
              <a:rPr lang="el-GR" altLang="el-GR" sz="1700" dirty="0"/>
              <a:t>)=1/32, p10=p(</a:t>
            </a:r>
            <a:r>
              <a:rPr lang="el-GR" altLang="el-GR" sz="1700" dirty="0" err="1"/>
              <a:t>υ,χ</a:t>
            </a:r>
            <a:r>
              <a:rPr lang="el-GR" altLang="el-GR" sz="1700" dirty="0"/>
              <a:t>)=1/32, p11=p(</a:t>
            </a:r>
            <a:r>
              <a:rPr lang="el-GR" altLang="el-GR" sz="1700" dirty="0" err="1"/>
              <a:t>υ,ψ</a:t>
            </a:r>
            <a:r>
              <a:rPr lang="el-GR" altLang="el-GR" sz="1700" dirty="0"/>
              <a:t>)=1/32, p12=p(</a:t>
            </a:r>
            <a:r>
              <a:rPr lang="el-GR" altLang="el-GR" sz="1700" dirty="0" err="1"/>
              <a:t>υ,ω</a:t>
            </a:r>
            <a:r>
              <a:rPr lang="el-GR" altLang="el-GR" sz="1700" dirty="0"/>
              <a:t>)=1/32,</a:t>
            </a:r>
          </a:p>
          <a:p>
            <a:pPr lvl="1" eaLnBrk="1" hangingPunct="1">
              <a:lnSpc>
                <a:spcPct val="80000"/>
              </a:lnSpc>
            </a:pPr>
            <a:r>
              <a:rPr lang="el-GR" altLang="el-GR" sz="1700" dirty="0"/>
              <a:t>p13=p(</a:t>
            </a:r>
            <a:r>
              <a:rPr lang="el-GR" altLang="el-GR" sz="1700" dirty="0" err="1"/>
              <a:t>φ,τ</a:t>
            </a:r>
            <a:r>
              <a:rPr lang="el-GR" altLang="el-GR" sz="1700" dirty="0"/>
              <a:t>)=1/32, p14=p(</a:t>
            </a:r>
            <a:r>
              <a:rPr lang="el-GR" altLang="el-GR" sz="1700" dirty="0" err="1"/>
              <a:t>φ,υ</a:t>
            </a:r>
            <a:r>
              <a:rPr lang="el-GR" altLang="el-GR" sz="1700" dirty="0"/>
              <a:t>)=1/32, p15=p(</a:t>
            </a:r>
            <a:r>
              <a:rPr lang="el-GR" altLang="el-GR" sz="1700" dirty="0" err="1"/>
              <a:t>φ,φ</a:t>
            </a:r>
            <a:r>
              <a:rPr lang="el-GR" altLang="el-GR" sz="1700" dirty="0"/>
              <a:t>)=1/64, p16=p(</a:t>
            </a:r>
            <a:r>
              <a:rPr lang="el-GR" altLang="el-GR" sz="1700" dirty="0" err="1"/>
              <a:t>φ,χ</a:t>
            </a:r>
            <a:r>
              <a:rPr lang="el-GR" altLang="el-GR" sz="1700" dirty="0"/>
              <a:t>)=1/64, p17=p(</a:t>
            </a:r>
            <a:r>
              <a:rPr lang="el-GR" altLang="el-GR" sz="1700" dirty="0" err="1"/>
              <a:t>φ,ψ</a:t>
            </a:r>
            <a:r>
              <a:rPr lang="el-GR" altLang="el-GR" sz="1700" dirty="0"/>
              <a:t>)=1/64, p18=p(</a:t>
            </a:r>
            <a:r>
              <a:rPr lang="el-GR" altLang="el-GR" sz="1700" dirty="0" err="1"/>
              <a:t>φ,ω</a:t>
            </a:r>
            <a:r>
              <a:rPr lang="el-GR" altLang="el-GR" sz="1700" dirty="0"/>
              <a:t>)=1/64,</a:t>
            </a:r>
          </a:p>
          <a:p>
            <a:pPr lvl="1" eaLnBrk="1" hangingPunct="1">
              <a:lnSpc>
                <a:spcPct val="80000"/>
              </a:lnSpc>
            </a:pPr>
            <a:r>
              <a:rPr lang="el-GR" altLang="el-GR" sz="1700" dirty="0"/>
              <a:t>p19=p(</a:t>
            </a:r>
            <a:r>
              <a:rPr lang="el-GR" altLang="el-GR" sz="1700" dirty="0" err="1"/>
              <a:t>χ,τ</a:t>
            </a:r>
            <a:r>
              <a:rPr lang="el-GR" altLang="el-GR" sz="1700" dirty="0"/>
              <a:t>)=1/32, p20=p(</a:t>
            </a:r>
            <a:r>
              <a:rPr lang="el-GR" altLang="el-GR" sz="1700" dirty="0" err="1"/>
              <a:t>χ,υ</a:t>
            </a:r>
            <a:r>
              <a:rPr lang="el-GR" altLang="el-GR" sz="1700" dirty="0"/>
              <a:t>)=1/32, p21=p(</a:t>
            </a:r>
            <a:r>
              <a:rPr lang="el-GR" altLang="el-GR" sz="1700" dirty="0" err="1"/>
              <a:t>χ,φ</a:t>
            </a:r>
            <a:r>
              <a:rPr lang="el-GR" altLang="el-GR" sz="1700" dirty="0"/>
              <a:t>)=1/64, p22=p(</a:t>
            </a:r>
            <a:r>
              <a:rPr lang="el-GR" altLang="el-GR" sz="1700" dirty="0" err="1"/>
              <a:t>χ,χ</a:t>
            </a:r>
            <a:r>
              <a:rPr lang="el-GR" altLang="el-GR" sz="1700" dirty="0"/>
              <a:t>)=1/64, p23=p(</a:t>
            </a:r>
            <a:r>
              <a:rPr lang="el-GR" altLang="el-GR" sz="1700" dirty="0" err="1"/>
              <a:t>χ,ψ</a:t>
            </a:r>
            <a:r>
              <a:rPr lang="el-GR" altLang="el-GR" sz="1700" dirty="0"/>
              <a:t>)=1/64, p24=p(</a:t>
            </a:r>
            <a:r>
              <a:rPr lang="el-GR" altLang="el-GR" sz="1700" dirty="0" err="1"/>
              <a:t>χ,ω</a:t>
            </a:r>
            <a:r>
              <a:rPr lang="el-GR" altLang="el-GR" sz="1700" dirty="0"/>
              <a:t>)=1/64,</a:t>
            </a:r>
          </a:p>
          <a:p>
            <a:pPr lvl="1" eaLnBrk="1" hangingPunct="1">
              <a:lnSpc>
                <a:spcPct val="80000"/>
              </a:lnSpc>
            </a:pPr>
            <a:r>
              <a:rPr lang="el-GR" altLang="el-GR" sz="1700" dirty="0"/>
              <a:t>p25=p(</a:t>
            </a:r>
            <a:r>
              <a:rPr lang="el-GR" altLang="el-GR" sz="1700" dirty="0" err="1"/>
              <a:t>ψ,τ</a:t>
            </a:r>
            <a:r>
              <a:rPr lang="el-GR" altLang="el-GR" sz="1700" dirty="0"/>
              <a:t>)=1/32, p26=p(</a:t>
            </a:r>
            <a:r>
              <a:rPr lang="el-GR" altLang="el-GR" sz="1700" dirty="0" err="1"/>
              <a:t>ψ,υ</a:t>
            </a:r>
            <a:r>
              <a:rPr lang="el-GR" altLang="el-GR" sz="1700" dirty="0"/>
              <a:t>)=1/32, p27=p(</a:t>
            </a:r>
            <a:r>
              <a:rPr lang="el-GR" altLang="el-GR" sz="1700" dirty="0" err="1"/>
              <a:t>ψ,φ</a:t>
            </a:r>
            <a:r>
              <a:rPr lang="el-GR" altLang="el-GR" sz="1700" dirty="0"/>
              <a:t>)=1/64, p28=p(</a:t>
            </a:r>
            <a:r>
              <a:rPr lang="el-GR" altLang="el-GR" sz="1700" dirty="0" err="1"/>
              <a:t>ψ,χ</a:t>
            </a:r>
            <a:r>
              <a:rPr lang="el-GR" altLang="el-GR" sz="1700" dirty="0"/>
              <a:t>)=1/64, p29=p(</a:t>
            </a:r>
            <a:r>
              <a:rPr lang="el-GR" altLang="el-GR" sz="1700" dirty="0" err="1"/>
              <a:t>ψ,ψ</a:t>
            </a:r>
            <a:r>
              <a:rPr lang="el-GR" altLang="el-GR" sz="1700" dirty="0"/>
              <a:t>)=1/64, p30=p(</a:t>
            </a:r>
            <a:r>
              <a:rPr lang="el-GR" altLang="el-GR" sz="1700" dirty="0" err="1"/>
              <a:t>ψ,ω</a:t>
            </a:r>
            <a:r>
              <a:rPr lang="el-GR" altLang="el-GR" sz="1700" dirty="0"/>
              <a:t>)=1/64,</a:t>
            </a:r>
          </a:p>
          <a:p>
            <a:pPr lvl="1" eaLnBrk="1" hangingPunct="1">
              <a:lnSpc>
                <a:spcPct val="80000"/>
              </a:lnSpc>
            </a:pPr>
            <a:r>
              <a:rPr lang="el-GR" altLang="el-GR" sz="1700" dirty="0"/>
              <a:t>p31=p(</a:t>
            </a:r>
            <a:r>
              <a:rPr lang="el-GR" altLang="el-GR" sz="1700" dirty="0" err="1"/>
              <a:t>ω,τ</a:t>
            </a:r>
            <a:r>
              <a:rPr lang="el-GR" altLang="el-GR" sz="1700" dirty="0"/>
              <a:t>)=1/32, p32=p(</a:t>
            </a:r>
            <a:r>
              <a:rPr lang="el-GR" altLang="el-GR" sz="1700" dirty="0" err="1"/>
              <a:t>ω,υ</a:t>
            </a:r>
            <a:r>
              <a:rPr lang="el-GR" altLang="el-GR" sz="1700" dirty="0"/>
              <a:t>)=1/32, p33=p(</a:t>
            </a:r>
            <a:r>
              <a:rPr lang="el-GR" altLang="el-GR" sz="1700" dirty="0" err="1"/>
              <a:t>ω,φ</a:t>
            </a:r>
            <a:r>
              <a:rPr lang="el-GR" altLang="el-GR" sz="1700" dirty="0"/>
              <a:t>)=1/64, p34=p(</a:t>
            </a:r>
            <a:r>
              <a:rPr lang="el-GR" altLang="el-GR" sz="1700" dirty="0" err="1"/>
              <a:t>ω,χ</a:t>
            </a:r>
            <a:r>
              <a:rPr lang="el-GR" altLang="el-GR" sz="1700" dirty="0"/>
              <a:t>)=1/64, p35=p(</a:t>
            </a:r>
            <a:r>
              <a:rPr lang="el-GR" altLang="el-GR" sz="1700" dirty="0" err="1"/>
              <a:t>ω,ψ</a:t>
            </a:r>
            <a:r>
              <a:rPr lang="el-GR" altLang="el-GR" sz="1700" dirty="0"/>
              <a:t>)=1/64, p36=p(</a:t>
            </a:r>
            <a:r>
              <a:rPr lang="el-GR" altLang="el-GR" sz="1700" dirty="0" err="1"/>
              <a:t>ω,ω</a:t>
            </a:r>
            <a:r>
              <a:rPr lang="el-GR" altLang="el-GR" sz="1700" dirty="0"/>
              <a:t>)=1/64.</a:t>
            </a:r>
          </a:p>
          <a:p>
            <a:pPr lvl="1" eaLnBrk="1" hangingPunct="1">
              <a:lnSpc>
                <a:spcPct val="80000"/>
              </a:lnSpc>
            </a:pPr>
            <a:endParaRPr lang="en-US" altLang="el-GR" sz="1700" dirty="0"/>
          </a:p>
        </p:txBody>
      </p:sp>
      <p:sp>
        <p:nvSpPr>
          <p:cNvPr id="78852" name="Footer Placeholder 4">
            <a:extLst>
              <a:ext uri="{FF2B5EF4-FFF2-40B4-BE49-F238E27FC236}">
                <a16:creationId xmlns:a16="http://schemas.microsoft.com/office/drawing/2014/main" id="{BA69B0C1-1A1A-4211-A761-17F07AA2240A}"/>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1C6BBC1D-1359-4AB7-B3E9-3B4D7FA1ABF8}" type="slidenum">
              <a:rPr lang="el-GR" altLang="el-GR" sz="1100" b="1" i="1">
                <a:latin typeface="Calibri" panose="020F0502020204030204" pitchFamily="34" charset="0"/>
              </a:rPr>
              <a:pPr eaLnBrk="1" hangingPunct="1"/>
              <a:t>55</a:t>
            </a:fld>
            <a:endParaRPr lang="en-US" altLang="el-GR" sz="1100" b="1" i="1">
              <a:latin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887E5CF-6D8F-48C7-AC6F-BAE3E4412D9B}"/>
              </a:ext>
            </a:extLst>
          </p:cNvPr>
          <p:cNvSpPr>
            <a:spLocks noGrp="1" noChangeArrowheads="1"/>
          </p:cNvSpPr>
          <p:nvPr>
            <p:ph type="title"/>
          </p:nvPr>
        </p:nvSpPr>
        <p:spPr/>
        <p:txBody>
          <a:bodyPr/>
          <a:lstStyle/>
          <a:p>
            <a:pPr eaLnBrk="1" hangingPunct="1"/>
            <a:r>
              <a:rPr lang="el-GR" altLang="el-GR"/>
              <a:t>Εντροπία Πηγής (</a:t>
            </a:r>
            <a:r>
              <a:rPr lang="en-US" altLang="el-GR"/>
              <a:t>8</a:t>
            </a:r>
            <a:r>
              <a:rPr lang="el-GR" altLang="el-GR"/>
              <a:t>)</a:t>
            </a:r>
            <a:endParaRPr lang="en-US" altLang="el-GR"/>
          </a:p>
        </p:txBody>
      </p:sp>
      <p:sp>
        <p:nvSpPr>
          <p:cNvPr id="79875" name="Rectangle 3">
            <a:extLst>
              <a:ext uri="{FF2B5EF4-FFF2-40B4-BE49-F238E27FC236}">
                <a16:creationId xmlns:a16="http://schemas.microsoft.com/office/drawing/2014/main" id="{D35E7AD5-64FE-4373-A9F0-8572869AFF3C}"/>
              </a:ext>
            </a:extLst>
          </p:cNvPr>
          <p:cNvSpPr>
            <a:spLocks noGrp="1" noChangeArrowheads="1"/>
          </p:cNvSpPr>
          <p:nvPr>
            <p:ph type="body" idx="1"/>
          </p:nvPr>
        </p:nvSpPr>
        <p:spPr/>
        <p:txBody>
          <a:bodyPr/>
          <a:lstStyle/>
          <a:p>
            <a:pPr eaLnBrk="1" hangingPunct="1">
              <a:lnSpc>
                <a:spcPct val="80000"/>
              </a:lnSpc>
            </a:pPr>
            <a:r>
              <a:rPr lang="el-GR" altLang="el-GR" sz="2500" b="1" u="sng"/>
              <a:t>Απάντηση (συνέχεια)</a:t>
            </a:r>
          </a:p>
          <a:p>
            <a:pPr lvl="1" eaLnBrk="1" hangingPunct="1">
              <a:lnSpc>
                <a:spcPct val="80000"/>
              </a:lnSpc>
            </a:pPr>
            <a:r>
              <a:rPr lang="el-GR" altLang="el-GR" sz="1900"/>
              <a:t>Επομένως</a:t>
            </a:r>
          </a:p>
          <a:p>
            <a:pPr lvl="1" eaLnBrk="1" hangingPunct="1">
              <a:lnSpc>
                <a:spcPct val="80000"/>
              </a:lnSpc>
            </a:pPr>
            <a:endParaRPr lang="el-GR" altLang="el-GR" sz="1900"/>
          </a:p>
          <a:p>
            <a:pPr lvl="1" eaLnBrk="1" hangingPunct="1">
              <a:lnSpc>
                <a:spcPct val="80000"/>
              </a:lnSpc>
            </a:pPr>
            <a:endParaRPr lang="el-GR" altLang="el-GR" sz="1900"/>
          </a:p>
          <a:p>
            <a:pPr lvl="1" eaLnBrk="1" hangingPunct="1">
              <a:lnSpc>
                <a:spcPct val="80000"/>
              </a:lnSpc>
            </a:pPr>
            <a:endParaRPr lang="el-GR" altLang="el-GR" sz="1900"/>
          </a:p>
          <a:p>
            <a:pPr lvl="1" eaLnBrk="1" hangingPunct="1">
              <a:lnSpc>
                <a:spcPct val="80000"/>
              </a:lnSpc>
            </a:pPr>
            <a:r>
              <a:rPr lang="el-GR" altLang="el-GR" sz="1900"/>
              <a:t>Παρατηρείστε ότι H(M)=2 Η(S)</a:t>
            </a:r>
          </a:p>
          <a:p>
            <a:pPr lvl="1" eaLnBrk="1" hangingPunct="1">
              <a:lnSpc>
                <a:spcPct val="80000"/>
              </a:lnSpc>
            </a:pPr>
            <a:r>
              <a:rPr lang="el-GR" altLang="el-GR" sz="1900"/>
              <a:t>Αυτό συμβαίνει λόγω του ότι η πηγή είναι χωρίς μνήμη</a:t>
            </a:r>
          </a:p>
          <a:p>
            <a:pPr lvl="1" eaLnBrk="1" hangingPunct="1">
              <a:lnSpc>
                <a:spcPct val="80000"/>
              </a:lnSpc>
            </a:pPr>
            <a:r>
              <a:rPr lang="el-GR" altLang="el-GR" sz="1900"/>
              <a:t>δ)</a:t>
            </a:r>
            <a:r>
              <a:rPr lang="el-GR" altLang="el-GR" sz="2100"/>
              <a:t> </a:t>
            </a:r>
            <a:r>
              <a:rPr lang="en-GB" altLang="el-GR" sz="1900"/>
              <a:t>red=1-H(S)/maxH(S)=1-H(S)/log6=1-(2,5/2,585)=1-0,967=0,0328.</a:t>
            </a:r>
          </a:p>
          <a:p>
            <a:pPr lvl="1" eaLnBrk="1" hangingPunct="1">
              <a:lnSpc>
                <a:spcPct val="80000"/>
              </a:lnSpc>
            </a:pPr>
            <a:r>
              <a:rPr lang="el-GR" altLang="el-GR" sz="1900"/>
              <a:t>ε)</a:t>
            </a:r>
            <a:r>
              <a:rPr lang="el-GR" altLang="el-GR" sz="2100"/>
              <a:t> </a:t>
            </a:r>
            <a:r>
              <a:rPr lang="en-GB" altLang="el-GR" sz="1900"/>
              <a:t>R=rH(S)=500x(2,5)=1250 bits/sec.</a:t>
            </a:r>
            <a:endParaRPr lang="en-US" altLang="el-GR" sz="1900"/>
          </a:p>
        </p:txBody>
      </p:sp>
      <p:graphicFrame>
        <p:nvGraphicFramePr>
          <p:cNvPr id="79876" name="Object 5">
            <a:extLst>
              <a:ext uri="{FF2B5EF4-FFF2-40B4-BE49-F238E27FC236}">
                <a16:creationId xmlns:a16="http://schemas.microsoft.com/office/drawing/2014/main" id="{56B6E647-4B39-4179-B83D-347E3AE06C5F}"/>
              </a:ext>
            </a:extLst>
          </p:cNvPr>
          <p:cNvGraphicFramePr>
            <a:graphicFrameLocks noGrp="1" noChangeAspect="1"/>
          </p:cNvGraphicFramePr>
          <p:nvPr>
            <p:ph sz="half" idx="4294967295"/>
          </p:nvPr>
        </p:nvGraphicFramePr>
        <p:xfrm>
          <a:off x="1187450" y="2119313"/>
          <a:ext cx="7559675" cy="573087"/>
        </p:xfrm>
        <a:graphic>
          <a:graphicData uri="http://schemas.openxmlformats.org/presentationml/2006/ole">
            <mc:AlternateContent xmlns:mc="http://schemas.openxmlformats.org/markup-compatibility/2006">
              <mc:Choice xmlns:v="urn:schemas-microsoft-com:vml" Requires="v">
                <p:oleObj name="Equation" r:id="rId2" imgW="98307525" imgH="7458075" progId="Equation.DSMT4">
                  <p:embed/>
                </p:oleObj>
              </mc:Choice>
              <mc:Fallback>
                <p:oleObj name="Equation" r:id="rId2" imgW="98307525" imgH="7458075" progId="Equation.DSMT4">
                  <p:embed/>
                  <p:pic>
                    <p:nvPicPr>
                      <p:cNvPr id="79876" name="Object 5">
                        <a:extLst>
                          <a:ext uri="{FF2B5EF4-FFF2-40B4-BE49-F238E27FC236}">
                            <a16:creationId xmlns:a16="http://schemas.microsoft.com/office/drawing/2014/main" id="{56B6E647-4B39-4179-B83D-347E3AE06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119313"/>
                        <a:ext cx="755967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877" name="Footer Placeholder 4">
            <a:extLst>
              <a:ext uri="{FF2B5EF4-FFF2-40B4-BE49-F238E27FC236}">
                <a16:creationId xmlns:a16="http://schemas.microsoft.com/office/drawing/2014/main" id="{8302902E-AD6C-4BA9-BC25-5BF64692D4A0}"/>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FBC946A6-F94C-4D19-94F6-15F881714337}" type="slidenum">
              <a:rPr lang="el-GR" altLang="el-GR" sz="1100" b="1" i="1">
                <a:latin typeface="Calibri" panose="020F0502020204030204" pitchFamily="34" charset="0"/>
              </a:rPr>
              <a:pPr eaLnBrk="1" hangingPunct="1"/>
              <a:t>56</a:t>
            </a:fld>
            <a:endParaRPr lang="en-US" altLang="el-GR" sz="1100" b="1" i="1">
              <a:latin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884CA1-D958-43F1-D26B-2EA8F4DF9998}"/>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EDCC75DB-7A63-A94D-FBDA-FEA6956DB126}"/>
              </a:ext>
            </a:extLst>
          </p:cNvPr>
          <p:cNvSpPr>
            <a:spLocks noGrp="1"/>
          </p:cNvSpPr>
          <p:nvPr>
            <p:ph idx="1"/>
          </p:nvPr>
        </p:nvSpPr>
        <p:spPr/>
        <p:txBody>
          <a:bodyPr/>
          <a:lstStyle/>
          <a:p>
            <a:endParaRPr lang="en-US"/>
          </a:p>
        </p:txBody>
      </p:sp>
      <p:sp>
        <p:nvSpPr>
          <p:cNvPr id="4" name="Θέση υποσέλιδου 3">
            <a:extLst>
              <a:ext uri="{FF2B5EF4-FFF2-40B4-BE49-F238E27FC236}">
                <a16:creationId xmlns:a16="http://schemas.microsoft.com/office/drawing/2014/main" id="{5DD2C4D0-227B-917E-C335-EDBB3471B447}"/>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5FCCBA24-6616-D3BF-A7F7-DABD02635A03}"/>
              </a:ext>
            </a:extLst>
          </p:cNvPr>
          <p:cNvSpPr>
            <a:spLocks noGrp="1"/>
          </p:cNvSpPr>
          <p:nvPr>
            <p:ph type="sldNum" sz="quarter" idx="12"/>
          </p:nvPr>
        </p:nvSpPr>
        <p:spPr/>
        <p:txBody>
          <a:bodyPr/>
          <a:lstStyle/>
          <a:p>
            <a:fld id="{2BFB6B6B-6A16-4D0B-B6BC-52D8B33A6A07}" type="slidenum">
              <a:rPr lang="el-GR" smtClean="0"/>
              <a:pPr/>
              <a:t>57</a:t>
            </a:fld>
            <a:endParaRPr lang="el-GR"/>
          </a:p>
        </p:txBody>
      </p:sp>
      <p:pic>
        <p:nvPicPr>
          <p:cNvPr id="7" name="Εικόνα 6">
            <a:extLst>
              <a:ext uri="{FF2B5EF4-FFF2-40B4-BE49-F238E27FC236}">
                <a16:creationId xmlns:a16="http://schemas.microsoft.com/office/drawing/2014/main" id="{13DD307B-37AB-81D0-2477-B6C1BDC10895}"/>
              </a:ext>
            </a:extLst>
          </p:cNvPr>
          <p:cNvPicPr>
            <a:picLocks noChangeAspect="1"/>
          </p:cNvPicPr>
          <p:nvPr/>
        </p:nvPicPr>
        <p:blipFill>
          <a:blip r:embed="rId2"/>
          <a:stretch>
            <a:fillRect/>
          </a:stretch>
        </p:blipFill>
        <p:spPr>
          <a:xfrm>
            <a:off x="486747" y="274638"/>
            <a:ext cx="7896225" cy="4638675"/>
          </a:xfrm>
          <a:prstGeom prst="rect">
            <a:avLst/>
          </a:prstGeom>
        </p:spPr>
      </p:pic>
      <p:sp>
        <p:nvSpPr>
          <p:cNvPr id="8" name="Ορθογώνιο: Στρογγύλεμα γωνιών 7">
            <a:extLst>
              <a:ext uri="{FF2B5EF4-FFF2-40B4-BE49-F238E27FC236}">
                <a16:creationId xmlns:a16="http://schemas.microsoft.com/office/drawing/2014/main" id="{71CB3D5A-41CC-B8F5-CA42-65C6EC17E594}"/>
              </a:ext>
            </a:extLst>
          </p:cNvPr>
          <p:cNvSpPr/>
          <p:nvPr/>
        </p:nvSpPr>
        <p:spPr>
          <a:xfrm>
            <a:off x="486747" y="4077072"/>
            <a:ext cx="2227865" cy="648072"/>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51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2127E5-8115-4FD3-9202-E24DDE9F061A}"/>
              </a:ext>
            </a:extLst>
          </p:cNvPr>
          <p:cNvPicPr>
            <a:picLocks noChangeAspect="1"/>
          </p:cNvPicPr>
          <p:nvPr/>
        </p:nvPicPr>
        <p:blipFill>
          <a:blip r:embed="rId2"/>
          <a:stretch>
            <a:fillRect/>
          </a:stretch>
        </p:blipFill>
        <p:spPr>
          <a:xfrm>
            <a:off x="666750" y="1905000"/>
            <a:ext cx="7810500" cy="3048000"/>
          </a:xfrm>
          <a:prstGeom prst="rect">
            <a:avLst/>
          </a:prstGeom>
        </p:spPr>
      </p:pic>
      <p:sp>
        <p:nvSpPr>
          <p:cNvPr id="2" name="Title 1">
            <a:extLst>
              <a:ext uri="{FF2B5EF4-FFF2-40B4-BE49-F238E27FC236}">
                <a16:creationId xmlns:a16="http://schemas.microsoft.com/office/drawing/2014/main" id="{453F392F-4D1E-48C8-83D7-1052AF90E9D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CB70D970-0509-42CF-B98D-706C1BFE964A}"/>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12C876C5-2E59-48B2-A4E8-91E2A01AD4DC}"/>
              </a:ext>
            </a:extLst>
          </p:cNvPr>
          <p:cNvSpPr>
            <a:spLocks noGrp="1"/>
          </p:cNvSpPr>
          <p:nvPr>
            <p:ph type="sldNum" sz="quarter" idx="12"/>
          </p:nvPr>
        </p:nvSpPr>
        <p:spPr/>
        <p:txBody>
          <a:bodyPr/>
          <a:lstStyle/>
          <a:p>
            <a:fld id="{27F6CE10-FC09-4DB7-829C-676E1B907456}" type="slidenum">
              <a:rPr lang="en-US" smtClean="0"/>
              <a:pPr/>
              <a:t>58</a:t>
            </a:fld>
            <a:endParaRPr lang="en-US"/>
          </a:p>
        </p:txBody>
      </p:sp>
      <p:sp>
        <p:nvSpPr>
          <p:cNvPr id="7" name="Rectangle 6">
            <a:extLst>
              <a:ext uri="{FF2B5EF4-FFF2-40B4-BE49-F238E27FC236}">
                <a16:creationId xmlns:a16="http://schemas.microsoft.com/office/drawing/2014/main" id="{24F6B6A1-D10F-40D5-8A87-68820CAB348A}"/>
              </a:ext>
            </a:extLst>
          </p:cNvPr>
          <p:cNvSpPr/>
          <p:nvPr/>
        </p:nvSpPr>
        <p:spPr>
          <a:xfrm>
            <a:off x="838200" y="3773488"/>
            <a:ext cx="2286000" cy="341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30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83A693D-1943-4495-BEF9-26553984C164}"/>
              </a:ext>
            </a:extLst>
          </p:cNvPr>
          <p:cNvSpPr>
            <a:spLocks noGrp="1" noChangeArrowheads="1"/>
          </p:cNvSpPr>
          <p:nvPr>
            <p:ph type="title"/>
          </p:nvPr>
        </p:nvSpPr>
        <p:spPr/>
        <p:txBody>
          <a:bodyPr/>
          <a:lstStyle/>
          <a:p>
            <a:pPr eaLnBrk="1" hangingPunct="1"/>
            <a:r>
              <a:rPr lang="el-GR" altLang="el-GR" sz="2800"/>
              <a:t>Συμπίεση Πληροφορίας ή Κωδικοποίηση Πηγής</a:t>
            </a:r>
            <a:endParaRPr lang="en-US" altLang="el-GR" sz="2800"/>
          </a:p>
        </p:txBody>
      </p:sp>
      <p:sp>
        <p:nvSpPr>
          <p:cNvPr id="80899" name="Rectangle 3">
            <a:extLst>
              <a:ext uri="{FF2B5EF4-FFF2-40B4-BE49-F238E27FC236}">
                <a16:creationId xmlns:a16="http://schemas.microsoft.com/office/drawing/2014/main" id="{82ADA8BA-4777-438C-9C7C-43B730A7A710}"/>
              </a:ext>
            </a:extLst>
          </p:cNvPr>
          <p:cNvSpPr>
            <a:spLocks noGrp="1" noChangeArrowheads="1"/>
          </p:cNvSpPr>
          <p:nvPr>
            <p:ph type="body" idx="1"/>
          </p:nvPr>
        </p:nvSpPr>
        <p:spPr/>
        <p:txBody>
          <a:bodyPr/>
          <a:lstStyle/>
          <a:p>
            <a:pPr eaLnBrk="1" hangingPunct="1">
              <a:lnSpc>
                <a:spcPct val="80000"/>
              </a:lnSpc>
            </a:pPr>
            <a:r>
              <a:rPr lang="el-GR" altLang="el-GR" sz="1900" dirty="0"/>
              <a:t>Επικοινωνιακό μοντέλο</a:t>
            </a:r>
          </a:p>
          <a:p>
            <a:pPr eaLnBrk="1" hangingPunct="1">
              <a:lnSpc>
                <a:spcPct val="80000"/>
              </a:lnSpc>
            </a:pPr>
            <a:r>
              <a:rPr lang="el-GR" altLang="el-GR" sz="1900" dirty="0"/>
              <a:t>Διακριτές Πηγές Πληροφορίας </a:t>
            </a:r>
          </a:p>
          <a:p>
            <a:pPr lvl="1" eaLnBrk="1" hangingPunct="1">
              <a:lnSpc>
                <a:spcPct val="80000"/>
              </a:lnSpc>
            </a:pPr>
            <a:r>
              <a:rPr lang="el-GR" altLang="el-GR" sz="1700" dirty="0"/>
              <a:t>Με μνήμη </a:t>
            </a:r>
          </a:p>
          <a:p>
            <a:pPr lvl="1" eaLnBrk="1" hangingPunct="1">
              <a:lnSpc>
                <a:spcPct val="80000"/>
              </a:lnSpc>
            </a:pPr>
            <a:r>
              <a:rPr lang="el-GR" altLang="el-GR" sz="1700" dirty="0"/>
              <a:t>Χωρίς μνήμη</a:t>
            </a:r>
          </a:p>
          <a:p>
            <a:pPr eaLnBrk="1" hangingPunct="1">
              <a:lnSpc>
                <a:spcPct val="80000"/>
              </a:lnSpc>
            </a:pPr>
            <a:r>
              <a:rPr lang="el-GR" altLang="el-GR" sz="1900" dirty="0"/>
              <a:t>Κωδικοποίηση Πηγής</a:t>
            </a:r>
          </a:p>
          <a:p>
            <a:pPr lvl="1" eaLnBrk="1" hangingPunct="1">
              <a:lnSpc>
                <a:spcPct val="80000"/>
              </a:lnSpc>
            </a:pPr>
            <a:r>
              <a:rPr lang="el-GR" altLang="el-GR" sz="1700" dirty="0"/>
              <a:t>Κωδικό Αλφάβητο, </a:t>
            </a:r>
            <a:r>
              <a:rPr lang="el-GR" altLang="el-GR" sz="1700" dirty="0" err="1"/>
              <a:t>Κωδικές</a:t>
            </a:r>
            <a:r>
              <a:rPr lang="el-GR" altLang="el-GR" sz="1700" dirty="0"/>
              <a:t> Λέξεις</a:t>
            </a:r>
          </a:p>
          <a:p>
            <a:pPr eaLnBrk="1" hangingPunct="1">
              <a:lnSpc>
                <a:spcPct val="80000"/>
              </a:lnSpc>
            </a:pPr>
            <a:r>
              <a:rPr lang="el-GR" altLang="el-GR" sz="1900" dirty="0"/>
              <a:t>Κώδικες Πηγών </a:t>
            </a:r>
          </a:p>
          <a:p>
            <a:pPr lvl="1" eaLnBrk="1" hangingPunct="1">
              <a:lnSpc>
                <a:spcPct val="80000"/>
              </a:lnSpc>
            </a:pPr>
            <a:r>
              <a:rPr lang="el-GR" altLang="el-GR" sz="1700" dirty="0"/>
              <a:t>Ιδιάζοντες</a:t>
            </a:r>
          </a:p>
          <a:p>
            <a:pPr lvl="1" eaLnBrk="1" hangingPunct="1">
              <a:lnSpc>
                <a:spcPct val="80000"/>
              </a:lnSpc>
            </a:pPr>
            <a:r>
              <a:rPr lang="el-GR" altLang="el-GR" sz="1700" dirty="0"/>
              <a:t>Μοναδικά </a:t>
            </a:r>
            <a:r>
              <a:rPr lang="el-GR" altLang="el-GR" sz="1700" dirty="0" err="1"/>
              <a:t>Αποκωδικοποιήσιμοι</a:t>
            </a:r>
            <a:endParaRPr lang="el-GR" altLang="el-GR" sz="1700" dirty="0"/>
          </a:p>
          <a:p>
            <a:pPr lvl="1" eaLnBrk="1" hangingPunct="1">
              <a:lnSpc>
                <a:spcPct val="80000"/>
              </a:lnSpc>
            </a:pPr>
            <a:r>
              <a:rPr lang="el-GR" altLang="el-GR" sz="1700" dirty="0"/>
              <a:t>Άμεσοι</a:t>
            </a:r>
          </a:p>
          <a:p>
            <a:pPr lvl="1" eaLnBrk="1" hangingPunct="1">
              <a:lnSpc>
                <a:spcPct val="80000"/>
              </a:lnSpc>
            </a:pPr>
            <a:r>
              <a:rPr lang="el-GR" altLang="el-GR" sz="1700" dirty="0"/>
              <a:t>Πλήρεις</a:t>
            </a:r>
          </a:p>
          <a:p>
            <a:pPr eaLnBrk="1" hangingPunct="1">
              <a:lnSpc>
                <a:spcPct val="80000"/>
              </a:lnSpc>
            </a:pPr>
            <a:r>
              <a:rPr lang="el-GR" altLang="el-GR" sz="1900" dirty="0"/>
              <a:t>Ανισότητα </a:t>
            </a:r>
            <a:r>
              <a:rPr lang="en-GB" altLang="el-GR" sz="1900" dirty="0"/>
              <a:t>Kraft</a:t>
            </a:r>
          </a:p>
          <a:p>
            <a:pPr eaLnBrk="1" hangingPunct="1">
              <a:lnSpc>
                <a:spcPct val="80000"/>
              </a:lnSpc>
            </a:pPr>
            <a:r>
              <a:rPr lang="el-GR" altLang="el-GR" sz="1900" dirty="0"/>
              <a:t>Θεώρημα Κωδικοποίησης</a:t>
            </a:r>
          </a:p>
          <a:p>
            <a:pPr lvl="1" eaLnBrk="1" hangingPunct="1">
              <a:lnSpc>
                <a:spcPct val="80000"/>
              </a:lnSpc>
            </a:pPr>
            <a:r>
              <a:rPr lang="el-GR" altLang="el-GR" sz="1700" dirty="0"/>
              <a:t>Βέλτιστα Μήκη Κωδικών Λέξεων</a:t>
            </a:r>
          </a:p>
          <a:p>
            <a:pPr eaLnBrk="1" hangingPunct="1">
              <a:lnSpc>
                <a:spcPct val="80000"/>
              </a:lnSpc>
            </a:pPr>
            <a:r>
              <a:rPr lang="el-GR" altLang="el-GR" sz="1900" dirty="0"/>
              <a:t>Αλγόριθμοι Κωδικοποίησης Πηγών Συμβόλων</a:t>
            </a:r>
          </a:p>
          <a:p>
            <a:pPr lvl="1" eaLnBrk="1" hangingPunct="1">
              <a:lnSpc>
                <a:spcPct val="80000"/>
              </a:lnSpc>
            </a:pPr>
            <a:r>
              <a:rPr lang="en-GB" altLang="el-GR" sz="1700" dirty="0"/>
              <a:t>FANO, SHANNON, HUFFMAN, </a:t>
            </a:r>
            <a:endParaRPr lang="el-GR" altLang="el-GR" sz="1700" dirty="0"/>
          </a:p>
          <a:p>
            <a:pPr lvl="1" eaLnBrk="1" hangingPunct="1">
              <a:lnSpc>
                <a:spcPct val="80000"/>
              </a:lnSpc>
            </a:pPr>
            <a:endParaRPr lang="en-US" altLang="el-GR" sz="1700" dirty="0"/>
          </a:p>
        </p:txBody>
      </p:sp>
      <p:sp>
        <p:nvSpPr>
          <p:cNvPr id="80900" name="Rectangle 4">
            <a:extLst>
              <a:ext uri="{FF2B5EF4-FFF2-40B4-BE49-F238E27FC236}">
                <a16:creationId xmlns:a16="http://schemas.microsoft.com/office/drawing/2014/main" id="{6113B826-1BC9-43EE-A08A-607DFD5DB9A4}"/>
              </a:ext>
            </a:extLst>
          </p:cNvPr>
          <p:cNvSpPr>
            <a:spLocks noChangeArrowheads="1"/>
          </p:cNvSpPr>
          <p:nvPr/>
        </p:nvSpPr>
        <p:spPr bwMode="auto">
          <a:xfrm>
            <a:off x="323850" y="1225550"/>
            <a:ext cx="8496300" cy="524827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800"/>
          </a:p>
        </p:txBody>
      </p:sp>
      <p:sp>
        <p:nvSpPr>
          <p:cNvPr id="80901" name="Footer Placeholder 4">
            <a:extLst>
              <a:ext uri="{FF2B5EF4-FFF2-40B4-BE49-F238E27FC236}">
                <a16:creationId xmlns:a16="http://schemas.microsoft.com/office/drawing/2014/main" id="{4331E9D3-13D2-499F-AF70-9A7BB4A5F914}"/>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6C111B8D-DDD4-42AC-9A69-BE409598E7DA}" type="slidenum">
              <a:rPr lang="el-GR" altLang="el-GR" sz="1100" b="1" i="1">
                <a:latin typeface="Calibri" panose="020F0502020204030204" pitchFamily="34" charset="0"/>
              </a:rPr>
              <a:pPr eaLnBrk="1" hangingPunct="1"/>
              <a:t>59</a:t>
            </a:fld>
            <a:endParaRPr lang="en-US" altLang="el-GR" sz="1100" b="1" i="1">
              <a:latin typeface="Calibri" panose="020F0502020204030204" pitchFamily="34" charset="0"/>
            </a:endParaRPr>
          </a:p>
        </p:txBody>
      </p:sp>
      <p:sp>
        <p:nvSpPr>
          <p:cNvPr id="6" name="TextBox 5">
            <a:extLst>
              <a:ext uri="{FF2B5EF4-FFF2-40B4-BE49-F238E27FC236}">
                <a16:creationId xmlns:a16="http://schemas.microsoft.com/office/drawing/2014/main" id="{8E4C2F66-69A7-4249-A72D-99270ED1E760}"/>
              </a:ext>
            </a:extLst>
          </p:cNvPr>
          <p:cNvSpPr txBox="1"/>
          <p:nvPr/>
        </p:nvSpPr>
        <p:spPr>
          <a:xfrm>
            <a:off x="4123864" y="4077072"/>
            <a:ext cx="5040560" cy="923330"/>
          </a:xfrm>
          <a:prstGeom prst="rect">
            <a:avLst/>
          </a:prstGeom>
          <a:noFill/>
        </p:spPr>
        <p:txBody>
          <a:bodyPr wrap="square" rtlCol="0">
            <a:spAutoFit/>
          </a:bodyPr>
          <a:lstStyle/>
          <a:p>
            <a:r>
              <a:rPr lang="el-GR" b="1" i="1" dirty="0"/>
              <a:t>Διαφάνειες  6</a:t>
            </a:r>
            <a:r>
              <a:rPr lang="en-US" b="1" i="1" dirty="0"/>
              <a:t>7</a:t>
            </a:r>
            <a:r>
              <a:rPr lang="el-GR" b="1" i="1" dirty="0"/>
              <a:t>-103</a:t>
            </a:r>
          </a:p>
          <a:p>
            <a:r>
              <a:rPr lang="el-GR" b="1" i="1" dirty="0"/>
              <a:t>Αρχείου </a:t>
            </a:r>
            <a:r>
              <a:rPr lang="en-US" b="1" i="1" dirty="0"/>
              <a:t>PLH22_4th_OSS_InfoTheory_Entropy-Sources_2023_2024_v0.0</a:t>
            </a:r>
            <a:endParaRPr lang="el-GR" b="1"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95250" y="1471613"/>
            <a:ext cx="8953500" cy="391477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6</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
        <p:nvSpPr>
          <p:cNvPr id="6" name="TextBox 5"/>
          <p:cNvSpPr txBox="1"/>
          <p:nvPr/>
        </p:nvSpPr>
        <p:spPr>
          <a:xfrm>
            <a:off x="16970" y="5744165"/>
            <a:ext cx="7042634" cy="646331"/>
          </a:xfrm>
          <a:prstGeom prst="rect">
            <a:avLst/>
          </a:prstGeom>
          <a:noFill/>
        </p:spPr>
        <p:txBody>
          <a:bodyPr wrap="none" rtlCol="0">
            <a:spAutoFit/>
          </a:bodyPr>
          <a:lstStyle/>
          <a:p>
            <a:r>
              <a:rPr lang="el-GR" b="1" i="1" dirty="0"/>
              <a:t>Διαφάνειες  </a:t>
            </a:r>
            <a:r>
              <a:rPr lang="en-US" b="1" i="1" dirty="0"/>
              <a:t>3</a:t>
            </a:r>
            <a:r>
              <a:rPr lang="el-GR" b="1" i="1" dirty="0"/>
              <a:t>-</a:t>
            </a:r>
            <a:r>
              <a:rPr lang="en-US" b="1" i="1" dirty="0"/>
              <a:t>14</a:t>
            </a:r>
            <a:endParaRPr lang="el-GR" b="1" i="1" dirty="0"/>
          </a:p>
          <a:p>
            <a:r>
              <a:rPr lang="el-GR" b="1" i="1" dirty="0"/>
              <a:t>Αρχείου </a:t>
            </a:r>
            <a:r>
              <a:rPr lang="en-US" b="1" i="1" dirty="0"/>
              <a:t>PLH22_4th_OSS_InfoTheory_Entropy-Sources_2023_2024_v0.0</a:t>
            </a:r>
            <a:endParaRPr lang="el-GR" b="1" i="1" dirty="0"/>
          </a:p>
        </p:txBody>
      </p:sp>
    </p:spTree>
    <p:extLst>
      <p:ext uri="{BB962C8B-B14F-4D97-AF65-F5344CB8AC3E}">
        <p14:creationId xmlns:p14="http://schemas.microsoft.com/office/powerpoint/2010/main" val="3151883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558629C-6A2C-4DD1-930E-2B1CC41A2C0B}"/>
              </a:ext>
            </a:extLst>
          </p:cNvPr>
          <p:cNvSpPr>
            <a:spLocks noGrp="1" noChangeArrowheads="1"/>
          </p:cNvSpPr>
          <p:nvPr>
            <p:ph type="title"/>
          </p:nvPr>
        </p:nvSpPr>
        <p:spPr/>
        <p:txBody>
          <a:bodyPr/>
          <a:lstStyle/>
          <a:p>
            <a:pPr eaLnBrk="1" hangingPunct="1"/>
            <a:r>
              <a:rPr lang="el-GR" altLang="el-GR"/>
              <a:t>Κωδικοποίηση Πηγής (1)</a:t>
            </a:r>
          </a:p>
        </p:txBody>
      </p:sp>
      <p:sp>
        <p:nvSpPr>
          <p:cNvPr id="81923" name="Oval 3">
            <a:extLst>
              <a:ext uri="{FF2B5EF4-FFF2-40B4-BE49-F238E27FC236}">
                <a16:creationId xmlns:a16="http://schemas.microsoft.com/office/drawing/2014/main" id="{2267ED61-48EA-4434-AC72-7D74BDF90061}"/>
              </a:ext>
            </a:extLst>
          </p:cNvPr>
          <p:cNvSpPr>
            <a:spLocks noChangeArrowheads="1"/>
          </p:cNvSpPr>
          <p:nvPr/>
        </p:nvSpPr>
        <p:spPr bwMode="auto">
          <a:xfrm>
            <a:off x="1187450" y="1771650"/>
            <a:ext cx="1008063" cy="64928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Πηγή</a:t>
            </a:r>
          </a:p>
        </p:txBody>
      </p:sp>
      <p:sp>
        <p:nvSpPr>
          <p:cNvPr id="81924" name="Rectangle 4">
            <a:extLst>
              <a:ext uri="{FF2B5EF4-FFF2-40B4-BE49-F238E27FC236}">
                <a16:creationId xmlns:a16="http://schemas.microsoft.com/office/drawing/2014/main" id="{686338F4-41AE-4E50-8872-E9F21A1AC4B5}"/>
              </a:ext>
            </a:extLst>
          </p:cNvPr>
          <p:cNvSpPr>
            <a:spLocks noChangeArrowheads="1"/>
          </p:cNvSpPr>
          <p:nvPr/>
        </p:nvSpPr>
        <p:spPr bwMode="auto">
          <a:xfrm>
            <a:off x="900113" y="5227638"/>
            <a:ext cx="1584325" cy="649287"/>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Κωδικοποιητής</a:t>
            </a:r>
          </a:p>
        </p:txBody>
      </p:sp>
      <p:sp>
        <p:nvSpPr>
          <p:cNvPr id="81925" name="Rectangle 5">
            <a:extLst>
              <a:ext uri="{FF2B5EF4-FFF2-40B4-BE49-F238E27FC236}">
                <a16:creationId xmlns:a16="http://schemas.microsoft.com/office/drawing/2014/main" id="{BA0CACB6-3AB4-48FD-9AC4-C7D5828C9681}"/>
              </a:ext>
            </a:extLst>
          </p:cNvPr>
          <p:cNvSpPr>
            <a:spLocks noChangeArrowheads="1"/>
          </p:cNvSpPr>
          <p:nvPr/>
        </p:nvSpPr>
        <p:spPr bwMode="auto">
          <a:xfrm>
            <a:off x="6302375" y="5227638"/>
            <a:ext cx="2301875" cy="649287"/>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Αποκωδικοποιητής</a:t>
            </a:r>
          </a:p>
        </p:txBody>
      </p:sp>
      <p:sp>
        <p:nvSpPr>
          <p:cNvPr id="81926" name="Oval 6">
            <a:extLst>
              <a:ext uri="{FF2B5EF4-FFF2-40B4-BE49-F238E27FC236}">
                <a16:creationId xmlns:a16="http://schemas.microsoft.com/office/drawing/2014/main" id="{808F89BD-7365-4CDF-B1C5-2B4AD71CF18F}"/>
              </a:ext>
            </a:extLst>
          </p:cNvPr>
          <p:cNvSpPr>
            <a:spLocks noChangeArrowheads="1"/>
          </p:cNvSpPr>
          <p:nvPr/>
        </p:nvSpPr>
        <p:spPr bwMode="auto">
          <a:xfrm>
            <a:off x="6948488" y="1771650"/>
            <a:ext cx="1008062" cy="64928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Δέκτης</a:t>
            </a:r>
          </a:p>
        </p:txBody>
      </p:sp>
      <p:cxnSp>
        <p:nvCxnSpPr>
          <p:cNvPr id="81927" name="AutoShape 7">
            <a:extLst>
              <a:ext uri="{FF2B5EF4-FFF2-40B4-BE49-F238E27FC236}">
                <a16:creationId xmlns:a16="http://schemas.microsoft.com/office/drawing/2014/main" id="{7E125FF0-3410-4C96-B049-9B699FA524D2}"/>
              </a:ext>
            </a:extLst>
          </p:cNvPr>
          <p:cNvCxnSpPr>
            <a:cxnSpLocks noChangeShapeType="1"/>
            <a:stCxn id="81923" idx="4"/>
            <a:endCxn id="81924" idx="0"/>
          </p:cNvCxnSpPr>
          <p:nvPr/>
        </p:nvCxnSpPr>
        <p:spPr bwMode="auto">
          <a:xfrm>
            <a:off x="1692275" y="2420938"/>
            <a:ext cx="0" cy="28067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28" name="AutoShape 8">
            <a:extLst>
              <a:ext uri="{FF2B5EF4-FFF2-40B4-BE49-F238E27FC236}">
                <a16:creationId xmlns:a16="http://schemas.microsoft.com/office/drawing/2014/main" id="{1537A0DF-481C-4DEC-9FEC-925168D62944}"/>
              </a:ext>
            </a:extLst>
          </p:cNvPr>
          <p:cNvCxnSpPr>
            <a:cxnSpLocks noChangeShapeType="1"/>
            <a:stCxn id="81924" idx="3"/>
          </p:cNvCxnSpPr>
          <p:nvPr/>
        </p:nvCxnSpPr>
        <p:spPr bwMode="auto">
          <a:xfrm>
            <a:off x="2484438" y="5553075"/>
            <a:ext cx="1295400"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29" name="AutoShape 9">
            <a:extLst>
              <a:ext uri="{FF2B5EF4-FFF2-40B4-BE49-F238E27FC236}">
                <a16:creationId xmlns:a16="http://schemas.microsoft.com/office/drawing/2014/main" id="{C6D5E429-19CF-4274-AF50-03C585BC27DE}"/>
              </a:ext>
            </a:extLst>
          </p:cNvPr>
          <p:cNvCxnSpPr>
            <a:cxnSpLocks noChangeShapeType="1"/>
            <a:endCxn id="81925" idx="1"/>
          </p:cNvCxnSpPr>
          <p:nvPr/>
        </p:nvCxnSpPr>
        <p:spPr bwMode="auto">
          <a:xfrm>
            <a:off x="5364163" y="5553075"/>
            <a:ext cx="938212"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30" name="AutoShape 10">
            <a:extLst>
              <a:ext uri="{FF2B5EF4-FFF2-40B4-BE49-F238E27FC236}">
                <a16:creationId xmlns:a16="http://schemas.microsoft.com/office/drawing/2014/main" id="{C23AD954-683C-484F-890C-18C9EEB65060}"/>
              </a:ext>
            </a:extLst>
          </p:cNvPr>
          <p:cNvCxnSpPr>
            <a:cxnSpLocks noChangeShapeType="1"/>
            <a:stCxn id="81925" idx="0"/>
            <a:endCxn id="81926" idx="4"/>
          </p:cNvCxnSpPr>
          <p:nvPr/>
        </p:nvCxnSpPr>
        <p:spPr bwMode="auto">
          <a:xfrm flipV="1">
            <a:off x="7453313" y="2420938"/>
            <a:ext cx="0" cy="280670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graphicFrame>
        <p:nvGraphicFramePr>
          <p:cNvPr id="81931" name="Object 11">
            <a:extLst>
              <a:ext uri="{FF2B5EF4-FFF2-40B4-BE49-F238E27FC236}">
                <a16:creationId xmlns:a16="http://schemas.microsoft.com/office/drawing/2014/main" id="{77357FEB-62B7-4EA3-BA81-A57BE412901E}"/>
              </a:ext>
            </a:extLst>
          </p:cNvPr>
          <p:cNvGraphicFramePr>
            <a:graphicFrameLocks noChangeAspect="1"/>
          </p:cNvGraphicFramePr>
          <p:nvPr/>
        </p:nvGraphicFramePr>
        <p:xfrm>
          <a:off x="7621588" y="2709863"/>
          <a:ext cx="279400" cy="431800"/>
        </p:xfrm>
        <a:graphic>
          <a:graphicData uri="http://schemas.openxmlformats.org/presentationml/2006/ole">
            <mc:AlternateContent xmlns:mc="http://schemas.openxmlformats.org/markup-compatibility/2006">
              <mc:Choice xmlns:v="urn:schemas-microsoft-com:vml" Requires="v">
                <p:oleObj name="Equation" r:id="rId2" imgW="1971675" imgH="3076575" progId="Equation.3">
                  <p:embed/>
                </p:oleObj>
              </mc:Choice>
              <mc:Fallback>
                <p:oleObj name="Equation" r:id="rId2" imgW="1971675" imgH="3076575" progId="Equation.3">
                  <p:embed/>
                  <p:pic>
                    <p:nvPicPr>
                      <p:cNvPr id="81931" name="Object 11">
                        <a:extLst>
                          <a:ext uri="{FF2B5EF4-FFF2-40B4-BE49-F238E27FC236}">
                            <a16:creationId xmlns:a16="http://schemas.microsoft.com/office/drawing/2014/main" id="{77357FEB-62B7-4EA3-BA81-A57BE4129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2709863"/>
                        <a:ext cx="2794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32" name="Object 12">
            <a:extLst>
              <a:ext uri="{FF2B5EF4-FFF2-40B4-BE49-F238E27FC236}">
                <a16:creationId xmlns:a16="http://schemas.microsoft.com/office/drawing/2014/main" id="{C098B351-1AA4-4DD9-8510-545AE1EFE20D}"/>
              </a:ext>
            </a:extLst>
          </p:cNvPr>
          <p:cNvGraphicFramePr>
            <a:graphicFrameLocks noChangeAspect="1"/>
          </p:cNvGraphicFramePr>
          <p:nvPr/>
        </p:nvGraphicFramePr>
        <p:xfrm>
          <a:off x="1979613" y="2755900"/>
          <a:ext cx="279400" cy="339725"/>
        </p:xfrm>
        <a:graphic>
          <a:graphicData uri="http://schemas.openxmlformats.org/presentationml/2006/ole">
            <mc:AlternateContent xmlns:mc="http://schemas.openxmlformats.org/markup-compatibility/2006">
              <mc:Choice xmlns:v="urn:schemas-microsoft-com:vml" Requires="v">
                <p:oleObj name="Equation" r:id="rId4" imgW="1971675" imgH="2409825" progId="Equation.3">
                  <p:embed/>
                </p:oleObj>
              </mc:Choice>
              <mc:Fallback>
                <p:oleObj name="Equation" r:id="rId4" imgW="1971675" imgH="2409825" progId="Equation.3">
                  <p:embed/>
                  <p:pic>
                    <p:nvPicPr>
                      <p:cNvPr id="81932" name="Object 12">
                        <a:extLst>
                          <a:ext uri="{FF2B5EF4-FFF2-40B4-BE49-F238E27FC236}">
                            <a16:creationId xmlns:a16="http://schemas.microsoft.com/office/drawing/2014/main" id="{C098B351-1AA4-4DD9-8510-545AE1EFE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755900"/>
                        <a:ext cx="279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33" name="Object 13">
            <a:extLst>
              <a:ext uri="{FF2B5EF4-FFF2-40B4-BE49-F238E27FC236}">
                <a16:creationId xmlns:a16="http://schemas.microsoft.com/office/drawing/2014/main" id="{5E1BC034-E035-4D44-AF37-442EC1AB93B2}"/>
              </a:ext>
            </a:extLst>
          </p:cNvPr>
          <p:cNvGraphicFramePr>
            <a:graphicFrameLocks noChangeAspect="1"/>
          </p:cNvGraphicFramePr>
          <p:nvPr/>
        </p:nvGraphicFramePr>
        <p:xfrm>
          <a:off x="3017838" y="4999038"/>
          <a:ext cx="217487" cy="369887"/>
        </p:xfrm>
        <a:graphic>
          <a:graphicData uri="http://schemas.openxmlformats.org/presentationml/2006/ole">
            <mc:AlternateContent xmlns:mc="http://schemas.openxmlformats.org/markup-compatibility/2006">
              <mc:Choice xmlns:v="urn:schemas-microsoft-com:vml" Requires="v">
                <p:oleObj name="Equation" r:id="rId6" imgW="1533525" imgH="2628900" progId="Equation.3">
                  <p:embed/>
                </p:oleObj>
              </mc:Choice>
              <mc:Fallback>
                <p:oleObj name="Equation" r:id="rId6" imgW="1533525" imgH="2628900" progId="Equation.3">
                  <p:embed/>
                  <p:pic>
                    <p:nvPicPr>
                      <p:cNvPr id="81933" name="Object 13">
                        <a:extLst>
                          <a:ext uri="{FF2B5EF4-FFF2-40B4-BE49-F238E27FC236}">
                            <a16:creationId xmlns:a16="http://schemas.microsoft.com/office/drawing/2014/main" id="{5E1BC034-E035-4D44-AF37-442EC1AB9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7838" y="4999038"/>
                        <a:ext cx="2174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34" name="Object 14">
            <a:extLst>
              <a:ext uri="{FF2B5EF4-FFF2-40B4-BE49-F238E27FC236}">
                <a16:creationId xmlns:a16="http://schemas.microsoft.com/office/drawing/2014/main" id="{1DB18BDE-E4DE-4FE0-AF56-5D6C04F27490}"/>
              </a:ext>
            </a:extLst>
          </p:cNvPr>
          <p:cNvGraphicFramePr>
            <a:graphicFrameLocks noChangeAspect="1"/>
          </p:cNvGraphicFramePr>
          <p:nvPr/>
        </p:nvGraphicFramePr>
        <p:xfrm>
          <a:off x="5795963" y="5027613"/>
          <a:ext cx="279400" cy="309562"/>
        </p:xfrm>
        <a:graphic>
          <a:graphicData uri="http://schemas.openxmlformats.org/presentationml/2006/ole">
            <mc:AlternateContent xmlns:mc="http://schemas.openxmlformats.org/markup-compatibility/2006">
              <mc:Choice xmlns:v="urn:schemas-microsoft-com:vml" Requires="v">
                <p:oleObj name="Equation" r:id="rId8" imgW="1971675" imgH="2190750" progId="Equation.3">
                  <p:embed/>
                </p:oleObj>
              </mc:Choice>
              <mc:Fallback>
                <p:oleObj name="Equation" r:id="rId8" imgW="1971675" imgH="2190750" progId="Equation.3">
                  <p:embed/>
                  <p:pic>
                    <p:nvPicPr>
                      <p:cNvPr id="81934" name="Object 14">
                        <a:extLst>
                          <a:ext uri="{FF2B5EF4-FFF2-40B4-BE49-F238E27FC236}">
                            <a16:creationId xmlns:a16="http://schemas.microsoft.com/office/drawing/2014/main" id="{1DB18BDE-E4DE-4FE0-AF56-5D6C04F274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5963" y="5027613"/>
                        <a:ext cx="279400"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1935" name="AutoShape 15">
            <a:extLst>
              <a:ext uri="{FF2B5EF4-FFF2-40B4-BE49-F238E27FC236}">
                <a16:creationId xmlns:a16="http://schemas.microsoft.com/office/drawing/2014/main" id="{BD6D2220-17BE-4DAE-B1E6-C57E4F8C9D8E}"/>
              </a:ext>
            </a:extLst>
          </p:cNvPr>
          <p:cNvSpPr>
            <a:spLocks noChangeArrowheads="1"/>
          </p:cNvSpPr>
          <p:nvPr/>
        </p:nvSpPr>
        <p:spPr bwMode="auto">
          <a:xfrm>
            <a:off x="3779838" y="5084763"/>
            <a:ext cx="1584325" cy="865187"/>
          </a:xfrm>
          <a:prstGeom prst="doubleWave">
            <a:avLst>
              <a:gd name="adj1" fmla="val 6500"/>
              <a:gd name="adj2" fmla="val 0"/>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Κανάλι με</a:t>
            </a:r>
          </a:p>
          <a:p>
            <a:pPr algn="ctr" eaLnBrk="1" hangingPunct="1"/>
            <a:r>
              <a:rPr lang="el-GR" altLang="el-GR" sz="1800"/>
              <a:t>Θόρυβο</a:t>
            </a:r>
          </a:p>
        </p:txBody>
      </p:sp>
      <p:sp>
        <p:nvSpPr>
          <p:cNvPr id="81936" name="Rectangle 16">
            <a:extLst>
              <a:ext uri="{FF2B5EF4-FFF2-40B4-BE49-F238E27FC236}">
                <a16:creationId xmlns:a16="http://schemas.microsoft.com/office/drawing/2014/main" id="{EF4097A5-A544-4776-8984-ABAF52906F00}"/>
              </a:ext>
            </a:extLst>
          </p:cNvPr>
          <p:cNvSpPr>
            <a:spLocks noChangeArrowheads="1"/>
          </p:cNvSpPr>
          <p:nvPr/>
        </p:nvSpPr>
        <p:spPr bwMode="auto">
          <a:xfrm>
            <a:off x="611188" y="3357563"/>
            <a:ext cx="2162175" cy="1008062"/>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Κωδικοποιητής</a:t>
            </a:r>
          </a:p>
          <a:p>
            <a:pPr algn="ctr" eaLnBrk="1" hangingPunct="1"/>
            <a:r>
              <a:rPr lang="el-GR" altLang="el-GR" sz="1800"/>
              <a:t>Πηγής/Συμπίεση</a:t>
            </a:r>
          </a:p>
        </p:txBody>
      </p:sp>
      <p:sp>
        <p:nvSpPr>
          <p:cNvPr id="81937" name="Rectangle 17">
            <a:extLst>
              <a:ext uri="{FF2B5EF4-FFF2-40B4-BE49-F238E27FC236}">
                <a16:creationId xmlns:a16="http://schemas.microsoft.com/office/drawing/2014/main" id="{DE7876A8-FDAF-4AD9-9557-73AA0DD28765}"/>
              </a:ext>
            </a:extLst>
          </p:cNvPr>
          <p:cNvSpPr>
            <a:spLocks noChangeArrowheads="1"/>
          </p:cNvSpPr>
          <p:nvPr/>
        </p:nvSpPr>
        <p:spPr bwMode="auto">
          <a:xfrm>
            <a:off x="6227763" y="3357563"/>
            <a:ext cx="2447925" cy="1008062"/>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a:t>Αποκωδικοποιητής</a:t>
            </a:r>
          </a:p>
          <a:p>
            <a:pPr algn="ctr" eaLnBrk="1" hangingPunct="1"/>
            <a:r>
              <a:rPr lang="el-GR" altLang="el-GR" sz="1800"/>
              <a:t>Πηγής/Συμπίεση</a:t>
            </a:r>
          </a:p>
        </p:txBody>
      </p:sp>
      <p:cxnSp>
        <p:nvCxnSpPr>
          <p:cNvPr id="81938" name="AutoShape 18">
            <a:extLst>
              <a:ext uri="{FF2B5EF4-FFF2-40B4-BE49-F238E27FC236}">
                <a16:creationId xmlns:a16="http://schemas.microsoft.com/office/drawing/2014/main" id="{020C2296-1892-4175-A18D-6BF16FD359ED}"/>
              </a:ext>
            </a:extLst>
          </p:cNvPr>
          <p:cNvCxnSpPr>
            <a:cxnSpLocks noChangeShapeType="1"/>
            <a:stCxn id="81923" idx="4"/>
            <a:endCxn id="81936" idx="0"/>
          </p:cNvCxnSpPr>
          <p:nvPr/>
        </p:nvCxnSpPr>
        <p:spPr bwMode="auto">
          <a:xfrm>
            <a:off x="1692275" y="2420938"/>
            <a:ext cx="0" cy="9366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39" name="AutoShape 19">
            <a:extLst>
              <a:ext uri="{FF2B5EF4-FFF2-40B4-BE49-F238E27FC236}">
                <a16:creationId xmlns:a16="http://schemas.microsoft.com/office/drawing/2014/main" id="{3FBD56F6-F32A-46D7-B27D-A742D0262D04}"/>
              </a:ext>
            </a:extLst>
          </p:cNvPr>
          <p:cNvCxnSpPr>
            <a:cxnSpLocks noChangeShapeType="1"/>
            <a:stCxn id="81936" idx="2"/>
            <a:endCxn id="81924" idx="0"/>
          </p:cNvCxnSpPr>
          <p:nvPr/>
        </p:nvCxnSpPr>
        <p:spPr bwMode="auto">
          <a:xfrm>
            <a:off x="1692275" y="4365625"/>
            <a:ext cx="0" cy="862013"/>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40" name="AutoShape 20">
            <a:extLst>
              <a:ext uri="{FF2B5EF4-FFF2-40B4-BE49-F238E27FC236}">
                <a16:creationId xmlns:a16="http://schemas.microsoft.com/office/drawing/2014/main" id="{2E2AEAC9-D2E3-4771-A576-15CC3D1358A2}"/>
              </a:ext>
            </a:extLst>
          </p:cNvPr>
          <p:cNvCxnSpPr>
            <a:cxnSpLocks noChangeShapeType="1"/>
            <a:stCxn id="81925" idx="0"/>
            <a:endCxn id="81937" idx="2"/>
          </p:cNvCxnSpPr>
          <p:nvPr/>
        </p:nvCxnSpPr>
        <p:spPr bwMode="auto">
          <a:xfrm flipH="1" flipV="1">
            <a:off x="7451725" y="4365625"/>
            <a:ext cx="1588" cy="862013"/>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41" name="AutoShape 21">
            <a:extLst>
              <a:ext uri="{FF2B5EF4-FFF2-40B4-BE49-F238E27FC236}">
                <a16:creationId xmlns:a16="http://schemas.microsoft.com/office/drawing/2014/main" id="{8FE75416-F83D-49D0-8C7A-C3EBED6A72E2}"/>
              </a:ext>
            </a:extLst>
          </p:cNvPr>
          <p:cNvCxnSpPr>
            <a:cxnSpLocks noChangeShapeType="1"/>
            <a:stCxn id="81937" idx="0"/>
            <a:endCxn id="81926" idx="4"/>
          </p:cNvCxnSpPr>
          <p:nvPr/>
        </p:nvCxnSpPr>
        <p:spPr bwMode="auto">
          <a:xfrm flipV="1">
            <a:off x="7451725" y="2420938"/>
            <a:ext cx="1588" cy="936625"/>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graphicFrame>
        <p:nvGraphicFramePr>
          <p:cNvPr id="81942" name="Object 22">
            <a:extLst>
              <a:ext uri="{FF2B5EF4-FFF2-40B4-BE49-F238E27FC236}">
                <a16:creationId xmlns:a16="http://schemas.microsoft.com/office/drawing/2014/main" id="{FD9B5F9E-5685-423A-AE22-755DB55DBB6E}"/>
              </a:ext>
            </a:extLst>
          </p:cNvPr>
          <p:cNvGraphicFramePr>
            <a:graphicFrameLocks noChangeAspect="1"/>
          </p:cNvGraphicFramePr>
          <p:nvPr/>
        </p:nvGraphicFramePr>
        <p:xfrm>
          <a:off x="7596188" y="4581525"/>
          <a:ext cx="269875" cy="431800"/>
        </p:xfrm>
        <a:graphic>
          <a:graphicData uri="http://schemas.openxmlformats.org/presentationml/2006/ole">
            <mc:AlternateContent xmlns:mc="http://schemas.openxmlformats.org/markup-compatibility/2006">
              <mc:Choice xmlns:v="urn:schemas-microsoft-com:vml" Requires="v">
                <p:oleObj name="Equation" r:id="rId10" imgW="2190750" imgH="3514725" progId="Equation.3">
                  <p:embed/>
                </p:oleObj>
              </mc:Choice>
              <mc:Fallback>
                <p:oleObj name="Equation" r:id="rId10" imgW="2190750" imgH="3514725" progId="Equation.3">
                  <p:embed/>
                  <p:pic>
                    <p:nvPicPr>
                      <p:cNvPr id="81942" name="Object 22">
                        <a:extLst>
                          <a:ext uri="{FF2B5EF4-FFF2-40B4-BE49-F238E27FC236}">
                            <a16:creationId xmlns:a16="http://schemas.microsoft.com/office/drawing/2014/main" id="{FD9B5F9E-5685-423A-AE22-755DB55DBB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6188" y="4581525"/>
                        <a:ext cx="2698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81943" name="Object 23">
            <a:extLst>
              <a:ext uri="{FF2B5EF4-FFF2-40B4-BE49-F238E27FC236}">
                <a16:creationId xmlns:a16="http://schemas.microsoft.com/office/drawing/2014/main" id="{F81992F1-A77A-48C3-ACC7-F8381006488D}"/>
              </a:ext>
            </a:extLst>
          </p:cNvPr>
          <p:cNvGraphicFramePr>
            <a:graphicFrameLocks noChangeAspect="1"/>
          </p:cNvGraphicFramePr>
          <p:nvPr/>
        </p:nvGraphicFramePr>
        <p:xfrm>
          <a:off x="1908175" y="4581525"/>
          <a:ext cx="266700" cy="346075"/>
        </p:xfrm>
        <a:graphic>
          <a:graphicData uri="http://schemas.openxmlformats.org/presentationml/2006/ole">
            <mc:AlternateContent xmlns:mc="http://schemas.openxmlformats.org/markup-compatibility/2006">
              <mc:Choice xmlns:v="urn:schemas-microsoft-com:vml" Requires="v">
                <p:oleObj name="Equation" r:id="rId12" imgW="2190750" imgH="2847975" progId="Equation.3">
                  <p:embed/>
                </p:oleObj>
              </mc:Choice>
              <mc:Fallback>
                <p:oleObj name="Equation" r:id="rId12" imgW="2190750" imgH="2847975" progId="Equation.3">
                  <p:embed/>
                  <p:pic>
                    <p:nvPicPr>
                      <p:cNvPr id="81943" name="Object 23">
                        <a:extLst>
                          <a:ext uri="{FF2B5EF4-FFF2-40B4-BE49-F238E27FC236}">
                            <a16:creationId xmlns:a16="http://schemas.microsoft.com/office/drawing/2014/main" id="{F81992F1-A77A-48C3-ACC7-F838100648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8175" y="4581525"/>
                        <a:ext cx="2667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1944" name="Footer Placeholder 4">
            <a:extLst>
              <a:ext uri="{FF2B5EF4-FFF2-40B4-BE49-F238E27FC236}">
                <a16:creationId xmlns:a16="http://schemas.microsoft.com/office/drawing/2014/main" id="{C29B4820-2116-45F6-8E23-E94ADA4BBDF8}"/>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C7C417D9-4604-4B28-AD06-48F3476AD998}" type="slidenum">
              <a:rPr lang="el-GR" altLang="el-GR" sz="1100" b="1" i="1">
                <a:latin typeface="Calibri" panose="020F0502020204030204" pitchFamily="34" charset="0"/>
              </a:rPr>
              <a:pPr eaLnBrk="1" hangingPunct="1"/>
              <a:t>60</a:t>
            </a:fld>
            <a:endParaRPr lang="en-US" altLang="el-GR" sz="1100" b="1" i="1">
              <a:latin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Oval 2">
            <a:extLst>
              <a:ext uri="{FF2B5EF4-FFF2-40B4-BE49-F238E27FC236}">
                <a16:creationId xmlns:a16="http://schemas.microsoft.com/office/drawing/2014/main" id="{E48BA93B-3E1C-4817-9EED-B46B469A6473}"/>
              </a:ext>
            </a:extLst>
          </p:cNvPr>
          <p:cNvSpPr>
            <a:spLocks noChangeArrowheads="1"/>
          </p:cNvSpPr>
          <p:nvPr/>
        </p:nvSpPr>
        <p:spPr bwMode="auto">
          <a:xfrm flipH="1">
            <a:off x="7307263" y="5300663"/>
            <a:ext cx="73025" cy="730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1800"/>
          </a:p>
        </p:txBody>
      </p:sp>
      <p:sp>
        <p:nvSpPr>
          <p:cNvPr id="82947" name="Rectangle 3">
            <a:extLst>
              <a:ext uri="{FF2B5EF4-FFF2-40B4-BE49-F238E27FC236}">
                <a16:creationId xmlns:a16="http://schemas.microsoft.com/office/drawing/2014/main" id="{5918ACF5-62EA-434B-8DE7-3A0BC9C0FE45}"/>
              </a:ext>
            </a:extLst>
          </p:cNvPr>
          <p:cNvSpPr>
            <a:spLocks noGrp="1" noChangeArrowheads="1"/>
          </p:cNvSpPr>
          <p:nvPr>
            <p:ph type="title"/>
          </p:nvPr>
        </p:nvSpPr>
        <p:spPr/>
        <p:txBody>
          <a:bodyPr/>
          <a:lstStyle/>
          <a:p>
            <a:r>
              <a:rPr lang="el-GR" altLang="el-GR"/>
              <a:t>Κωδικοποίηση Πηγής (2)</a:t>
            </a:r>
            <a:endParaRPr lang="en-US" altLang="el-GR"/>
          </a:p>
        </p:txBody>
      </p:sp>
      <p:sp>
        <p:nvSpPr>
          <p:cNvPr id="82948" name="Rectangle 4">
            <a:extLst>
              <a:ext uri="{FF2B5EF4-FFF2-40B4-BE49-F238E27FC236}">
                <a16:creationId xmlns:a16="http://schemas.microsoft.com/office/drawing/2014/main" id="{39DD1D41-23B7-4C74-A110-10D6E5A16756}"/>
              </a:ext>
            </a:extLst>
          </p:cNvPr>
          <p:cNvSpPr>
            <a:spLocks noGrp="1" noChangeArrowheads="1"/>
          </p:cNvSpPr>
          <p:nvPr>
            <p:ph type="body" idx="1"/>
          </p:nvPr>
        </p:nvSpPr>
        <p:spPr/>
        <p:txBody>
          <a:bodyPr>
            <a:normAutofit/>
          </a:bodyPr>
          <a:lstStyle/>
          <a:p>
            <a:r>
              <a:rPr lang="el-GR" altLang="el-GR" sz="2400" dirty="0"/>
              <a:t>Κωδικοποίηση/συμπίεση της πηγής</a:t>
            </a:r>
          </a:p>
          <a:p>
            <a:pPr lvl="1"/>
            <a:r>
              <a:rPr lang="el-GR" altLang="el-GR" sz="2000" dirty="0"/>
              <a:t>Είναι </a:t>
            </a:r>
            <a:r>
              <a:rPr lang="el-GR" altLang="el-GR" sz="2000" dirty="0">
                <a:solidFill>
                  <a:srgbClr val="0000FF"/>
                </a:solidFill>
              </a:rPr>
              <a:t>η διαδικασία αντιστοίχισης του αλφάβητου των συμβόλων σε ένα άλλο αλφάβητο</a:t>
            </a:r>
            <a:r>
              <a:rPr lang="en-US" altLang="el-GR" sz="2000" dirty="0"/>
              <a:t>, </a:t>
            </a:r>
            <a:r>
              <a:rPr lang="el-GR" altLang="el-GR" sz="2000" dirty="0"/>
              <a:t>ώστε να αφαιρείται ο πλεονασμός και να προκύπτει συμπιεσμένη αναπαράσταση των μηνυμάτων.</a:t>
            </a:r>
          </a:p>
          <a:p>
            <a:pPr lvl="1"/>
            <a:r>
              <a:rPr lang="el-GR" altLang="el-GR" sz="2000" dirty="0"/>
              <a:t>Το καινούριο αυτό αλφάβητο ονομάζεται </a:t>
            </a:r>
            <a:r>
              <a:rPr lang="el-GR" altLang="el-GR" sz="2000" dirty="0">
                <a:solidFill>
                  <a:srgbClr val="0000FF"/>
                </a:solidFill>
              </a:rPr>
              <a:t>κωδικό αλφάβητο </a:t>
            </a:r>
            <a:r>
              <a:rPr lang="el-GR" altLang="el-GR" sz="2000" dirty="0"/>
              <a:t>και τα μέλη ονομάζονται </a:t>
            </a:r>
            <a:r>
              <a:rPr lang="el-GR" altLang="el-GR" sz="2000" dirty="0" err="1">
                <a:solidFill>
                  <a:srgbClr val="0000FF"/>
                </a:solidFill>
              </a:rPr>
              <a:t>κωδικά</a:t>
            </a:r>
            <a:r>
              <a:rPr lang="el-GR" altLang="el-GR" sz="2000" dirty="0">
                <a:solidFill>
                  <a:srgbClr val="0000FF"/>
                </a:solidFill>
              </a:rPr>
              <a:t> σύμβολα</a:t>
            </a:r>
            <a:r>
              <a:rPr lang="el-GR" altLang="el-GR" sz="2000" dirty="0"/>
              <a:t>.</a:t>
            </a:r>
          </a:p>
          <a:p>
            <a:pPr lvl="1"/>
            <a:r>
              <a:rPr lang="el-GR" altLang="el-GR" sz="2000" dirty="0"/>
              <a:t>ΟΙ ακολουθίες των κωδικών συμβόλων που αντιστοιχούν σε σύμβολα της πηγής λέγονται </a:t>
            </a:r>
            <a:r>
              <a:rPr lang="el-GR" altLang="el-GR" sz="2000" dirty="0" err="1">
                <a:solidFill>
                  <a:srgbClr val="0000FF"/>
                </a:solidFill>
              </a:rPr>
              <a:t>κωδικές</a:t>
            </a:r>
            <a:r>
              <a:rPr lang="el-GR" altLang="el-GR" sz="2000" dirty="0">
                <a:solidFill>
                  <a:srgbClr val="0000FF"/>
                </a:solidFill>
              </a:rPr>
              <a:t> λέξεις</a:t>
            </a:r>
          </a:p>
        </p:txBody>
      </p:sp>
      <p:sp>
        <p:nvSpPr>
          <p:cNvPr id="82949" name="Rectangle 5">
            <a:extLst>
              <a:ext uri="{FF2B5EF4-FFF2-40B4-BE49-F238E27FC236}">
                <a16:creationId xmlns:a16="http://schemas.microsoft.com/office/drawing/2014/main" id="{DB8D1ED4-69EE-4544-979A-BF18E167B6A4}"/>
              </a:ext>
            </a:extLst>
          </p:cNvPr>
          <p:cNvSpPr>
            <a:spLocks noChangeArrowheads="1"/>
          </p:cNvSpPr>
          <p:nvPr/>
        </p:nvSpPr>
        <p:spPr bwMode="auto">
          <a:xfrm>
            <a:off x="4267200" y="4724400"/>
            <a:ext cx="1816100" cy="1223963"/>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dirty="0"/>
              <a:t>Κωδικοποιητής</a:t>
            </a:r>
          </a:p>
          <a:p>
            <a:pPr algn="ctr" eaLnBrk="1" hangingPunct="1"/>
            <a:r>
              <a:rPr lang="el-GR" altLang="el-GR" sz="1800" b="1" dirty="0"/>
              <a:t>Πηγής</a:t>
            </a:r>
          </a:p>
          <a:p>
            <a:pPr algn="ctr" eaLnBrk="1" hangingPunct="1"/>
            <a:r>
              <a:rPr lang="el-GR" altLang="el-GR" sz="1800" i="1" dirty="0"/>
              <a:t>Αλφάβητο</a:t>
            </a:r>
          </a:p>
          <a:p>
            <a:pPr algn="ctr" eaLnBrk="1" hangingPunct="1"/>
            <a:r>
              <a:rPr lang="en-GB" altLang="el-GR" sz="1800" i="1" dirty="0"/>
              <a:t>Q={0,1}</a:t>
            </a:r>
            <a:endParaRPr lang="en-US" altLang="el-GR" sz="1800" i="1" dirty="0"/>
          </a:p>
        </p:txBody>
      </p:sp>
      <p:sp>
        <p:nvSpPr>
          <p:cNvPr id="82950" name="Rectangle 6">
            <a:extLst>
              <a:ext uri="{FF2B5EF4-FFF2-40B4-BE49-F238E27FC236}">
                <a16:creationId xmlns:a16="http://schemas.microsoft.com/office/drawing/2014/main" id="{8145715E-B693-4D14-9510-FA8DE4E67D45}"/>
              </a:ext>
            </a:extLst>
          </p:cNvPr>
          <p:cNvSpPr>
            <a:spLocks noChangeArrowheads="1"/>
          </p:cNvSpPr>
          <p:nvPr/>
        </p:nvSpPr>
        <p:spPr bwMode="auto">
          <a:xfrm>
            <a:off x="1690688" y="4724400"/>
            <a:ext cx="1728787" cy="1223963"/>
          </a:xfrm>
          <a:prstGeom prst="rect">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800" b="1"/>
              <a:t>Πηγή</a:t>
            </a:r>
            <a:r>
              <a:rPr lang="en-GB" altLang="el-GR" sz="1800" b="1"/>
              <a:t> </a:t>
            </a:r>
          </a:p>
          <a:p>
            <a:pPr algn="ctr" eaLnBrk="1" hangingPunct="1"/>
            <a:r>
              <a:rPr lang="el-GR" altLang="el-GR" sz="1800" b="1"/>
              <a:t>Συμβόλων</a:t>
            </a:r>
          </a:p>
          <a:p>
            <a:pPr algn="ctr" eaLnBrk="1" hangingPunct="1"/>
            <a:r>
              <a:rPr lang="el-GR" altLang="el-GR" sz="1800" i="1"/>
              <a:t>Αλφάβητο</a:t>
            </a:r>
          </a:p>
          <a:p>
            <a:pPr algn="ctr" eaLnBrk="1" hangingPunct="1"/>
            <a:r>
              <a:rPr lang="en-GB" altLang="el-GR" sz="1800" i="1"/>
              <a:t>S={s</a:t>
            </a:r>
            <a:r>
              <a:rPr lang="en-GB" altLang="el-GR" sz="1800" i="1" baseline="-25000"/>
              <a:t>1</a:t>
            </a:r>
            <a:r>
              <a:rPr lang="en-GB" altLang="el-GR" sz="1800" i="1"/>
              <a:t>,s</a:t>
            </a:r>
            <a:r>
              <a:rPr lang="en-GB" altLang="el-GR" sz="1800" i="1" baseline="-25000"/>
              <a:t>2</a:t>
            </a:r>
            <a:r>
              <a:rPr lang="en-GB" altLang="el-GR" sz="1800" i="1"/>
              <a:t>,…,s</a:t>
            </a:r>
            <a:r>
              <a:rPr lang="en-GB" altLang="el-GR" sz="1800" i="1" baseline="-25000"/>
              <a:t>n</a:t>
            </a:r>
            <a:r>
              <a:rPr lang="en-GB" altLang="el-GR" sz="1800" i="1"/>
              <a:t>}</a:t>
            </a:r>
            <a:endParaRPr lang="en-US" altLang="el-GR" sz="1800" i="1"/>
          </a:p>
        </p:txBody>
      </p:sp>
      <p:cxnSp>
        <p:nvCxnSpPr>
          <p:cNvPr id="82951" name="AutoShape 7">
            <a:extLst>
              <a:ext uri="{FF2B5EF4-FFF2-40B4-BE49-F238E27FC236}">
                <a16:creationId xmlns:a16="http://schemas.microsoft.com/office/drawing/2014/main" id="{A1BCC21B-A80E-41CC-BCA4-0ED69CA11FE3}"/>
              </a:ext>
            </a:extLst>
          </p:cNvPr>
          <p:cNvCxnSpPr>
            <a:cxnSpLocks noChangeShapeType="1"/>
            <a:stCxn id="82950" idx="3"/>
            <a:endCxn id="82949" idx="1"/>
          </p:cNvCxnSpPr>
          <p:nvPr/>
        </p:nvCxnSpPr>
        <p:spPr bwMode="auto">
          <a:xfrm>
            <a:off x="3419475" y="5337175"/>
            <a:ext cx="84772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52" name="AutoShape 8">
            <a:extLst>
              <a:ext uri="{FF2B5EF4-FFF2-40B4-BE49-F238E27FC236}">
                <a16:creationId xmlns:a16="http://schemas.microsoft.com/office/drawing/2014/main" id="{88016384-AD36-402B-8EA7-28D12C68A6D8}"/>
              </a:ext>
            </a:extLst>
          </p:cNvPr>
          <p:cNvCxnSpPr>
            <a:cxnSpLocks noChangeShapeType="1"/>
            <a:stCxn id="82949" idx="3"/>
            <a:endCxn id="82946" idx="2"/>
          </p:cNvCxnSpPr>
          <p:nvPr/>
        </p:nvCxnSpPr>
        <p:spPr bwMode="auto">
          <a:xfrm>
            <a:off x="6083300" y="5337175"/>
            <a:ext cx="129698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2953" name="Text Box 9">
            <a:extLst>
              <a:ext uri="{FF2B5EF4-FFF2-40B4-BE49-F238E27FC236}">
                <a16:creationId xmlns:a16="http://schemas.microsoft.com/office/drawing/2014/main" id="{3CC9E938-DDDC-483E-AAA1-092BAD47DAAA}"/>
              </a:ext>
            </a:extLst>
          </p:cNvPr>
          <p:cNvSpPr txBox="1">
            <a:spLocks noChangeArrowheads="1"/>
          </p:cNvSpPr>
          <p:nvPr/>
        </p:nvSpPr>
        <p:spPr bwMode="auto">
          <a:xfrm>
            <a:off x="3708400" y="4887913"/>
            <a:ext cx="331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a:t>s</a:t>
            </a:r>
            <a:r>
              <a:rPr lang="en-GB" altLang="el-GR" sz="1800" baseline="-25000"/>
              <a:t>i</a:t>
            </a:r>
            <a:endParaRPr lang="en-US" altLang="el-GR" sz="1800" baseline="-25000"/>
          </a:p>
        </p:txBody>
      </p:sp>
      <p:sp>
        <p:nvSpPr>
          <p:cNvPr id="82954" name="Text Box 10">
            <a:extLst>
              <a:ext uri="{FF2B5EF4-FFF2-40B4-BE49-F238E27FC236}">
                <a16:creationId xmlns:a16="http://schemas.microsoft.com/office/drawing/2014/main" id="{20DD8DFB-7904-4E73-AE95-D73896D4060B}"/>
              </a:ext>
            </a:extLst>
          </p:cNvPr>
          <p:cNvSpPr txBox="1">
            <a:spLocks noChangeArrowheads="1"/>
          </p:cNvSpPr>
          <p:nvPr/>
        </p:nvSpPr>
        <p:spPr bwMode="auto">
          <a:xfrm>
            <a:off x="6278563" y="4959350"/>
            <a:ext cx="94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a:t>010111</a:t>
            </a:r>
            <a:endParaRPr lang="en-US" altLang="el-GR" sz="1800"/>
          </a:p>
        </p:txBody>
      </p:sp>
      <p:sp>
        <p:nvSpPr>
          <p:cNvPr id="82955" name="Footer Placeholder 4">
            <a:extLst>
              <a:ext uri="{FF2B5EF4-FFF2-40B4-BE49-F238E27FC236}">
                <a16:creationId xmlns:a16="http://schemas.microsoft.com/office/drawing/2014/main" id="{98511D74-0A76-469A-A540-DBDE79480132}"/>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4238E023-ACED-478B-A2C7-42FECE109F5C}" type="slidenum">
              <a:rPr lang="el-GR" altLang="el-GR" sz="1100" b="1" i="1">
                <a:latin typeface="Calibri" panose="020F0502020204030204" pitchFamily="34" charset="0"/>
              </a:rPr>
              <a:pPr eaLnBrk="1" hangingPunct="1"/>
              <a:t>61</a:t>
            </a:fld>
            <a:endParaRPr lang="en-US" altLang="el-GR" sz="1100" b="1" i="1">
              <a:latin typeface="Calibri" panose="020F0502020204030204" pitchFamily="34" charset="0"/>
            </a:endParaRPr>
          </a:p>
        </p:txBody>
      </p:sp>
      <p:sp>
        <p:nvSpPr>
          <p:cNvPr id="82956" name="TextBox 1">
            <a:extLst>
              <a:ext uri="{FF2B5EF4-FFF2-40B4-BE49-F238E27FC236}">
                <a16:creationId xmlns:a16="http://schemas.microsoft.com/office/drawing/2014/main" id="{008F5887-DB28-48E4-84A8-F317CEA3D2A0}"/>
              </a:ext>
            </a:extLst>
          </p:cNvPr>
          <p:cNvSpPr txBox="1">
            <a:spLocks noChangeArrowheads="1"/>
          </p:cNvSpPr>
          <p:nvPr/>
        </p:nvSpPr>
        <p:spPr bwMode="auto">
          <a:xfrm>
            <a:off x="6388100" y="5568950"/>
            <a:ext cx="2443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r>
              <a:rPr lang="el-GR" altLang="en-US" sz="1600">
                <a:solidFill>
                  <a:srgbClr val="FF0000"/>
                </a:solidFill>
              </a:rPr>
              <a:t>Μια κωδική λέξη για κάθε σύμβολο της πηγής</a:t>
            </a:r>
            <a:endParaRPr lang="en-US" altLang="en-US" sz="1600">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0A24882-39DC-4742-A5A4-12B99BA6E9D3}"/>
              </a:ext>
            </a:extLst>
          </p:cNvPr>
          <p:cNvSpPr>
            <a:spLocks noGrp="1" noChangeArrowheads="1"/>
          </p:cNvSpPr>
          <p:nvPr>
            <p:ph type="title"/>
          </p:nvPr>
        </p:nvSpPr>
        <p:spPr/>
        <p:txBody>
          <a:bodyPr/>
          <a:lstStyle/>
          <a:p>
            <a:pPr eaLnBrk="1" hangingPunct="1"/>
            <a:r>
              <a:rPr lang="el-GR" altLang="el-GR"/>
              <a:t>Κωδικοποίηση Πηγής (4)</a:t>
            </a:r>
            <a:endParaRPr lang="en-US" altLang="el-GR"/>
          </a:p>
        </p:txBody>
      </p:sp>
      <p:sp>
        <p:nvSpPr>
          <p:cNvPr id="84995" name="Rectangle 3">
            <a:extLst>
              <a:ext uri="{FF2B5EF4-FFF2-40B4-BE49-F238E27FC236}">
                <a16:creationId xmlns:a16="http://schemas.microsoft.com/office/drawing/2014/main" id="{317DC292-5E8C-4321-9F0B-DD546106164C}"/>
              </a:ext>
            </a:extLst>
          </p:cNvPr>
          <p:cNvSpPr>
            <a:spLocks noGrp="1" noChangeArrowheads="1"/>
          </p:cNvSpPr>
          <p:nvPr>
            <p:ph type="body" idx="1"/>
          </p:nvPr>
        </p:nvSpPr>
        <p:spPr/>
        <p:txBody>
          <a:bodyPr/>
          <a:lstStyle/>
          <a:p>
            <a:pPr eaLnBrk="1" hangingPunct="1"/>
            <a:r>
              <a:rPr lang="el-GR" altLang="el-GR"/>
              <a:t>Απαιτήσεις για χρησιμότητα κωδικών</a:t>
            </a:r>
          </a:p>
          <a:p>
            <a:pPr lvl="1" eaLnBrk="1" hangingPunct="1"/>
            <a:r>
              <a:rPr lang="el-GR" altLang="el-GR"/>
              <a:t>Κάθε ακολουθία κωδικών λέξεων πρέπει να μπορεί να αποκωδικοποιηθεί με μοναδικό τρόπο</a:t>
            </a:r>
          </a:p>
          <a:p>
            <a:pPr lvl="1" eaLnBrk="1" hangingPunct="1"/>
            <a:r>
              <a:rPr lang="el-GR" altLang="el-GR"/>
              <a:t>Η αποκωδικοποίηση πρέπει να γίνεται εύκολα και άμεσα</a:t>
            </a:r>
          </a:p>
          <a:p>
            <a:pPr lvl="1" eaLnBrk="1" hangingPunct="1"/>
            <a:r>
              <a:rPr lang="el-GR" altLang="el-GR"/>
              <a:t>Ο κώδικας πρέπει να πετυχαίνει τη βέλτιστη δυνατή συμπίεση</a:t>
            </a:r>
            <a:endParaRPr lang="en-US" altLang="el-GR"/>
          </a:p>
        </p:txBody>
      </p:sp>
      <p:sp>
        <p:nvSpPr>
          <p:cNvPr id="84996" name="Footer Placeholder 4">
            <a:extLst>
              <a:ext uri="{FF2B5EF4-FFF2-40B4-BE49-F238E27FC236}">
                <a16:creationId xmlns:a16="http://schemas.microsoft.com/office/drawing/2014/main" id="{6C4F91F0-5BB3-4BCD-B1CC-E088BCA43300}"/>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2B5F891E-1BA5-4EE5-98BC-267E37CD8A04}" type="slidenum">
              <a:rPr lang="el-GR" altLang="el-GR" sz="1100" b="1" i="1">
                <a:latin typeface="Calibri" panose="020F0502020204030204" pitchFamily="34" charset="0"/>
              </a:rPr>
              <a:pPr eaLnBrk="1" hangingPunct="1"/>
              <a:t>62</a:t>
            </a:fld>
            <a:endParaRPr lang="en-US" altLang="el-GR" sz="1100" b="1" i="1">
              <a:latin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0" name="Rectangle 3">
            <a:extLst>
              <a:ext uri="{FF2B5EF4-FFF2-40B4-BE49-F238E27FC236}">
                <a16:creationId xmlns:a16="http://schemas.microsoft.com/office/drawing/2014/main" id="{5A16A7FB-9A5F-4E51-87CF-29F916C91747}"/>
              </a:ext>
            </a:extLst>
          </p:cNvPr>
          <p:cNvSpPr>
            <a:spLocks noGrp="1" noChangeArrowheads="1"/>
          </p:cNvSpPr>
          <p:nvPr>
            <p:ph type="body" idx="4294967295"/>
          </p:nvPr>
        </p:nvSpPr>
        <p:spPr>
          <a:xfrm>
            <a:off x="60374" y="1643063"/>
            <a:ext cx="8229600" cy="5314950"/>
          </a:xfrm>
        </p:spPr>
        <p:txBody>
          <a:bodyPr>
            <a:normAutofit/>
          </a:bodyPr>
          <a:lstStyle/>
          <a:p>
            <a:pPr eaLnBrk="1" hangingPunct="1"/>
            <a:r>
              <a:rPr lang="el-GR" altLang="en-US" sz="1800" b="1" dirty="0">
                <a:solidFill>
                  <a:srgbClr val="664D00"/>
                </a:solidFill>
              </a:rPr>
              <a:t>Μη ιδιάζων (</a:t>
            </a:r>
            <a:r>
              <a:rPr lang="en-US" altLang="en-US" sz="1800" b="1" dirty="0">
                <a:solidFill>
                  <a:srgbClr val="664D00"/>
                </a:solidFill>
              </a:rPr>
              <a:t>nonsingular) </a:t>
            </a:r>
            <a:r>
              <a:rPr lang="el-GR" altLang="en-US" sz="1800" b="1" dirty="0">
                <a:solidFill>
                  <a:srgbClr val="664D00"/>
                </a:solidFill>
              </a:rPr>
              <a:t>κώδικας</a:t>
            </a:r>
            <a:endParaRPr lang="en-GB" altLang="en-US" sz="1800" b="1" dirty="0">
              <a:solidFill>
                <a:srgbClr val="664D00"/>
              </a:solidFill>
            </a:endParaRPr>
          </a:p>
          <a:p>
            <a:pPr lvl="1" eaLnBrk="1" hangingPunct="1"/>
            <a:r>
              <a:rPr lang="el-GR" altLang="en-US" sz="2000" dirty="0"/>
              <a:t>Όταν όλες οι </a:t>
            </a:r>
            <a:r>
              <a:rPr lang="el-GR" altLang="en-US" sz="2000" dirty="0" err="1"/>
              <a:t>κωδικές</a:t>
            </a:r>
            <a:r>
              <a:rPr lang="el-GR" altLang="en-US" sz="2000" dirty="0"/>
              <a:t> λέξεις είναι διαφορετικές</a:t>
            </a:r>
            <a:r>
              <a:rPr lang="en-US" altLang="en-US" sz="1800" dirty="0"/>
              <a:t>.</a:t>
            </a:r>
            <a:endParaRPr lang="el-GR" altLang="en-US" sz="1800" dirty="0"/>
          </a:p>
          <a:p>
            <a:pPr eaLnBrk="1" hangingPunct="1"/>
            <a:r>
              <a:rPr lang="el-GR" altLang="en-US" sz="1800" b="1" dirty="0" err="1">
                <a:solidFill>
                  <a:srgbClr val="00B050"/>
                </a:solidFill>
              </a:rPr>
              <a:t>Μοναδικώς</a:t>
            </a:r>
            <a:r>
              <a:rPr lang="el-GR" altLang="en-US" sz="1800" b="1" dirty="0">
                <a:solidFill>
                  <a:srgbClr val="00B050"/>
                </a:solidFill>
              </a:rPr>
              <a:t> </a:t>
            </a:r>
            <a:r>
              <a:rPr lang="el-GR" altLang="en-US" sz="1800" b="1" dirty="0" err="1">
                <a:solidFill>
                  <a:srgbClr val="00B050"/>
                </a:solidFill>
              </a:rPr>
              <a:t>αποκωδικοποιήσιμος</a:t>
            </a:r>
            <a:r>
              <a:rPr lang="el-GR" altLang="en-US" sz="1800" b="1" dirty="0">
                <a:solidFill>
                  <a:srgbClr val="00B050"/>
                </a:solidFill>
              </a:rPr>
              <a:t> </a:t>
            </a:r>
            <a:r>
              <a:rPr lang="en-US" altLang="en-US" sz="1800" b="1" dirty="0">
                <a:solidFill>
                  <a:srgbClr val="00B050"/>
                </a:solidFill>
              </a:rPr>
              <a:t>(uniquely decodable) </a:t>
            </a:r>
            <a:r>
              <a:rPr lang="el-GR" altLang="en-US" sz="1800" b="1" dirty="0">
                <a:solidFill>
                  <a:srgbClr val="00B050"/>
                </a:solidFill>
              </a:rPr>
              <a:t>κώδικας</a:t>
            </a:r>
          </a:p>
          <a:p>
            <a:pPr lvl="1" eaLnBrk="1" hangingPunct="1"/>
            <a:r>
              <a:rPr lang="el-GR" altLang="en-US" sz="2000" dirty="0"/>
              <a:t>Όταν τόσο οι </a:t>
            </a:r>
            <a:r>
              <a:rPr lang="el-GR" altLang="en-US" sz="2000" dirty="0" err="1"/>
              <a:t>κωδικές</a:t>
            </a:r>
            <a:r>
              <a:rPr lang="el-GR" altLang="en-US" sz="2000" dirty="0"/>
              <a:t> λέξεις όσο και όλες οι πιθανές ακολουθίες των κωδικών λέξεων είναι διαφορετικές</a:t>
            </a:r>
            <a:r>
              <a:rPr lang="en-US" altLang="en-US" sz="2000" dirty="0"/>
              <a:t>.</a:t>
            </a:r>
            <a:endParaRPr lang="el-GR" altLang="en-US" sz="2000" dirty="0"/>
          </a:p>
          <a:p>
            <a:pPr eaLnBrk="1" hangingPunct="1"/>
            <a:r>
              <a:rPr lang="el-GR" altLang="en-US" sz="1800" b="1" dirty="0">
                <a:solidFill>
                  <a:srgbClr val="FF0000"/>
                </a:solidFill>
              </a:rPr>
              <a:t>Άμεσος ή Προθεματικός κώδικας (</a:t>
            </a:r>
            <a:r>
              <a:rPr lang="en-US" altLang="en-US" sz="1800" b="1" dirty="0">
                <a:solidFill>
                  <a:srgbClr val="FF0000"/>
                </a:solidFill>
              </a:rPr>
              <a:t>instantaneous/prefix code)</a:t>
            </a:r>
          </a:p>
          <a:p>
            <a:pPr lvl="1" algn="just" eaLnBrk="1" hangingPunct="1"/>
            <a:r>
              <a:rPr lang="en-US" altLang="en-US" sz="2000" dirty="0"/>
              <a:t>O </a:t>
            </a:r>
            <a:r>
              <a:rPr lang="el-GR" altLang="en-US" sz="2000" dirty="0"/>
              <a:t>κώδικας του οποίου </a:t>
            </a:r>
            <a:r>
              <a:rPr lang="el-GR" altLang="en-US" sz="2000" dirty="0" err="1"/>
              <a:t>καμια</a:t>
            </a:r>
            <a:r>
              <a:rPr lang="el-GR" altLang="en-US" sz="2000" dirty="0"/>
              <a:t> </a:t>
            </a:r>
            <a:r>
              <a:rPr lang="el-GR" altLang="en-US" sz="2000" dirty="0" err="1"/>
              <a:t>κωδική</a:t>
            </a:r>
            <a:r>
              <a:rPr lang="el-GR" altLang="en-US" sz="2000" dirty="0"/>
              <a:t> λέξη δεν αποτελεί πρόθεμα κάποιας άλλης.</a:t>
            </a:r>
          </a:p>
          <a:p>
            <a:pPr lvl="1" algn="just" eaLnBrk="1" hangingPunct="1"/>
            <a:r>
              <a:rPr lang="el-GR" altLang="en-US" sz="2000" dirty="0"/>
              <a:t>Κάθε προθεματικός κώδικας επιτρέπει την </a:t>
            </a:r>
            <a:r>
              <a:rPr lang="el-GR" altLang="en-US" sz="2000" i="1" dirty="0"/>
              <a:t>άμεση</a:t>
            </a:r>
            <a:r>
              <a:rPr lang="el-GR" altLang="en-US" sz="2000" dirty="0"/>
              <a:t> αποκωδικοποίηση της </a:t>
            </a:r>
            <a:r>
              <a:rPr lang="el-GR" altLang="en-US" sz="2000" dirty="0" err="1"/>
              <a:t>κωδικής</a:t>
            </a:r>
            <a:r>
              <a:rPr lang="el-GR" altLang="en-US" sz="2000" dirty="0"/>
              <a:t> λέξης χωρίς να χρειάζεται να ληφθούν υπόψη οι επόμενες </a:t>
            </a:r>
            <a:r>
              <a:rPr lang="el-GR" altLang="en-US" sz="2000" dirty="0" err="1"/>
              <a:t>κωδικές</a:t>
            </a:r>
            <a:r>
              <a:rPr lang="el-GR" altLang="en-US" sz="2000" dirty="0"/>
              <a:t> λέξεις.</a:t>
            </a:r>
          </a:p>
          <a:p>
            <a:pPr eaLnBrk="1" hangingPunct="1"/>
            <a:r>
              <a:rPr lang="el-GR" altLang="en-US" sz="1800" dirty="0" err="1"/>
              <a:t>Άμεσος</a:t>
            </a:r>
            <a:r>
              <a:rPr lang="el-GR" altLang="en-US" sz="1800" dirty="0" err="1">
                <a:sym typeface="Symbol" panose="05050102010706020507" pitchFamily="18" charset="2"/>
              </a:rPr>
              <a:t>Μοναδικώς</a:t>
            </a:r>
            <a:r>
              <a:rPr lang="el-GR" altLang="en-US" sz="1800" dirty="0">
                <a:sym typeface="Symbol" panose="05050102010706020507" pitchFamily="18" charset="2"/>
              </a:rPr>
              <a:t> </a:t>
            </a:r>
            <a:r>
              <a:rPr lang="el-GR" altLang="en-US" sz="1800" dirty="0" err="1">
                <a:sym typeface="Symbol" panose="05050102010706020507" pitchFamily="18" charset="2"/>
              </a:rPr>
              <a:t>αποκωδικοποιήσιμοςΜη</a:t>
            </a:r>
            <a:r>
              <a:rPr lang="el-GR" altLang="en-US" sz="1800" dirty="0">
                <a:sym typeface="Symbol" panose="05050102010706020507" pitchFamily="18" charset="2"/>
              </a:rPr>
              <a:t> Ιδιάζων</a:t>
            </a:r>
            <a:endParaRPr lang="el-GR" altLang="en-US" sz="1800" dirty="0"/>
          </a:p>
        </p:txBody>
      </p:sp>
      <p:sp>
        <p:nvSpPr>
          <p:cNvPr id="4" name="Oval 3">
            <a:extLst>
              <a:ext uri="{FF2B5EF4-FFF2-40B4-BE49-F238E27FC236}">
                <a16:creationId xmlns:a16="http://schemas.microsoft.com/office/drawing/2014/main" id="{5098B557-90C1-4CB2-85F9-1716C2A429C8}"/>
              </a:ext>
            </a:extLst>
          </p:cNvPr>
          <p:cNvSpPr/>
          <p:nvPr/>
        </p:nvSpPr>
        <p:spPr>
          <a:xfrm>
            <a:off x="6876256" y="0"/>
            <a:ext cx="1928812" cy="2643188"/>
          </a:xfrm>
          <a:prstGeom prst="ellipse">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ヒラギノ角ゴ Pro W3" charset="-128"/>
              </a:defRPr>
            </a:lvl1pPr>
            <a:lvl2pPr marL="37931725" indent="-37474525" eaLnBrk="0" hangingPunct="0">
              <a:defRPr sz="2400">
                <a:solidFill>
                  <a:schemeClr val="tx1"/>
                </a:solidFill>
                <a:latin typeface="Arial" panose="020B0604020202020204" pitchFamily="34" charset="0"/>
                <a:ea typeface="ヒラギノ角ゴ Pro W3" charset="-128"/>
              </a:defRPr>
            </a:lvl2pPr>
            <a:lvl3pPr eaLnBrk="0" hangingPunct="0">
              <a:defRPr sz="2400">
                <a:solidFill>
                  <a:schemeClr val="tx1"/>
                </a:solidFill>
                <a:latin typeface="Arial" panose="020B0604020202020204" pitchFamily="34" charset="0"/>
                <a:ea typeface="ヒラギノ角ゴ Pro W3" charset="-128"/>
              </a:defRPr>
            </a:lvl3pPr>
            <a:lvl4pPr eaLnBrk="0" hangingPunct="0">
              <a:defRPr sz="2400">
                <a:solidFill>
                  <a:schemeClr val="tx1"/>
                </a:solidFill>
                <a:latin typeface="Arial" panose="020B0604020202020204" pitchFamily="34" charset="0"/>
                <a:ea typeface="ヒラギノ角ゴ Pro W3" charset="-128"/>
              </a:defRPr>
            </a:lvl4pPr>
            <a:lvl5pPr eaLnBrk="0" hangingPunct="0">
              <a:defRPr sz="2400">
                <a:solidFill>
                  <a:schemeClr val="tx1"/>
                </a:solidFill>
                <a:latin typeface="Arial" panose="020B0604020202020204" pitchFamily="34" charset="0"/>
                <a:ea typeface="ヒラギノ角ゴ Pro W3"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defRPr/>
            </a:pPr>
            <a:endParaRPr lang="en-US" altLang="en-US" sz="1800">
              <a:solidFill>
                <a:srgbClr val="FFFFFF"/>
              </a:solidFill>
              <a:cs typeface="Arial" panose="020B0604020202020204" pitchFamily="34" charset="0"/>
            </a:endParaRPr>
          </a:p>
        </p:txBody>
      </p:sp>
      <p:sp>
        <p:nvSpPr>
          <p:cNvPr id="9" name="Oval 8">
            <a:extLst>
              <a:ext uri="{FF2B5EF4-FFF2-40B4-BE49-F238E27FC236}">
                <a16:creationId xmlns:a16="http://schemas.microsoft.com/office/drawing/2014/main" id="{BE0C1D66-FD0A-472E-971D-12DD96EFE1F5}"/>
              </a:ext>
            </a:extLst>
          </p:cNvPr>
          <p:cNvSpPr/>
          <p:nvPr/>
        </p:nvSpPr>
        <p:spPr>
          <a:xfrm>
            <a:off x="7162006" y="642938"/>
            <a:ext cx="1428750" cy="185737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ヒラギノ角ゴ Pro W3" charset="-128"/>
              </a:defRPr>
            </a:lvl1pPr>
            <a:lvl2pPr marL="37931725" indent="-37474525" eaLnBrk="0" hangingPunct="0">
              <a:defRPr sz="2400">
                <a:solidFill>
                  <a:schemeClr val="tx1"/>
                </a:solidFill>
                <a:latin typeface="Arial" panose="020B0604020202020204" pitchFamily="34" charset="0"/>
                <a:ea typeface="ヒラギノ角ゴ Pro W3" charset="-128"/>
              </a:defRPr>
            </a:lvl2pPr>
            <a:lvl3pPr eaLnBrk="0" hangingPunct="0">
              <a:defRPr sz="2400">
                <a:solidFill>
                  <a:schemeClr val="tx1"/>
                </a:solidFill>
                <a:latin typeface="Arial" panose="020B0604020202020204" pitchFamily="34" charset="0"/>
                <a:ea typeface="ヒラギノ角ゴ Pro W3" charset="-128"/>
              </a:defRPr>
            </a:lvl3pPr>
            <a:lvl4pPr eaLnBrk="0" hangingPunct="0">
              <a:defRPr sz="2400">
                <a:solidFill>
                  <a:schemeClr val="tx1"/>
                </a:solidFill>
                <a:latin typeface="Arial" panose="020B0604020202020204" pitchFamily="34" charset="0"/>
                <a:ea typeface="ヒラギノ角ゴ Pro W3" charset="-128"/>
              </a:defRPr>
            </a:lvl4pPr>
            <a:lvl5pPr eaLnBrk="0" hangingPunct="0">
              <a:defRPr sz="2400">
                <a:solidFill>
                  <a:schemeClr val="tx1"/>
                </a:solidFill>
                <a:latin typeface="Arial" panose="020B0604020202020204" pitchFamily="34" charset="0"/>
                <a:ea typeface="ヒラギノ角ゴ Pro W3"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defRPr/>
            </a:pPr>
            <a:endParaRPr lang="en-US" altLang="en-US" sz="1800">
              <a:solidFill>
                <a:srgbClr val="FFFFFF"/>
              </a:solidFill>
              <a:cs typeface="Arial" panose="020B0604020202020204" pitchFamily="34" charset="0"/>
            </a:endParaRPr>
          </a:p>
        </p:txBody>
      </p:sp>
      <p:sp>
        <p:nvSpPr>
          <p:cNvPr id="87044" name="Rectangle 2">
            <a:extLst>
              <a:ext uri="{FF2B5EF4-FFF2-40B4-BE49-F238E27FC236}">
                <a16:creationId xmlns:a16="http://schemas.microsoft.com/office/drawing/2014/main" id="{BECE840B-01F6-48C5-9275-57F798F998B0}"/>
              </a:ext>
            </a:extLst>
          </p:cNvPr>
          <p:cNvSpPr>
            <a:spLocks noGrp="1" noChangeArrowheads="1"/>
          </p:cNvSpPr>
          <p:nvPr>
            <p:ph type="title" idx="4294967295"/>
          </p:nvPr>
        </p:nvSpPr>
        <p:spPr>
          <a:xfrm>
            <a:off x="-306081" y="339144"/>
            <a:ext cx="8229600" cy="642938"/>
          </a:xfrm>
        </p:spPr>
        <p:txBody>
          <a:bodyPr>
            <a:normAutofit fontScale="90000"/>
          </a:bodyPr>
          <a:lstStyle/>
          <a:p>
            <a:pPr eaLnBrk="1" hangingPunct="1"/>
            <a:r>
              <a:rPr lang="el-GR" altLang="en-US" dirty="0"/>
              <a:t>Ορισμοί</a:t>
            </a:r>
            <a:endParaRPr lang="en-US" altLang="en-US" dirty="0"/>
          </a:p>
        </p:txBody>
      </p:sp>
      <p:cxnSp>
        <p:nvCxnSpPr>
          <p:cNvPr id="8" name="Straight Connector 7">
            <a:extLst>
              <a:ext uri="{FF2B5EF4-FFF2-40B4-BE49-F238E27FC236}">
                <a16:creationId xmlns:a16="http://schemas.microsoft.com/office/drawing/2014/main" id="{7B7CB9A4-8EE9-498A-9BC3-1FBBC04F944E}"/>
              </a:ext>
            </a:extLst>
          </p:cNvPr>
          <p:cNvCxnSpPr>
            <a:cxnSpLocks/>
          </p:cNvCxnSpPr>
          <p:nvPr/>
        </p:nvCxnSpPr>
        <p:spPr>
          <a:xfrm flipV="1">
            <a:off x="3851920" y="1000125"/>
            <a:ext cx="3167211" cy="62489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FA6E62-6023-4BF4-BFD8-48E09C3A155A}"/>
              </a:ext>
            </a:extLst>
          </p:cNvPr>
          <p:cNvCxnSpPr>
            <a:cxnSpLocks/>
          </p:cNvCxnSpPr>
          <p:nvPr/>
        </p:nvCxnSpPr>
        <p:spPr>
          <a:xfrm flipV="1">
            <a:off x="6392020" y="1573215"/>
            <a:ext cx="1127173" cy="87370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3C0F5C8-7DE6-4D94-AD7D-51D397FEB887}"/>
              </a:ext>
            </a:extLst>
          </p:cNvPr>
          <p:cNvSpPr/>
          <p:nvPr/>
        </p:nvSpPr>
        <p:spPr>
          <a:xfrm>
            <a:off x="7447756" y="1571625"/>
            <a:ext cx="85725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ヒラギノ角ゴ Pro W3" charset="-128"/>
              </a:defRPr>
            </a:lvl1pPr>
            <a:lvl2pPr marL="37931725" indent="-37474525" eaLnBrk="0" hangingPunct="0">
              <a:defRPr sz="2400">
                <a:solidFill>
                  <a:schemeClr val="tx1"/>
                </a:solidFill>
                <a:latin typeface="Arial" panose="020B0604020202020204" pitchFamily="34" charset="0"/>
                <a:ea typeface="ヒラギノ角ゴ Pro W3" charset="-128"/>
              </a:defRPr>
            </a:lvl2pPr>
            <a:lvl3pPr eaLnBrk="0" hangingPunct="0">
              <a:defRPr sz="2400">
                <a:solidFill>
                  <a:schemeClr val="tx1"/>
                </a:solidFill>
                <a:latin typeface="Arial" panose="020B0604020202020204" pitchFamily="34" charset="0"/>
                <a:ea typeface="ヒラギノ角ゴ Pro W3" charset="-128"/>
              </a:defRPr>
            </a:lvl3pPr>
            <a:lvl4pPr eaLnBrk="0" hangingPunct="0">
              <a:defRPr sz="2400">
                <a:solidFill>
                  <a:schemeClr val="tx1"/>
                </a:solidFill>
                <a:latin typeface="Arial" panose="020B0604020202020204" pitchFamily="34" charset="0"/>
                <a:ea typeface="ヒラギノ角ゴ Pro W3" charset="-128"/>
              </a:defRPr>
            </a:lvl4pPr>
            <a:lvl5pPr eaLnBrk="0" hangingPunct="0">
              <a:defRPr sz="2400">
                <a:solidFill>
                  <a:schemeClr val="tx1"/>
                </a:solidFill>
                <a:latin typeface="Arial" panose="020B0604020202020204" pitchFamily="34" charset="0"/>
                <a:ea typeface="ヒラギノ角ゴ Pro W3"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defRPr/>
            </a:pPr>
            <a:endParaRPr lang="en-US" altLang="en-US" sz="1800">
              <a:solidFill>
                <a:srgbClr val="FFFFFF"/>
              </a:solidFill>
              <a:cs typeface="Arial" panose="020B0604020202020204" pitchFamily="34" charset="0"/>
            </a:endParaRPr>
          </a:p>
        </p:txBody>
      </p:sp>
      <p:cxnSp>
        <p:nvCxnSpPr>
          <p:cNvPr id="14" name="Straight Connector 13">
            <a:extLst>
              <a:ext uri="{FF2B5EF4-FFF2-40B4-BE49-F238E27FC236}">
                <a16:creationId xmlns:a16="http://schemas.microsoft.com/office/drawing/2014/main" id="{1CF281B4-8903-43AC-899D-CC63C139CEE8}"/>
              </a:ext>
            </a:extLst>
          </p:cNvPr>
          <p:cNvCxnSpPr>
            <a:cxnSpLocks/>
          </p:cNvCxnSpPr>
          <p:nvPr/>
        </p:nvCxnSpPr>
        <p:spPr>
          <a:xfrm flipV="1">
            <a:off x="6098357" y="2214563"/>
            <a:ext cx="1492274" cy="1142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7049" name="Slide Number Placeholder 9">
            <a:extLst>
              <a:ext uri="{FF2B5EF4-FFF2-40B4-BE49-F238E27FC236}">
                <a16:creationId xmlns:a16="http://schemas.microsoft.com/office/drawing/2014/main" id="{EAD9F95C-EFA3-4F7F-BB11-28E61F4261EA}"/>
              </a:ext>
            </a:extLst>
          </p:cNvPr>
          <p:cNvSpPr>
            <a:spLocks noGrp="1"/>
          </p:cNvSpPr>
          <p:nvPr>
            <p:ph type="sldNum" sz="quarter" idx="10"/>
          </p:nvPr>
        </p:nvSpPr>
        <p:spPr bwMode="auto">
          <a:xfrm>
            <a:off x="6553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568325" indent="-219075">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911225" indent="-166688">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204913" indent="-179388">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1539875" indent="-168275">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1997075" indent="-16827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454275" indent="-16827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2911475" indent="-16827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368675" indent="-16827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algn="r">
              <a:lnSpc>
                <a:spcPct val="100000"/>
              </a:lnSpc>
              <a:spcBef>
                <a:spcPct val="0"/>
              </a:spcBef>
              <a:spcAft>
                <a:spcPct val="0"/>
              </a:spcAft>
              <a:buClrTx/>
              <a:buSzTx/>
              <a:buFontTx/>
              <a:buNone/>
            </a:pPr>
            <a:fld id="{859387D0-026E-4D3D-BC2D-E8DB9F39201C}" type="slidenum">
              <a:rPr lang="el-GR" altLang="en-US" sz="1200">
                <a:latin typeface="Garamond" panose="02020404030301010803" pitchFamily="18" charset="0"/>
              </a:rPr>
              <a:pPr algn="r">
                <a:lnSpc>
                  <a:spcPct val="100000"/>
                </a:lnSpc>
                <a:spcBef>
                  <a:spcPct val="0"/>
                </a:spcBef>
                <a:spcAft>
                  <a:spcPct val="0"/>
                </a:spcAft>
                <a:buClrTx/>
                <a:buSzTx/>
                <a:buFontTx/>
                <a:buNone/>
              </a:pPr>
              <a:t>63</a:t>
            </a:fld>
            <a:endParaRPr lang="el-GR" altLang="en-US" sz="1200">
              <a:solidFill>
                <a:srgbClr val="000000"/>
              </a:solidFill>
              <a:latin typeface="Garamond" panose="02020404030301010803" pitchFamily="18" charset="0"/>
              <a:ea typeface="ヒラギノ角ゴ Pro W3" pitchFamily="34"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9E30294-750D-4EF6-B835-AB6877F7833F}"/>
              </a:ext>
            </a:extLst>
          </p:cNvPr>
          <p:cNvSpPr>
            <a:spLocks noGrp="1" noChangeArrowheads="1"/>
          </p:cNvSpPr>
          <p:nvPr>
            <p:ph type="title"/>
          </p:nvPr>
        </p:nvSpPr>
        <p:spPr/>
        <p:txBody>
          <a:bodyPr/>
          <a:lstStyle/>
          <a:p>
            <a:pPr eaLnBrk="1" hangingPunct="1"/>
            <a:r>
              <a:rPr lang="el-GR" altLang="el-GR"/>
              <a:t>Κωδικοποίηση Πηγής (6)</a:t>
            </a:r>
            <a:endParaRPr lang="en-US" altLang="el-GR"/>
          </a:p>
        </p:txBody>
      </p:sp>
      <p:sp>
        <p:nvSpPr>
          <p:cNvPr id="89091" name="Rectangle 3">
            <a:extLst>
              <a:ext uri="{FF2B5EF4-FFF2-40B4-BE49-F238E27FC236}">
                <a16:creationId xmlns:a16="http://schemas.microsoft.com/office/drawing/2014/main" id="{DC46DABB-E009-47CF-8E26-3560A8AFB29E}"/>
              </a:ext>
            </a:extLst>
          </p:cNvPr>
          <p:cNvSpPr>
            <a:spLocks noGrp="1" noChangeArrowheads="1"/>
          </p:cNvSpPr>
          <p:nvPr>
            <p:ph type="body" idx="1"/>
          </p:nvPr>
        </p:nvSpPr>
        <p:spPr>
          <a:xfrm>
            <a:off x="457200" y="1600200"/>
            <a:ext cx="3683000" cy="4530725"/>
          </a:xfrm>
        </p:spPr>
        <p:txBody>
          <a:bodyPr>
            <a:normAutofit lnSpcReduction="10000"/>
          </a:bodyPr>
          <a:lstStyle/>
          <a:p>
            <a:pPr eaLnBrk="1" hangingPunct="1"/>
            <a:r>
              <a:rPr lang="el-GR" altLang="el-GR" sz="2200" b="1"/>
              <a:t>Παράδειγμα</a:t>
            </a:r>
          </a:p>
          <a:p>
            <a:pPr lvl="1" eaLnBrk="1" hangingPunct="1"/>
            <a:r>
              <a:rPr lang="el-GR" altLang="el-GR" sz="2000"/>
              <a:t>Μη ιδιάζων, Ι,ΙΙ,ΙΙΙ,Ι</a:t>
            </a:r>
            <a:r>
              <a:rPr lang="en-GB" altLang="el-GR" sz="2000"/>
              <a:t>V</a:t>
            </a:r>
          </a:p>
          <a:p>
            <a:pPr lvl="1" eaLnBrk="1" hangingPunct="1"/>
            <a:r>
              <a:rPr lang="el-GR" altLang="el-GR" sz="2000"/>
              <a:t>Μοναδικά αποκωδικοποιήσιμος, ΙΙ,ΙΙΙ,Ι</a:t>
            </a:r>
            <a:r>
              <a:rPr lang="en-GB" altLang="el-GR" sz="2000"/>
              <a:t>V</a:t>
            </a:r>
            <a:r>
              <a:rPr lang="el-GR" altLang="el-GR" sz="2000"/>
              <a:t>. Ο Ι δεν είναι αφού ΦΦΦΦ, ΦΦΨ, ΨΨ όλα έχουν κωδική λέξη την ίδια, 0000</a:t>
            </a:r>
          </a:p>
          <a:p>
            <a:pPr lvl="1" eaLnBrk="1" hangingPunct="1"/>
            <a:r>
              <a:rPr lang="el-GR" altLang="el-GR" sz="2000"/>
              <a:t>Άμεσοι κώδικες, ΙΙ και ΙΙΙ</a:t>
            </a:r>
          </a:p>
          <a:p>
            <a:pPr lvl="1" eaLnBrk="1" hangingPunct="1"/>
            <a:r>
              <a:rPr lang="el-GR" altLang="el-GR" sz="2000"/>
              <a:t>Ο κώδικας Ι</a:t>
            </a:r>
            <a:r>
              <a:rPr lang="en-GB" altLang="el-GR" sz="2000"/>
              <a:t>V</a:t>
            </a:r>
            <a:r>
              <a:rPr lang="el-GR" altLang="el-GR" sz="2000"/>
              <a:t> δεν είναι άμεσος αφού χρειάζεται να γνωρίζουμε ψηφία που ανήκουν στην επόμενη κωδική λέξη, π.χ. 011</a:t>
            </a:r>
            <a:r>
              <a:rPr lang="el-GR" altLang="el-GR" sz="2000">
                <a:solidFill>
                  <a:srgbClr val="FF0000"/>
                </a:solidFill>
              </a:rPr>
              <a:t>0111</a:t>
            </a:r>
            <a:r>
              <a:rPr lang="el-GR" altLang="el-GR" sz="2000"/>
              <a:t>00</a:t>
            </a:r>
            <a:r>
              <a:rPr lang="el-GR" altLang="el-GR" sz="2000">
                <a:solidFill>
                  <a:srgbClr val="FF0000"/>
                </a:solidFill>
              </a:rPr>
              <a:t>?</a:t>
            </a:r>
            <a:endParaRPr lang="en-US" altLang="el-GR" sz="2000">
              <a:solidFill>
                <a:srgbClr val="FF0000"/>
              </a:solidFill>
            </a:endParaRPr>
          </a:p>
        </p:txBody>
      </p:sp>
      <p:graphicFrame>
        <p:nvGraphicFramePr>
          <p:cNvPr id="364548" name="Group 4">
            <a:extLst>
              <a:ext uri="{FF2B5EF4-FFF2-40B4-BE49-F238E27FC236}">
                <a16:creationId xmlns:a16="http://schemas.microsoft.com/office/drawing/2014/main" id="{395981F7-1C08-5E4E-823C-C7EAEE05A665}"/>
              </a:ext>
            </a:extLst>
          </p:cNvPr>
          <p:cNvGraphicFramePr>
            <a:graphicFrameLocks noGrp="1"/>
          </p:cNvGraphicFramePr>
          <p:nvPr/>
        </p:nvGraphicFramePr>
        <p:xfrm>
          <a:off x="4270375" y="2420938"/>
          <a:ext cx="4873625" cy="3279777"/>
        </p:xfrm>
        <a:graphic>
          <a:graphicData uri="http://schemas.openxmlformats.org/drawingml/2006/table">
            <a:tbl>
              <a:tblPr/>
              <a:tblGrid>
                <a:gridCol w="974725">
                  <a:extLst>
                    <a:ext uri="{9D8B030D-6E8A-4147-A177-3AD203B41FA5}">
                      <a16:colId xmlns:a16="http://schemas.microsoft.com/office/drawing/2014/main" val="20000"/>
                    </a:ext>
                  </a:extLst>
                </a:gridCol>
                <a:gridCol w="974725">
                  <a:extLst>
                    <a:ext uri="{9D8B030D-6E8A-4147-A177-3AD203B41FA5}">
                      <a16:colId xmlns:a16="http://schemas.microsoft.com/office/drawing/2014/main" val="20001"/>
                    </a:ext>
                  </a:extLst>
                </a:gridCol>
                <a:gridCol w="974725">
                  <a:extLst>
                    <a:ext uri="{9D8B030D-6E8A-4147-A177-3AD203B41FA5}">
                      <a16:colId xmlns:a16="http://schemas.microsoft.com/office/drawing/2014/main" val="20002"/>
                    </a:ext>
                  </a:extLst>
                </a:gridCol>
                <a:gridCol w="974725">
                  <a:extLst>
                    <a:ext uri="{9D8B030D-6E8A-4147-A177-3AD203B41FA5}">
                      <a16:colId xmlns:a16="http://schemas.microsoft.com/office/drawing/2014/main" val="20003"/>
                    </a:ext>
                  </a:extLst>
                </a:gridCol>
                <a:gridCol w="974725">
                  <a:extLst>
                    <a:ext uri="{9D8B030D-6E8A-4147-A177-3AD203B41FA5}">
                      <a16:colId xmlns:a16="http://schemas.microsoft.com/office/drawing/2014/main" val="20004"/>
                    </a:ext>
                  </a:extLst>
                </a:gridCol>
              </a:tblGrid>
              <a:tr h="657225">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charset="2"/>
                        <a:buNone/>
                        <a:tabLst/>
                      </a:pP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l-GR" altLang="en-US" sz="2200" b="1" i="0" u="none" strike="noStrike" cap="none" normalizeH="0" baseline="0">
                          <a:ln>
                            <a:noFill/>
                          </a:ln>
                          <a:solidFill>
                            <a:schemeClr val="tx1"/>
                          </a:solidFill>
                          <a:effectLst/>
                          <a:latin typeface="Arial" charset="0"/>
                          <a:ea typeface="MS PGothic" charset="-128"/>
                        </a:rPr>
                        <a:t>Ι</a:t>
                      </a:r>
                      <a:endParaRPr kumimoji="0" lang="en-US" altLang="en-US" sz="2200" b="1" i="0" u="none" strike="noStrike" cap="none" normalizeH="0" baseline="0">
                        <a:ln>
                          <a:noFill/>
                        </a:ln>
                        <a:solidFill>
                          <a:schemeClr val="tx1"/>
                        </a:solidFill>
                        <a:effectLst/>
                        <a:latin typeface="Arial" charset="0"/>
                        <a:ea typeface="MS PGothic" charset="-128"/>
                      </a:endParaRPr>
                    </a:p>
                  </a:txBody>
                  <a:tcPr horzOverflow="overflow">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l-GR" altLang="en-US" sz="2200" b="1" i="0" u="none" strike="noStrike" cap="none" normalizeH="0" baseline="0">
                          <a:ln>
                            <a:noFill/>
                          </a:ln>
                          <a:solidFill>
                            <a:schemeClr val="tx1"/>
                          </a:solidFill>
                          <a:effectLst/>
                          <a:latin typeface="Arial" charset="0"/>
                          <a:ea typeface="MS PGothic" charset="-128"/>
                        </a:rPr>
                        <a:t>ΙΙ</a:t>
                      </a:r>
                      <a:endParaRPr kumimoji="0" lang="en-US" altLang="en-US" sz="2200" b="1"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l-GR" altLang="en-US" sz="2200" b="1" i="0" u="none" strike="noStrike" cap="none" normalizeH="0" baseline="0">
                          <a:ln>
                            <a:noFill/>
                          </a:ln>
                          <a:solidFill>
                            <a:schemeClr val="tx1"/>
                          </a:solidFill>
                          <a:effectLst/>
                          <a:latin typeface="Arial" charset="0"/>
                          <a:ea typeface="MS PGothic" charset="-128"/>
                        </a:rPr>
                        <a:t>ΙΙΙ</a:t>
                      </a:r>
                      <a:endParaRPr kumimoji="0" lang="en-US" altLang="en-US" sz="2200" b="1"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l-GR" altLang="en-US" sz="2200" b="1" i="0" u="none" strike="noStrike" cap="none" normalizeH="0" baseline="0">
                          <a:ln>
                            <a:noFill/>
                          </a:ln>
                          <a:solidFill>
                            <a:schemeClr val="tx1"/>
                          </a:solidFill>
                          <a:effectLst/>
                          <a:latin typeface="Arial" charset="0"/>
                          <a:ea typeface="MS PGothic" charset="-128"/>
                        </a:rPr>
                        <a:t>Ι</a:t>
                      </a:r>
                      <a:r>
                        <a:rPr kumimoji="0" lang="en-GB" altLang="en-US" sz="2200" b="1" i="0" u="none" strike="noStrike" cap="none" normalizeH="0" baseline="0">
                          <a:ln>
                            <a:noFill/>
                          </a:ln>
                          <a:solidFill>
                            <a:schemeClr val="tx1"/>
                          </a:solidFill>
                          <a:effectLst/>
                          <a:latin typeface="Arial" charset="0"/>
                          <a:ea typeface="MS PGothic" charset="-128"/>
                        </a:rPr>
                        <a:t>V</a:t>
                      </a:r>
                      <a:endParaRPr kumimoji="0" lang="en-US" altLang="en-US" sz="2200" b="1"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5638">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l-GR" altLang="en-US" sz="2200" b="1" i="0" u="none" strike="noStrike" cap="none" normalizeH="0" baseline="0">
                          <a:ln>
                            <a:noFill/>
                          </a:ln>
                          <a:solidFill>
                            <a:schemeClr val="tx1"/>
                          </a:solidFill>
                          <a:effectLst/>
                          <a:latin typeface="Arial" charset="0"/>
                          <a:ea typeface="MS PGothic" charset="-128"/>
                        </a:rPr>
                        <a:t>Φ</a:t>
                      </a:r>
                      <a:endParaRPr kumimoji="0" lang="en-US" altLang="en-US" sz="2200" b="1" i="0" u="none" strike="noStrike" cap="none" normalizeH="0" baseline="0">
                        <a:ln>
                          <a:noFill/>
                        </a:ln>
                        <a:solidFill>
                          <a:schemeClr val="tx1"/>
                        </a:solidFill>
                        <a:effectLst/>
                        <a:latin typeface="Arial" charset="0"/>
                        <a:ea typeface="MS PGothic" charset="-128"/>
                      </a:endParaRPr>
                    </a:p>
                  </a:txBody>
                  <a:tcPr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55638">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l-GR" altLang="en-US" sz="2200" b="1" i="0" u="none" strike="noStrike" cap="none" normalizeH="0" baseline="0">
                          <a:ln>
                            <a:noFill/>
                          </a:ln>
                          <a:solidFill>
                            <a:schemeClr val="tx1"/>
                          </a:solidFill>
                          <a:effectLst/>
                          <a:latin typeface="Arial" charset="0"/>
                          <a:ea typeface="MS PGothic" charset="-128"/>
                        </a:rPr>
                        <a:t>Χ</a:t>
                      </a:r>
                      <a:endParaRPr kumimoji="0" lang="en-US" altLang="en-US" sz="2200" b="1" i="0" u="none" strike="noStrike" cap="none" normalizeH="0" baseline="0">
                        <a:ln>
                          <a:noFill/>
                        </a:ln>
                        <a:solidFill>
                          <a:schemeClr val="tx1"/>
                        </a:solidFill>
                        <a:effectLst/>
                        <a:latin typeface="Arial" charset="0"/>
                        <a:ea typeface="MS PGothic" charset="-128"/>
                      </a:endParaRPr>
                    </a:p>
                  </a:txBody>
                  <a:tcP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11</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01</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10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01</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655638">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l-GR" altLang="en-US" sz="2200" b="1" i="0" u="none" strike="noStrike" cap="none" normalizeH="0" baseline="0">
                          <a:ln>
                            <a:noFill/>
                          </a:ln>
                          <a:solidFill>
                            <a:schemeClr val="tx1"/>
                          </a:solidFill>
                          <a:effectLst/>
                          <a:latin typeface="Arial" charset="0"/>
                          <a:ea typeface="MS PGothic" charset="-128"/>
                        </a:rPr>
                        <a:t>Ψ</a:t>
                      </a:r>
                      <a:endParaRPr kumimoji="0" lang="en-US" altLang="en-US" sz="2200" b="1" i="0" u="none" strike="noStrike" cap="none" normalizeH="0" baseline="0">
                        <a:ln>
                          <a:noFill/>
                        </a:ln>
                        <a:solidFill>
                          <a:schemeClr val="tx1"/>
                        </a:solidFill>
                        <a:effectLst/>
                        <a:latin typeface="Arial" charset="0"/>
                        <a:ea typeface="MS PGothic" charset="-128"/>
                      </a:endParaRPr>
                    </a:p>
                  </a:txBody>
                  <a:tcP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10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110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011</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55638">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l-GR" altLang="en-US" sz="2200" b="1" i="0" u="none" strike="noStrike" cap="none" normalizeH="0" baseline="0">
                          <a:ln>
                            <a:noFill/>
                          </a:ln>
                          <a:solidFill>
                            <a:schemeClr val="tx1"/>
                          </a:solidFill>
                          <a:effectLst/>
                          <a:latin typeface="Arial" charset="0"/>
                          <a:ea typeface="MS PGothic" charset="-128"/>
                        </a:rPr>
                        <a:t>Ω</a:t>
                      </a:r>
                      <a:endParaRPr kumimoji="0" lang="en-US" altLang="en-US" sz="2200" b="1" i="0" u="none" strike="noStrike" cap="none" normalizeH="0" baseline="0">
                        <a:ln>
                          <a:noFill/>
                        </a:ln>
                        <a:solidFill>
                          <a:schemeClr val="tx1"/>
                        </a:solidFill>
                        <a:effectLst/>
                        <a:latin typeface="Arial" charset="0"/>
                        <a:ea typeface="MS PGothic" charset="-128"/>
                      </a:endParaRPr>
                    </a:p>
                  </a:txBody>
                  <a:tcP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01</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11</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1110</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tc>
                  <a:txBody>
                    <a:bodyPr/>
                    <a:lstStyle>
                      <a:lvl1pPr>
                        <a:lnSpc>
                          <a:spcPct val="90000"/>
                        </a:lnSpc>
                        <a:spcBef>
                          <a:spcPct val="20000"/>
                        </a:spcBef>
                        <a:spcAft>
                          <a:spcPct val="20000"/>
                        </a:spcAft>
                        <a:buClr>
                          <a:srgbClr val="FF6600"/>
                        </a:buClr>
                        <a:buSzPct val="110000"/>
                        <a:buFont typeface="Wingdings" charset="2"/>
                        <a:defRPr sz="2200">
                          <a:solidFill>
                            <a:schemeClr val="tx1"/>
                          </a:solidFill>
                          <a:latin typeface="Arial" charset="0"/>
                          <a:ea typeface="MS PGothic" charset="-128"/>
                        </a:defRPr>
                      </a:lvl1pPr>
                      <a:lvl2pPr marL="742950" indent="-285750">
                        <a:lnSpc>
                          <a:spcPct val="90000"/>
                        </a:lnSpc>
                        <a:spcBef>
                          <a:spcPct val="20000"/>
                        </a:spcBef>
                        <a:spcAft>
                          <a:spcPct val="20000"/>
                        </a:spcAft>
                        <a:buClr>
                          <a:srgbClr val="FF6600"/>
                        </a:buClr>
                        <a:defRPr sz="2000">
                          <a:solidFill>
                            <a:schemeClr val="tx1"/>
                          </a:solidFill>
                          <a:latin typeface="Arial" charset="0"/>
                          <a:ea typeface="MS PGothic" charset="-128"/>
                        </a:defRPr>
                      </a:lvl2pPr>
                      <a:lvl3pPr marL="1143000" indent="-228600">
                        <a:lnSpc>
                          <a:spcPct val="90000"/>
                        </a:lnSpc>
                        <a:spcBef>
                          <a:spcPct val="20000"/>
                        </a:spcBef>
                        <a:spcAft>
                          <a:spcPct val="20000"/>
                        </a:spcAft>
                        <a:buClr>
                          <a:srgbClr val="FF6600"/>
                        </a:buClr>
                        <a:defRPr>
                          <a:solidFill>
                            <a:schemeClr val="tx1"/>
                          </a:solidFill>
                          <a:latin typeface="Arial" charset="0"/>
                          <a:ea typeface="MS PGothic" charset="-128"/>
                        </a:defRPr>
                      </a:lvl3pPr>
                      <a:lvl4pPr marL="1600200" indent="-228600">
                        <a:lnSpc>
                          <a:spcPct val="90000"/>
                        </a:lnSpc>
                        <a:spcBef>
                          <a:spcPct val="20000"/>
                        </a:spcBef>
                        <a:spcAft>
                          <a:spcPct val="20000"/>
                        </a:spcAft>
                        <a:buClr>
                          <a:schemeClr val="accent1"/>
                        </a:buClr>
                        <a:buSzPct val="70000"/>
                        <a:defRPr sz="1600">
                          <a:solidFill>
                            <a:schemeClr val="tx1"/>
                          </a:solidFill>
                          <a:latin typeface="Arial" charset="0"/>
                          <a:ea typeface="MS PGothic" charset="-128"/>
                        </a:defRPr>
                      </a:lvl4pPr>
                      <a:lvl5pPr marL="2057400" indent="-22860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5pPr>
                      <a:lvl6pPr marL="25146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6pPr>
                      <a:lvl7pPr marL="29718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7pPr>
                      <a:lvl8pPr marL="34290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8pPr>
                      <a:lvl9pPr marL="3886200" indent="-228600" eaLnBrk="0" fontAlgn="base" hangingPunct="0">
                        <a:lnSpc>
                          <a:spcPct val="90000"/>
                        </a:lnSpc>
                        <a:spcBef>
                          <a:spcPct val="20000"/>
                        </a:spcBef>
                        <a:spcAft>
                          <a:spcPct val="20000"/>
                        </a:spcAft>
                        <a:buClr>
                          <a:schemeClr val="accent1"/>
                        </a:buClr>
                        <a:buSzPct val="70000"/>
                        <a:defRPr sz="1400">
                          <a:solidFill>
                            <a:schemeClr val="tx1"/>
                          </a:solidFill>
                          <a:latin typeface="Arial" charset="0"/>
                          <a:ea typeface="MS PGothic" charset="-128"/>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charset="2"/>
                        <a:buNone/>
                        <a:tabLst/>
                      </a:pPr>
                      <a:r>
                        <a:rPr kumimoji="0" lang="en-GB" altLang="en-US" sz="2200" b="0" i="0" u="none" strike="noStrike" cap="none" normalizeH="0" baseline="0">
                          <a:ln>
                            <a:noFill/>
                          </a:ln>
                          <a:solidFill>
                            <a:schemeClr val="tx1"/>
                          </a:solidFill>
                          <a:effectLst/>
                          <a:latin typeface="Arial" charset="0"/>
                          <a:ea typeface="MS PGothic" charset="-128"/>
                        </a:rPr>
                        <a:t>0111</a:t>
                      </a:r>
                      <a:endParaRPr kumimoji="0" lang="en-US" altLang="en-US" sz="2200" b="0" i="0" u="none" strike="noStrike" cap="none" normalizeH="0" baseline="0">
                        <a:ln>
                          <a:noFill/>
                        </a:ln>
                        <a:solidFill>
                          <a:schemeClr val="tx1"/>
                        </a:solidFill>
                        <a:effectLst/>
                        <a:latin typeface="Arial" charset="0"/>
                        <a:ea typeface="MS PGothic" charset="-128"/>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9120" name="Footer Placeholder 4">
            <a:extLst>
              <a:ext uri="{FF2B5EF4-FFF2-40B4-BE49-F238E27FC236}">
                <a16:creationId xmlns:a16="http://schemas.microsoft.com/office/drawing/2014/main" id="{EA689897-3964-465B-85AB-DDB4638A23F2}"/>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E9AC18B4-F597-435B-B546-5068F1AD7B25}" type="slidenum">
              <a:rPr lang="el-GR" altLang="el-GR" sz="1100" b="1" i="1">
                <a:latin typeface="Calibri" panose="020F0502020204030204" pitchFamily="34" charset="0"/>
              </a:rPr>
              <a:pPr eaLnBrk="1" hangingPunct="1"/>
              <a:t>64</a:t>
            </a:fld>
            <a:endParaRPr lang="en-US" altLang="el-GR" sz="1100" b="1" i="1">
              <a:latin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BDE74D-F20D-3D78-8375-1F25E62D541D}"/>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9CE9AE44-7B43-C61E-DA7E-8B2E6EE0E079}"/>
              </a:ext>
            </a:extLst>
          </p:cNvPr>
          <p:cNvSpPr>
            <a:spLocks noGrp="1"/>
          </p:cNvSpPr>
          <p:nvPr>
            <p:ph idx="1"/>
          </p:nvPr>
        </p:nvSpPr>
        <p:spPr/>
        <p:txBody>
          <a:bodyPr/>
          <a:lstStyle/>
          <a:p>
            <a:endParaRPr lang="en-US"/>
          </a:p>
        </p:txBody>
      </p:sp>
      <p:sp>
        <p:nvSpPr>
          <p:cNvPr id="4" name="Θέση υποσέλιδου 3">
            <a:extLst>
              <a:ext uri="{FF2B5EF4-FFF2-40B4-BE49-F238E27FC236}">
                <a16:creationId xmlns:a16="http://schemas.microsoft.com/office/drawing/2014/main" id="{E1D69158-E2E2-2F30-7619-9DEDF7576DA4}"/>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64890C11-CCBC-5283-6BEB-0DFFECA8A883}"/>
              </a:ext>
            </a:extLst>
          </p:cNvPr>
          <p:cNvSpPr>
            <a:spLocks noGrp="1"/>
          </p:cNvSpPr>
          <p:nvPr>
            <p:ph type="sldNum" sz="quarter" idx="12"/>
          </p:nvPr>
        </p:nvSpPr>
        <p:spPr/>
        <p:txBody>
          <a:bodyPr/>
          <a:lstStyle/>
          <a:p>
            <a:fld id="{2BFB6B6B-6A16-4D0B-B6BC-52D8B33A6A07}" type="slidenum">
              <a:rPr lang="el-GR" smtClean="0"/>
              <a:pPr/>
              <a:t>65</a:t>
            </a:fld>
            <a:endParaRPr lang="el-GR"/>
          </a:p>
        </p:txBody>
      </p:sp>
      <p:pic>
        <p:nvPicPr>
          <p:cNvPr id="7" name="Εικόνα 6">
            <a:extLst>
              <a:ext uri="{FF2B5EF4-FFF2-40B4-BE49-F238E27FC236}">
                <a16:creationId xmlns:a16="http://schemas.microsoft.com/office/drawing/2014/main" id="{DF199533-79D9-BC50-A855-A9B407C6AE63}"/>
              </a:ext>
            </a:extLst>
          </p:cNvPr>
          <p:cNvPicPr>
            <a:picLocks noChangeAspect="1"/>
          </p:cNvPicPr>
          <p:nvPr/>
        </p:nvPicPr>
        <p:blipFill>
          <a:blip r:embed="rId2"/>
          <a:stretch>
            <a:fillRect/>
          </a:stretch>
        </p:blipFill>
        <p:spPr>
          <a:xfrm>
            <a:off x="771525" y="590550"/>
            <a:ext cx="7600950" cy="5676900"/>
          </a:xfrm>
          <a:prstGeom prst="rect">
            <a:avLst/>
          </a:prstGeom>
        </p:spPr>
      </p:pic>
      <p:sp>
        <p:nvSpPr>
          <p:cNvPr id="8" name="Ορθογώνιο: Στρογγύλεμα γωνιών 7">
            <a:extLst>
              <a:ext uri="{FF2B5EF4-FFF2-40B4-BE49-F238E27FC236}">
                <a16:creationId xmlns:a16="http://schemas.microsoft.com/office/drawing/2014/main" id="{065EEC2F-FEFB-A0CA-AAE9-4305EDA3BB10}"/>
              </a:ext>
            </a:extLst>
          </p:cNvPr>
          <p:cNvSpPr/>
          <p:nvPr/>
        </p:nvSpPr>
        <p:spPr>
          <a:xfrm>
            <a:off x="971600" y="4869160"/>
            <a:ext cx="4248472" cy="504056"/>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54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5570" name="AutoShape 2">
            <a:extLst>
              <a:ext uri="{FF2B5EF4-FFF2-40B4-BE49-F238E27FC236}">
                <a16:creationId xmlns:a16="http://schemas.microsoft.com/office/drawing/2014/main" id="{CFB6EB77-C5C4-4DE6-BE88-A1B0E0EA77D5}"/>
              </a:ext>
            </a:extLst>
          </p:cNvPr>
          <p:cNvCxnSpPr>
            <a:cxnSpLocks noChangeShapeType="1"/>
          </p:cNvCxnSpPr>
          <p:nvPr/>
        </p:nvCxnSpPr>
        <p:spPr bwMode="auto">
          <a:xfrm flipV="1">
            <a:off x="5867400" y="5876925"/>
            <a:ext cx="1560513" cy="127000"/>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65571" name="AutoShape 3">
            <a:extLst>
              <a:ext uri="{FF2B5EF4-FFF2-40B4-BE49-F238E27FC236}">
                <a16:creationId xmlns:a16="http://schemas.microsoft.com/office/drawing/2014/main" id="{F7839EBE-E7C6-44DE-AFB9-675CDFA1AF41}"/>
              </a:ext>
            </a:extLst>
          </p:cNvPr>
          <p:cNvCxnSpPr>
            <a:cxnSpLocks noChangeShapeType="1"/>
          </p:cNvCxnSpPr>
          <p:nvPr/>
        </p:nvCxnSpPr>
        <p:spPr bwMode="auto">
          <a:xfrm>
            <a:off x="4284663" y="5805488"/>
            <a:ext cx="1560512" cy="277812"/>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65572" name="AutoShape 4">
            <a:extLst>
              <a:ext uri="{FF2B5EF4-FFF2-40B4-BE49-F238E27FC236}">
                <a16:creationId xmlns:a16="http://schemas.microsoft.com/office/drawing/2014/main" id="{668E1761-D116-4A74-AE95-F7AC902A2772}"/>
              </a:ext>
            </a:extLst>
          </p:cNvPr>
          <p:cNvCxnSpPr>
            <a:cxnSpLocks noChangeShapeType="1"/>
          </p:cNvCxnSpPr>
          <p:nvPr/>
        </p:nvCxnSpPr>
        <p:spPr bwMode="auto">
          <a:xfrm flipV="1">
            <a:off x="4284663" y="5456238"/>
            <a:ext cx="1560512" cy="277812"/>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65573" name="AutoShape 5">
            <a:extLst>
              <a:ext uri="{FF2B5EF4-FFF2-40B4-BE49-F238E27FC236}">
                <a16:creationId xmlns:a16="http://schemas.microsoft.com/office/drawing/2014/main" id="{2AD2EF47-96C7-494A-9AF6-937741E5E891}"/>
              </a:ext>
            </a:extLst>
          </p:cNvPr>
          <p:cNvCxnSpPr>
            <a:cxnSpLocks noChangeShapeType="1"/>
          </p:cNvCxnSpPr>
          <p:nvPr/>
        </p:nvCxnSpPr>
        <p:spPr bwMode="auto">
          <a:xfrm>
            <a:off x="2649538" y="5224463"/>
            <a:ext cx="1562100" cy="581025"/>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65574" name="AutoShape 6">
            <a:extLst>
              <a:ext uri="{FF2B5EF4-FFF2-40B4-BE49-F238E27FC236}">
                <a16:creationId xmlns:a16="http://schemas.microsoft.com/office/drawing/2014/main" id="{C12A1828-ACAC-4510-925A-4044B31016B8}"/>
              </a:ext>
            </a:extLst>
          </p:cNvPr>
          <p:cNvCxnSpPr>
            <a:cxnSpLocks noChangeShapeType="1"/>
          </p:cNvCxnSpPr>
          <p:nvPr/>
        </p:nvCxnSpPr>
        <p:spPr bwMode="auto">
          <a:xfrm flipV="1">
            <a:off x="2651125" y="4505325"/>
            <a:ext cx="1560513" cy="579438"/>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365575" name="Text Box 7">
            <a:extLst>
              <a:ext uri="{FF2B5EF4-FFF2-40B4-BE49-F238E27FC236}">
                <a16:creationId xmlns:a16="http://schemas.microsoft.com/office/drawing/2014/main" id="{35C400F8-276F-4C4F-A686-95183AB193DF}"/>
              </a:ext>
            </a:extLst>
          </p:cNvPr>
          <p:cNvSpPr txBox="1">
            <a:spLocks noChangeArrowheads="1"/>
          </p:cNvSpPr>
          <p:nvPr/>
        </p:nvSpPr>
        <p:spPr bwMode="auto">
          <a:xfrm>
            <a:off x="2411413" y="2636838"/>
            <a:ext cx="306387" cy="346075"/>
          </a:xfrm>
          <a:prstGeom prst="rect">
            <a:avLst/>
          </a:prstGeom>
          <a:solidFill>
            <a:srgbClr val="92D05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20" name="Text Box 8">
            <a:extLst>
              <a:ext uri="{FF2B5EF4-FFF2-40B4-BE49-F238E27FC236}">
                <a16:creationId xmlns:a16="http://schemas.microsoft.com/office/drawing/2014/main" id="{C466CC75-FCFA-4B81-BBF6-FDF3A46F2AB8}"/>
              </a:ext>
            </a:extLst>
          </p:cNvPr>
          <p:cNvSpPr txBox="1">
            <a:spLocks noChangeArrowheads="1"/>
          </p:cNvSpPr>
          <p:nvPr/>
        </p:nvSpPr>
        <p:spPr bwMode="auto">
          <a:xfrm>
            <a:off x="2411413" y="5037138"/>
            <a:ext cx="306387"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21" name="Text Box 9">
            <a:extLst>
              <a:ext uri="{FF2B5EF4-FFF2-40B4-BE49-F238E27FC236}">
                <a16:creationId xmlns:a16="http://schemas.microsoft.com/office/drawing/2014/main" id="{32F8B373-4440-4EEE-8809-8B9FC1D569DF}"/>
              </a:ext>
            </a:extLst>
          </p:cNvPr>
          <p:cNvSpPr txBox="1">
            <a:spLocks noChangeArrowheads="1"/>
          </p:cNvSpPr>
          <p:nvPr/>
        </p:nvSpPr>
        <p:spPr bwMode="auto">
          <a:xfrm>
            <a:off x="3995738" y="2060575"/>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a:t>
            </a:r>
            <a:endParaRPr lang="en-US" altLang="el-GR" sz="1600" b="1"/>
          </a:p>
        </p:txBody>
      </p:sp>
      <p:sp>
        <p:nvSpPr>
          <p:cNvPr id="90122" name="Text Box 10">
            <a:extLst>
              <a:ext uri="{FF2B5EF4-FFF2-40B4-BE49-F238E27FC236}">
                <a16:creationId xmlns:a16="http://schemas.microsoft.com/office/drawing/2014/main" id="{64EDCBDC-4C07-490C-B1A0-FEB07039A269}"/>
              </a:ext>
            </a:extLst>
          </p:cNvPr>
          <p:cNvSpPr txBox="1">
            <a:spLocks noChangeArrowheads="1"/>
          </p:cNvSpPr>
          <p:nvPr/>
        </p:nvSpPr>
        <p:spPr bwMode="auto">
          <a:xfrm>
            <a:off x="3995738" y="3213100"/>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a:t>
            </a:r>
            <a:endParaRPr lang="en-US" altLang="el-GR" sz="1600" b="1"/>
          </a:p>
        </p:txBody>
      </p:sp>
      <p:sp>
        <p:nvSpPr>
          <p:cNvPr id="365579" name="Text Box 11">
            <a:extLst>
              <a:ext uri="{FF2B5EF4-FFF2-40B4-BE49-F238E27FC236}">
                <a16:creationId xmlns:a16="http://schemas.microsoft.com/office/drawing/2014/main" id="{6D8B3C9B-91B7-4C90-9BC0-6F24A6265FB8}"/>
              </a:ext>
            </a:extLst>
          </p:cNvPr>
          <p:cNvSpPr txBox="1">
            <a:spLocks noChangeArrowheads="1"/>
          </p:cNvSpPr>
          <p:nvPr/>
        </p:nvSpPr>
        <p:spPr bwMode="auto">
          <a:xfrm>
            <a:off x="3995738" y="4437063"/>
            <a:ext cx="419100" cy="346075"/>
          </a:xfrm>
          <a:prstGeom prst="rect">
            <a:avLst/>
          </a:prstGeom>
          <a:solidFill>
            <a:srgbClr val="92D05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a:t>
            </a:r>
            <a:endParaRPr lang="en-US" altLang="el-GR" sz="1600" b="1"/>
          </a:p>
        </p:txBody>
      </p:sp>
      <p:sp>
        <p:nvSpPr>
          <p:cNvPr id="90124" name="Text Box 12">
            <a:extLst>
              <a:ext uri="{FF2B5EF4-FFF2-40B4-BE49-F238E27FC236}">
                <a16:creationId xmlns:a16="http://schemas.microsoft.com/office/drawing/2014/main" id="{138CC2B8-0209-4D6F-8797-A7C2DCA88F46}"/>
              </a:ext>
            </a:extLst>
          </p:cNvPr>
          <p:cNvSpPr txBox="1">
            <a:spLocks noChangeArrowheads="1"/>
          </p:cNvSpPr>
          <p:nvPr/>
        </p:nvSpPr>
        <p:spPr bwMode="auto">
          <a:xfrm>
            <a:off x="3995738" y="5661025"/>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a:t>
            </a:r>
            <a:endParaRPr lang="en-US" altLang="el-GR" sz="1600" b="1"/>
          </a:p>
        </p:txBody>
      </p:sp>
      <p:sp>
        <p:nvSpPr>
          <p:cNvPr id="90125" name="Text Box 13">
            <a:extLst>
              <a:ext uri="{FF2B5EF4-FFF2-40B4-BE49-F238E27FC236}">
                <a16:creationId xmlns:a16="http://schemas.microsoft.com/office/drawing/2014/main" id="{D754B25E-061B-4BF7-829D-736016D99CDE}"/>
              </a:ext>
            </a:extLst>
          </p:cNvPr>
          <p:cNvSpPr txBox="1">
            <a:spLocks noChangeArrowheads="1"/>
          </p:cNvSpPr>
          <p:nvPr/>
        </p:nvSpPr>
        <p:spPr bwMode="auto">
          <a:xfrm>
            <a:off x="5503863" y="17002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a:t>
            </a:r>
            <a:endParaRPr lang="en-US" altLang="el-GR" sz="1600" b="1"/>
          </a:p>
        </p:txBody>
      </p:sp>
      <p:sp>
        <p:nvSpPr>
          <p:cNvPr id="90126" name="Text Box 14">
            <a:extLst>
              <a:ext uri="{FF2B5EF4-FFF2-40B4-BE49-F238E27FC236}">
                <a16:creationId xmlns:a16="http://schemas.microsoft.com/office/drawing/2014/main" id="{DFECB04E-390B-40A2-A8DF-5C5CE4CFD76C}"/>
              </a:ext>
            </a:extLst>
          </p:cNvPr>
          <p:cNvSpPr txBox="1">
            <a:spLocks noChangeArrowheads="1"/>
          </p:cNvSpPr>
          <p:nvPr/>
        </p:nvSpPr>
        <p:spPr bwMode="auto">
          <a:xfrm>
            <a:off x="5503863" y="2306638"/>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a:t>
            </a:r>
            <a:endParaRPr lang="en-US" altLang="el-GR" sz="1600" b="1"/>
          </a:p>
        </p:txBody>
      </p:sp>
      <p:sp>
        <p:nvSpPr>
          <p:cNvPr id="90127" name="Text Box 15">
            <a:extLst>
              <a:ext uri="{FF2B5EF4-FFF2-40B4-BE49-F238E27FC236}">
                <a16:creationId xmlns:a16="http://schemas.microsoft.com/office/drawing/2014/main" id="{A437E43A-A880-4B1A-824B-81CF921D79F9}"/>
              </a:ext>
            </a:extLst>
          </p:cNvPr>
          <p:cNvSpPr txBox="1">
            <a:spLocks noChangeArrowheads="1"/>
          </p:cNvSpPr>
          <p:nvPr/>
        </p:nvSpPr>
        <p:spPr bwMode="auto">
          <a:xfrm>
            <a:off x="5503863" y="291306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a:t>
            </a:r>
            <a:endParaRPr lang="en-US" altLang="el-GR" sz="1600" b="1"/>
          </a:p>
        </p:txBody>
      </p:sp>
      <p:sp>
        <p:nvSpPr>
          <p:cNvPr id="90128" name="Text Box 16">
            <a:extLst>
              <a:ext uri="{FF2B5EF4-FFF2-40B4-BE49-F238E27FC236}">
                <a16:creationId xmlns:a16="http://schemas.microsoft.com/office/drawing/2014/main" id="{EECDD527-F3C8-4B49-BC63-7DE90033FC52}"/>
              </a:ext>
            </a:extLst>
          </p:cNvPr>
          <p:cNvSpPr txBox="1">
            <a:spLocks noChangeArrowheads="1"/>
          </p:cNvSpPr>
          <p:nvPr/>
        </p:nvSpPr>
        <p:spPr bwMode="auto">
          <a:xfrm>
            <a:off x="5503863" y="3521075"/>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a:t>
            </a:r>
            <a:endParaRPr lang="en-US" altLang="el-GR" sz="1600" b="1"/>
          </a:p>
        </p:txBody>
      </p:sp>
      <p:sp>
        <p:nvSpPr>
          <p:cNvPr id="90129" name="Text Box 17">
            <a:extLst>
              <a:ext uri="{FF2B5EF4-FFF2-40B4-BE49-F238E27FC236}">
                <a16:creationId xmlns:a16="http://schemas.microsoft.com/office/drawing/2014/main" id="{A0F15170-30B7-4140-A069-4D8E2DCD7DF7}"/>
              </a:ext>
            </a:extLst>
          </p:cNvPr>
          <p:cNvSpPr txBox="1">
            <a:spLocks noChangeArrowheads="1"/>
          </p:cNvSpPr>
          <p:nvPr/>
        </p:nvSpPr>
        <p:spPr bwMode="auto">
          <a:xfrm>
            <a:off x="5503863" y="4127500"/>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a:t>
            </a:r>
            <a:endParaRPr lang="en-US" altLang="el-GR" sz="1600" b="1"/>
          </a:p>
        </p:txBody>
      </p:sp>
      <p:sp>
        <p:nvSpPr>
          <p:cNvPr id="90130" name="Text Box 18">
            <a:extLst>
              <a:ext uri="{FF2B5EF4-FFF2-40B4-BE49-F238E27FC236}">
                <a16:creationId xmlns:a16="http://schemas.microsoft.com/office/drawing/2014/main" id="{5ACABB83-4711-4863-A343-8231EA3B506C}"/>
              </a:ext>
            </a:extLst>
          </p:cNvPr>
          <p:cNvSpPr txBox="1">
            <a:spLocks noChangeArrowheads="1"/>
          </p:cNvSpPr>
          <p:nvPr/>
        </p:nvSpPr>
        <p:spPr bwMode="auto">
          <a:xfrm>
            <a:off x="5503863" y="47355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a:t>
            </a:r>
            <a:endParaRPr lang="en-US" altLang="el-GR" sz="1600" b="1"/>
          </a:p>
        </p:txBody>
      </p:sp>
      <p:sp>
        <p:nvSpPr>
          <p:cNvPr id="365587" name="Text Box 19">
            <a:extLst>
              <a:ext uri="{FF2B5EF4-FFF2-40B4-BE49-F238E27FC236}">
                <a16:creationId xmlns:a16="http://schemas.microsoft.com/office/drawing/2014/main" id="{EA2CB37A-16F1-45FD-AED2-CFD4492E285D}"/>
              </a:ext>
            </a:extLst>
          </p:cNvPr>
          <p:cNvSpPr txBox="1">
            <a:spLocks noChangeArrowheads="1"/>
          </p:cNvSpPr>
          <p:nvPr/>
        </p:nvSpPr>
        <p:spPr bwMode="auto">
          <a:xfrm>
            <a:off x="5503863" y="5341938"/>
            <a:ext cx="531812" cy="346075"/>
          </a:xfrm>
          <a:prstGeom prst="rect">
            <a:avLst/>
          </a:prstGeom>
          <a:solidFill>
            <a:srgbClr val="92D05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a:t>
            </a:r>
            <a:endParaRPr lang="en-US" altLang="el-GR" sz="1600" b="1"/>
          </a:p>
        </p:txBody>
      </p:sp>
      <p:sp>
        <p:nvSpPr>
          <p:cNvPr id="90132" name="Text Box 20">
            <a:extLst>
              <a:ext uri="{FF2B5EF4-FFF2-40B4-BE49-F238E27FC236}">
                <a16:creationId xmlns:a16="http://schemas.microsoft.com/office/drawing/2014/main" id="{DCDE93BF-E916-449D-84DC-11B1648D72FF}"/>
              </a:ext>
            </a:extLst>
          </p:cNvPr>
          <p:cNvSpPr txBox="1">
            <a:spLocks noChangeArrowheads="1"/>
          </p:cNvSpPr>
          <p:nvPr/>
        </p:nvSpPr>
        <p:spPr bwMode="auto">
          <a:xfrm>
            <a:off x="5505450" y="5949950"/>
            <a:ext cx="531813"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a:t>
            </a:r>
            <a:endParaRPr lang="en-US" altLang="el-GR" sz="1600" b="1"/>
          </a:p>
        </p:txBody>
      </p:sp>
      <p:sp>
        <p:nvSpPr>
          <p:cNvPr id="90133" name="Rectangle 21">
            <a:extLst>
              <a:ext uri="{FF2B5EF4-FFF2-40B4-BE49-F238E27FC236}">
                <a16:creationId xmlns:a16="http://schemas.microsoft.com/office/drawing/2014/main" id="{FBAD1716-5514-4CF9-B332-4C9491255B58}"/>
              </a:ext>
            </a:extLst>
          </p:cNvPr>
          <p:cNvSpPr>
            <a:spLocks noGrp="1" noChangeArrowheads="1"/>
          </p:cNvSpPr>
          <p:nvPr>
            <p:ph type="title"/>
          </p:nvPr>
        </p:nvSpPr>
        <p:spPr/>
        <p:txBody>
          <a:bodyPr/>
          <a:lstStyle/>
          <a:p>
            <a:pPr eaLnBrk="1" hangingPunct="1"/>
            <a:r>
              <a:rPr lang="el-GR" altLang="el-GR"/>
              <a:t>Κωδικοποίηση Πηγής (7)</a:t>
            </a:r>
            <a:endParaRPr lang="en-US" altLang="el-GR"/>
          </a:p>
        </p:txBody>
      </p:sp>
      <p:sp>
        <p:nvSpPr>
          <p:cNvPr id="90134" name="Oval 22">
            <a:extLst>
              <a:ext uri="{FF2B5EF4-FFF2-40B4-BE49-F238E27FC236}">
                <a16:creationId xmlns:a16="http://schemas.microsoft.com/office/drawing/2014/main" id="{CA006087-394D-4E6A-AAD0-370E8D8B38FB}"/>
              </a:ext>
            </a:extLst>
          </p:cNvPr>
          <p:cNvSpPr>
            <a:spLocks noChangeArrowheads="1"/>
          </p:cNvSpPr>
          <p:nvPr/>
        </p:nvSpPr>
        <p:spPr bwMode="auto">
          <a:xfrm>
            <a:off x="827088" y="3716338"/>
            <a:ext cx="142875" cy="144462"/>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nvGrpSpPr>
          <p:cNvPr id="90135" name="Group 23">
            <a:extLst>
              <a:ext uri="{FF2B5EF4-FFF2-40B4-BE49-F238E27FC236}">
                <a16:creationId xmlns:a16="http://schemas.microsoft.com/office/drawing/2014/main" id="{69D2CE76-D58A-461D-94CD-4895AF8A68CD}"/>
              </a:ext>
            </a:extLst>
          </p:cNvPr>
          <p:cNvGrpSpPr>
            <a:grpSpLocks/>
          </p:cNvGrpSpPr>
          <p:nvPr/>
        </p:nvGrpSpPr>
        <p:grpSpPr bwMode="auto">
          <a:xfrm>
            <a:off x="4138613" y="1939925"/>
            <a:ext cx="71437" cy="3697288"/>
            <a:chOff x="2699" y="1222"/>
            <a:chExt cx="45" cy="2329"/>
          </a:xfrm>
        </p:grpSpPr>
        <p:grpSp>
          <p:nvGrpSpPr>
            <p:cNvPr id="90256" name="Group 24">
              <a:extLst>
                <a:ext uri="{FF2B5EF4-FFF2-40B4-BE49-F238E27FC236}">
                  <a16:creationId xmlns:a16="http://schemas.microsoft.com/office/drawing/2014/main" id="{0AE1E2C5-A148-4084-9392-F39B3BB43C81}"/>
                </a:ext>
              </a:extLst>
            </p:cNvPr>
            <p:cNvGrpSpPr>
              <a:grpSpLocks/>
            </p:cNvGrpSpPr>
            <p:nvPr/>
          </p:nvGrpSpPr>
          <p:grpSpPr bwMode="auto">
            <a:xfrm>
              <a:off x="2699" y="1222"/>
              <a:ext cx="44" cy="805"/>
              <a:chOff x="2699" y="1222"/>
              <a:chExt cx="44" cy="805"/>
            </a:xfrm>
          </p:grpSpPr>
          <p:sp>
            <p:nvSpPr>
              <p:cNvPr id="90260" name="Oval 25">
                <a:extLst>
                  <a:ext uri="{FF2B5EF4-FFF2-40B4-BE49-F238E27FC236}">
                    <a16:creationId xmlns:a16="http://schemas.microsoft.com/office/drawing/2014/main" id="{4B768B75-9D9D-4793-B042-73C6B414EE1A}"/>
                  </a:ext>
                </a:extLst>
              </p:cNvPr>
              <p:cNvSpPr>
                <a:spLocks noChangeArrowheads="1"/>
              </p:cNvSpPr>
              <p:nvPr/>
            </p:nvSpPr>
            <p:spPr bwMode="auto">
              <a:xfrm flipV="1">
                <a:off x="2699" y="122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61" name="Oval 26">
                <a:extLst>
                  <a:ext uri="{FF2B5EF4-FFF2-40B4-BE49-F238E27FC236}">
                    <a16:creationId xmlns:a16="http://schemas.microsoft.com/office/drawing/2014/main" id="{647850FE-4DD5-46F8-9C98-037B7CFF40F2}"/>
                  </a:ext>
                </a:extLst>
              </p:cNvPr>
              <p:cNvSpPr>
                <a:spLocks noChangeArrowheads="1"/>
              </p:cNvSpPr>
              <p:nvPr/>
            </p:nvSpPr>
            <p:spPr bwMode="auto">
              <a:xfrm flipV="1">
                <a:off x="2699" y="198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57" name="Group 27">
              <a:extLst>
                <a:ext uri="{FF2B5EF4-FFF2-40B4-BE49-F238E27FC236}">
                  <a16:creationId xmlns:a16="http://schemas.microsoft.com/office/drawing/2014/main" id="{004FF752-58BF-4B85-85E3-E58B70AEA266}"/>
                </a:ext>
              </a:extLst>
            </p:cNvPr>
            <p:cNvGrpSpPr>
              <a:grpSpLocks/>
            </p:cNvGrpSpPr>
            <p:nvPr/>
          </p:nvGrpSpPr>
          <p:grpSpPr bwMode="auto">
            <a:xfrm>
              <a:off x="2699" y="2745"/>
              <a:ext cx="45" cy="806"/>
              <a:chOff x="2699" y="2745"/>
              <a:chExt cx="45" cy="806"/>
            </a:xfrm>
          </p:grpSpPr>
          <p:sp>
            <p:nvSpPr>
              <p:cNvPr id="90258" name="Oval 28">
                <a:extLst>
                  <a:ext uri="{FF2B5EF4-FFF2-40B4-BE49-F238E27FC236}">
                    <a16:creationId xmlns:a16="http://schemas.microsoft.com/office/drawing/2014/main" id="{5949F9C4-9719-473B-B715-4E0DB739D012}"/>
                  </a:ext>
                </a:extLst>
              </p:cNvPr>
              <p:cNvSpPr>
                <a:spLocks noChangeArrowheads="1"/>
              </p:cNvSpPr>
              <p:nvPr/>
            </p:nvSpPr>
            <p:spPr bwMode="auto">
              <a:xfrm flipV="1">
                <a:off x="2699" y="274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59" name="Oval 29">
                <a:extLst>
                  <a:ext uri="{FF2B5EF4-FFF2-40B4-BE49-F238E27FC236}">
                    <a16:creationId xmlns:a16="http://schemas.microsoft.com/office/drawing/2014/main" id="{AFDD38B3-A7EB-4E0D-8C84-0B314D7F9E60}"/>
                  </a:ext>
                </a:extLst>
              </p:cNvPr>
              <p:cNvSpPr>
                <a:spLocks noChangeArrowheads="1"/>
              </p:cNvSpPr>
              <p:nvPr/>
            </p:nvSpPr>
            <p:spPr bwMode="auto">
              <a:xfrm flipV="1">
                <a:off x="2700" y="350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0136" name="Group 30">
            <a:extLst>
              <a:ext uri="{FF2B5EF4-FFF2-40B4-BE49-F238E27FC236}">
                <a16:creationId xmlns:a16="http://schemas.microsoft.com/office/drawing/2014/main" id="{D76824E7-A216-4E88-A23B-7625EC9CAFA5}"/>
              </a:ext>
            </a:extLst>
          </p:cNvPr>
          <p:cNvGrpSpPr>
            <a:grpSpLocks/>
          </p:cNvGrpSpPr>
          <p:nvPr/>
        </p:nvGrpSpPr>
        <p:grpSpPr bwMode="auto">
          <a:xfrm>
            <a:off x="5759450" y="1638300"/>
            <a:ext cx="69850" cy="4300538"/>
            <a:chOff x="3606" y="1032"/>
            <a:chExt cx="44" cy="2709"/>
          </a:xfrm>
        </p:grpSpPr>
        <p:grpSp>
          <p:nvGrpSpPr>
            <p:cNvPr id="90244" name="Group 31">
              <a:extLst>
                <a:ext uri="{FF2B5EF4-FFF2-40B4-BE49-F238E27FC236}">
                  <a16:creationId xmlns:a16="http://schemas.microsoft.com/office/drawing/2014/main" id="{2049D814-C477-477E-9258-4B9062EEDB1E}"/>
                </a:ext>
              </a:extLst>
            </p:cNvPr>
            <p:cNvGrpSpPr>
              <a:grpSpLocks/>
            </p:cNvGrpSpPr>
            <p:nvPr/>
          </p:nvGrpSpPr>
          <p:grpSpPr bwMode="auto">
            <a:xfrm>
              <a:off x="3606" y="1032"/>
              <a:ext cx="44" cy="424"/>
              <a:chOff x="3606" y="1032"/>
              <a:chExt cx="44" cy="424"/>
            </a:xfrm>
          </p:grpSpPr>
          <p:sp>
            <p:nvSpPr>
              <p:cNvPr id="90254" name="Oval 32">
                <a:extLst>
                  <a:ext uri="{FF2B5EF4-FFF2-40B4-BE49-F238E27FC236}">
                    <a16:creationId xmlns:a16="http://schemas.microsoft.com/office/drawing/2014/main" id="{549A08F7-78CC-46DF-9F58-8D5729DBC752}"/>
                  </a:ext>
                </a:extLst>
              </p:cNvPr>
              <p:cNvSpPr>
                <a:spLocks noChangeArrowheads="1"/>
              </p:cNvSpPr>
              <p:nvPr/>
            </p:nvSpPr>
            <p:spPr bwMode="auto">
              <a:xfrm flipH="1">
                <a:off x="3606" y="103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55" name="Oval 33">
                <a:extLst>
                  <a:ext uri="{FF2B5EF4-FFF2-40B4-BE49-F238E27FC236}">
                    <a16:creationId xmlns:a16="http://schemas.microsoft.com/office/drawing/2014/main" id="{84CF7CE3-6BF5-4E39-B01A-605B6F317AE1}"/>
                  </a:ext>
                </a:extLst>
              </p:cNvPr>
              <p:cNvSpPr>
                <a:spLocks noChangeArrowheads="1"/>
              </p:cNvSpPr>
              <p:nvPr/>
            </p:nvSpPr>
            <p:spPr bwMode="auto">
              <a:xfrm flipH="1">
                <a:off x="3606" y="141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45" name="Group 34">
              <a:extLst>
                <a:ext uri="{FF2B5EF4-FFF2-40B4-BE49-F238E27FC236}">
                  <a16:creationId xmlns:a16="http://schemas.microsoft.com/office/drawing/2014/main" id="{4EF8AB5A-BFFE-491C-95F0-53A60015EF7A}"/>
                </a:ext>
              </a:extLst>
            </p:cNvPr>
            <p:cNvGrpSpPr>
              <a:grpSpLocks/>
            </p:cNvGrpSpPr>
            <p:nvPr/>
          </p:nvGrpSpPr>
          <p:grpSpPr bwMode="auto">
            <a:xfrm>
              <a:off x="3606" y="1793"/>
              <a:ext cx="44" cy="425"/>
              <a:chOff x="3606" y="1793"/>
              <a:chExt cx="44" cy="425"/>
            </a:xfrm>
          </p:grpSpPr>
          <p:sp>
            <p:nvSpPr>
              <p:cNvPr id="90252" name="Oval 35">
                <a:extLst>
                  <a:ext uri="{FF2B5EF4-FFF2-40B4-BE49-F238E27FC236}">
                    <a16:creationId xmlns:a16="http://schemas.microsoft.com/office/drawing/2014/main" id="{954FE720-BA8A-498F-BD04-A13F2C08B63A}"/>
                  </a:ext>
                </a:extLst>
              </p:cNvPr>
              <p:cNvSpPr>
                <a:spLocks noChangeArrowheads="1"/>
              </p:cNvSpPr>
              <p:nvPr/>
            </p:nvSpPr>
            <p:spPr bwMode="auto">
              <a:xfrm flipH="1">
                <a:off x="3606" y="179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53" name="Oval 36">
                <a:extLst>
                  <a:ext uri="{FF2B5EF4-FFF2-40B4-BE49-F238E27FC236}">
                    <a16:creationId xmlns:a16="http://schemas.microsoft.com/office/drawing/2014/main" id="{8DB490B6-08A7-4D34-89EC-EE0EFFFC1106}"/>
                  </a:ext>
                </a:extLst>
              </p:cNvPr>
              <p:cNvSpPr>
                <a:spLocks noChangeArrowheads="1"/>
              </p:cNvSpPr>
              <p:nvPr/>
            </p:nvSpPr>
            <p:spPr bwMode="auto">
              <a:xfrm flipH="1">
                <a:off x="3606" y="217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46" name="Group 37">
              <a:extLst>
                <a:ext uri="{FF2B5EF4-FFF2-40B4-BE49-F238E27FC236}">
                  <a16:creationId xmlns:a16="http://schemas.microsoft.com/office/drawing/2014/main" id="{F7E4FE22-899F-4981-9861-9C75F31506FD}"/>
                </a:ext>
              </a:extLst>
            </p:cNvPr>
            <p:cNvGrpSpPr>
              <a:grpSpLocks/>
            </p:cNvGrpSpPr>
            <p:nvPr/>
          </p:nvGrpSpPr>
          <p:grpSpPr bwMode="auto">
            <a:xfrm>
              <a:off x="3606" y="2554"/>
              <a:ext cx="44" cy="425"/>
              <a:chOff x="3606" y="2554"/>
              <a:chExt cx="44" cy="425"/>
            </a:xfrm>
          </p:grpSpPr>
          <p:sp>
            <p:nvSpPr>
              <p:cNvPr id="90250" name="Oval 38">
                <a:extLst>
                  <a:ext uri="{FF2B5EF4-FFF2-40B4-BE49-F238E27FC236}">
                    <a16:creationId xmlns:a16="http://schemas.microsoft.com/office/drawing/2014/main" id="{61CEBF47-9142-48B6-AB05-E8347AC771A4}"/>
                  </a:ext>
                </a:extLst>
              </p:cNvPr>
              <p:cNvSpPr>
                <a:spLocks noChangeArrowheads="1"/>
              </p:cNvSpPr>
              <p:nvPr/>
            </p:nvSpPr>
            <p:spPr bwMode="auto">
              <a:xfrm flipH="1">
                <a:off x="3606" y="255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51" name="Oval 39">
                <a:extLst>
                  <a:ext uri="{FF2B5EF4-FFF2-40B4-BE49-F238E27FC236}">
                    <a16:creationId xmlns:a16="http://schemas.microsoft.com/office/drawing/2014/main" id="{63A90C5F-F25D-4675-BC37-41850ED94ADC}"/>
                  </a:ext>
                </a:extLst>
              </p:cNvPr>
              <p:cNvSpPr>
                <a:spLocks noChangeArrowheads="1"/>
              </p:cNvSpPr>
              <p:nvPr/>
            </p:nvSpPr>
            <p:spPr bwMode="auto">
              <a:xfrm flipH="1">
                <a:off x="3606" y="293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47" name="Group 40">
              <a:extLst>
                <a:ext uri="{FF2B5EF4-FFF2-40B4-BE49-F238E27FC236}">
                  <a16:creationId xmlns:a16="http://schemas.microsoft.com/office/drawing/2014/main" id="{9EC3193E-399B-4B3C-AB0C-A4F4F8FA1F6F}"/>
                </a:ext>
              </a:extLst>
            </p:cNvPr>
            <p:cNvGrpSpPr>
              <a:grpSpLocks/>
            </p:cNvGrpSpPr>
            <p:nvPr/>
          </p:nvGrpSpPr>
          <p:grpSpPr bwMode="auto">
            <a:xfrm>
              <a:off x="3606" y="3316"/>
              <a:ext cx="44" cy="425"/>
              <a:chOff x="3606" y="3316"/>
              <a:chExt cx="44" cy="425"/>
            </a:xfrm>
          </p:grpSpPr>
          <p:sp>
            <p:nvSpPr>
              <p:cNvPr id="90248" name="Oval 41">
                <a:extLst>
                  <a:ext uri="{FF2B5EF4-FFF2-40B4-BE49-F238E27FC236}">
                    <a16:creationId xmlns:a16="http://schemas.microsoft.com/office/drawing/2014/main" id="{BBD43C63-085D-4D08-9568-061932EB2FF9}"/>
                  </a:ext>
                </a:extLst>
              </p:cNvPr>
              <p:cNvSpPr>
                <a:spLocks noChangeArrowheads="1"/>
              </p:cNvSpPr>
              <p:nvPr/>
            </p:nvSpPr>
            <p:spPr bwMode="auto">
              <a:xfrm flipH="1">
                <a:off x="3606" y="331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49" name="Oval 42">
                <a:extLst>
                  <a:ext uri="{FF2B5EF4-FFF2-40B4-BE49-F238E27FC236}">
                    <a16:creationId xmlns:a16="http://schemas.microsoft.com/office/drawing/2014/main" id="{0FE346CD-305B-4FB3-AC51-D5F047068EDA}"/>
                  </a:ext>
                </a:extLst>
              </p:cNvPr>
              <p:cNvSpPr>
                <a:spLocks noChangeArrowheads="1"/>
              </p:cNvSpPr>
              <p:nvPr/>
            </p:nvSpPr>
            <p:spPr bwMode="auto">
              <a:xfrm flipH="1">
                <a:off x="3606" y="369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0137" name="Group 43">
            <a:extLst>
              <a:ext uri="{FF2B5EF4-FFF2-40B4-BE49-F238E27FC236}">
                <a16:creationId xmlns:a16="http://schemas.microsoft.com/office/drawing/2014/main" id="{EF32C67F-E51E-44D7-B32D-7E63FA71A9B0}"/>
              </a:ext>
            </a:extLst>
          </p:cNvPr>
          <p:cNvGrpSpPr>
            <a:grpSpLocks/>
          </p:cNvGrpSpPr>
          <p:nvPr/>
        </p:nvGrpSpPr>
        <p:grpSpPr bwMode="auto">
          <a:xfrm>
            <a:off x="7378700" y="1484313"/>
            <a:ext cx="74613" cy="4608512"/>
            <a:chOff x="4648" y="935"/>
            <a:chExt cx="47" cy="2903"/>
          </a:xfrm>
        </p:grpSpPr>
        <p:grpSp>
          <p:nvGrpSpPr>
            <p:cNvPr id="90220" name="Group 44">
              <a:extLst>
                <a:ext uri="{FF2B5EF4-FFF2-40B4-BE49-F238E27FC236}">
                  <a16:creationId xmlns:a16="http://schemas.microsoft.com/office/drawing/2014/main" id="{4EF31267-7643-4322-94E7-BBEB62C3B9CF}"/>
                </a:ext>
              </a:extLst>
            </p:cNvPr>
            <p:cNvGrpSpPr>
              <a:grpSpLocks/>
            </p:cNvGrpSpPr>
            <p:nvPr/>
          </p:nvGrpSpPr>
          <p:grpSpPr bwMode="auto">
            <a:xfrm>
              <a:off x="4648" y="935"/>
              <a:ext cx="47" cy="238"/>
              <a:chOff x="4648" y="935"/>
              <a:chExt cx="47" cy="238"/>
            </a:xfrm>
          </p:grpSpPr>
          <p:sp>
            <p:nvSpPr>
              <p:cNvPr id="90242" name="Oval 45">
                <a:extLst>
                  <a:ext uri="{FF2B5EF4-FFF2-40B4-BE49-F238E27FC236}">
                    <a16:creationId xmlns:a16="http://schemas.microsoft.com/office/drawing/2014/main" id="{CFDA8CB5-4B56-4C87-AD20-3CEED8BB21F3}"/>
                  </a:ext>
                </a:extLst>
              </p:cNvPr>
              <p:cNvSpPr>
                <a:spLocks noChangeArrowheads="1"/>
              </p:cNvSpPr>
              <p:nvPr/>
            </p:nvSpPr>
            <p:spPr bwMode="auto">
              <a:xfrm flipH="1" flipV="1">
                <a:off x="4649" y="93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43" name="Oval 46">
                <a:extLst>
                  <a:ext uri="{FF2B5EF4-FFF2-40B4-BE49-F238E27FC236}">
                    <a16:creationId xmlns:a16="http://schemas.microsoft.com/office/drawing/2014/main" id="{7A9E322D-0C6E-4FAC-BCF7-2205579601A2}"/>
                  </a:ext>
                </a:extLst>
              </p:cNvPr>
              <p:cNvSpPr>
                <a:spLocks noChangeArrowheads="1"/>
              </p:cNvSpPr>
              <p:nvPr/>
            </p:nvSpPr>
            <p:spPr bwMode="auto">
              <a:xfrm flipH="1" flipV="1">
                <a:off x="4648" y="112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21" name="Group 47">
              <a:extLst>
                <a:ext uri="{FF2B5EF4-FFF2-40B4-BE49-F238E27FC236}">
                  <a16:creationId xmlns:a16="http://schemas.microsoft.com/office/drawing/2014/main" id="{13146EE5-7CF9-4D36-84EB-EBB10C88870B}"/>
                </a:ext>
              </a:extLst>
            </p:cNvPr>
            <p:cNvGrpSpPr>
              <a:grpSpLocks/>
            </p:cNvGrpSpPr>
            <p:nvPr/>
          </p:nvGrpSpPr>
          <p:grpSpPr bwMode="auto">
            <a:xfrm>
              <a:off x="4648" y="1315"/>
              <a:ext cx="47" cy="239"/>
              <a:chOff x="4648" y="1315"/>
              <a:chExt cx="47" cy="239"/>
            </a:xfrm>
          </p:grpSpPr>
          <p:sp>
            <p:nvSpPr>
              <p:cNvPr id="90240" name="Oval 48">
                <a:extLst>
                  <a:ext uri="{FF2B5EF4-FFF2-40B4-BE49-F238E27FC236}">
                    <a16:creationId xmlns:a16="http://schemas.microsoft.com/office/drawing/2014/main" id="{3C92A652-643C-47ED-A7AE-D47B2498DEBB}"/>
                  </a:ext>
                </a:extLst>
              </p:cNvPr>
              <p:cNvSpPr>
                <a:spLocks noChangeArrowheads="1"/>
              </p:cNvSpPr>
              <p:nvPr/>
            </p:nvSpPr>
            <p:spPr bwMode="auto">
              <a:xfrm flipH="1" flipV="1">
                <a:off x="4649" y="131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41" name="Oval 49">
                <a:extLst>
                  <a:ext uri="{FF2B5EF4-FFF2-40B4-BE49-F238E27FC236}">
                    <a16:creationId xmlns:a16="http://schemas.microsoft.com/office/drawing/2014/main" id="{5545C2CC-F61B-40DD-BBDB-F37E4730F5D2}"/>
                  </a:ext>
                </a:extLst>
              </p:cNvPr>
              <p:cNvSpPr>
                <a:spLocks noChangeArrowheads="1"/>
              </p:cNvSpPr>
              <p:nvPr/>
            </p:nvSpPr>
            <p:spPr bwMode="auto">
              <a:xfrm flipH="1" flipV="1">
                <a:off x="4648" y="150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22" name="Group 50">
              <a:extLst>
                <a:ext uri="{FF2B5EF4-FFF2-40B4-BE49-F238E27FC236}">
                  <a16:creationId xmlns:a16="http://schemas.microsoft.com/office/drawing/2014/main" id="{B67D328A-276E-4460-B8DC-D66D5C63E776}"/>
                </a:ext>
              </a:extLst>
            </p:cNvPr>
            <p:cNvGrpSpPr>
              <a:grpSpLocks/>
            </p:cNvGrpSpPr>
            <p:nvPr/>
          </p:nvGrpSpPr>
          <p:grpSpPr bwMode="auto">
            <a:xfrm>
              <a:off x="4648" y="1696"/>
              <a:ext cx="46" cy="238"/>
              <a:chOff x="4648" y="1696"/>
              <a:chExt cx="46" cy="238"/>
            </a:xfrm>
          </p:grpSpPr>
          <p:sp>
            <p:nvSpPr>
              <p:cNvPr id="90238" name="Oval 51">
                <a:extLst>
                  <a:ext uri="{FF2B5EF4-FFF2-40B4-BE49-F238E27FC236}">
                    <a16:creationId xmlns:a16="http://schemas.microsoft.com/office/drawing/2014/main" id="{CE4BEE5D-BCCC-41F6-8CDB-5347BDC0DC1A}"/>
                  </a:ext>
                </a:extLst>
              </p:cNvPr>
              <p:cNvSpPr>
                <a:spLocks noChangeArrowheads="1"/>
              </p:cNvSpPr>
              <p:nvPr/>
            </p:nvSpPr>
            <p:spPr bwMode="auto">
              <a:xfrm flipH="1" flipV="1">
                <a:off x="4648" y="169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39" name="Oval 52">
                <a:extLst>
                  <a:ext uri="{FF2B5EF4-FFF2-40B4-BE49-F238E27FC236}">
                    <a16:creationId xmlns:a16="http://schemas.microsoft.com/office/drawing/2014/main" id="{C8CC6D7B-C62E-41C1-BDD8-78575D316E1C}"/>
                  </a:ext>
                </a:extLst>
              </p:cNvPr>
              <p:cNvSpPr>
                <a:spLocks noChangeArrowheads="1"/>
              </p:cNvSpPr>
              <p:nvPr/>
            </p:nvSpPr>
            <p:spPr bwMode="auto">
              <a:xfrm flipH="1" flipV="1">
                <a:off x="4648" y="188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23" name="Group 53">
              <a:extLst>
                <a:ext uri="{FF2B5EF4-FFF2-40B4-BE49-F238E27FC236}">
                  <a16:creationId xmlns:a16="http://schemas.microsoft.com/office/drawing/2014/main" id="{2A898777-1EE1-4AEB-83F6-ED35CF6FAEC6}"/>
                </a:ext>
              </a:extLst>
            </p:cNvPr>
            <p:cNvGrpSpPr>
              <a:grpSpLocks/>
            </p:cNvGrpSpPr>
            <p:nvPr/>
          </p:nvGrpSpPr>
          <p:grpSpPr bwMode="auto">
            <a:xfrm>
              <a:off x="4648" y="2077"/>
              <a:ext cx="46" cy="238"/>
              <a:chOff x="4648" y="2077"/>
              <a:chExt cx="46" cy="238"/>
            </a:xfrm>
          </p:grpSpPr>
          <p:sp>
            <p:nvSpPr>
              <p:cNvPr id="90236" name="Oval 54">
                <a:extLst>
                  <a:ext uri="{FF2B5EF4-FFF2-40B4-BE49-F238E27FC236}">
                    <a16:creationId xmlns:a16="http://schemas.microsoft.com/office/drawing/2014/main" id="{8E35FE49-C6AE-414A-9EE7-190FE65C8CCA}"/>
                  </a:ext>
                </a:extLst>
              </p:cNvPr>
              <p:cNvSpPr>
                <a:spLocks noChangeArrowheads="1"/>
              </p:cNvSpPr>
              <p:nvPr/>
            </p:nvSpPr>
            <p:spPr bwMode="auto">
              <a:xfrm flipH="1" flipV="1">
                <a:off x="4648" y="207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37" name="Oval 55">
                <a:extLst>
                  <a:ext uri="{FF2B5EF4-FFF2-40B4-BE49-F238E27FC236}">
                    <a16:creationId xmlns:a16="http://schemas.microsoft.com/office/drawing/2014/main" id="{B91E9DDC-AAF3-475B-A239-70C92E876FB4}"/>
                  </a:ext>
                </a:extLst>
              </p:cNvPr>
              <p:cNvSpPr>
                <a:spLocks noChangeArrowheads="1"/>
              </p:cNvSpPr>
              <p:nvPr/>
            </p:nvSpPr>
            <p:spPr bwMode="auto">
              <a:xfrm flipH="1" flipV="1">
                <a:off x="4648" y="226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24" name="Group 56">
              <a:extLst>
                <a:ext uri="{FF2B5EF4-FFF2-40B4-BE49-F238E27FC236}">
                  <a16:creationId xmlns:a16="http://schemas.microsoft.com/office/drawing/2014/main" id="{D7D9AB92-F6D5-42A2-A100-F2CCE0E1F43B}"/>
                </a:ext>
              </a:extLst>
            </p:cNvPr>
            <p:cNvGrpSpPr>
              <a:grpSpLocks/>
            </p:cNvGrpSpPr>
            <p:nvPr/>
          </p:nvGrpSpPr>
          <p:grpSpPr bwMode="auto">
            <a:xfrm>
              <a:off x="4648" y="2457"/>
              <a:ext cx="46" cy="239"/>
              <a:chOff x="4648" y="2457"/>
              <a:chExt cx="46" cy="239"/>
            </a:xfrm>
          </p:grpSpPr>
          <p:sp>
            <p:nvSpPr>
              <p:cNvPr id="90234" name="Oval 57">
                <a:extLst>
                  <a:ext uri="{FF2B5EF4-FFF2-40B4-BE49-F238E27FC236}">
                    <a16:creationId xmlns:a16="http://schemas.microsoft.com/office/drawing/2014/main" id="{A8C53053-178D-411F-B6D0-6B22B8A7BD1F}"/>
                  </a:ext>
                </a:extLst>
              </p:cNvPr>
              <p:cNvSpPr>
                <a:spLocks noChangeArrowheads="1"/>
              </p:cNvSpPr>
              <p:nvPr/>
            </p:nvSpPr>
            <p:spPr bwMode="auto">
              <a:xfrm flipH="1" flipV="1">
                <a:off x="4648" y="245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35" name="Oval 58">
                <a:extLst>
                  <a:ext uri="{FF2B5EF4-FFF2-40B4-BE49-F238E27FC236}">
                    <a16:creationId xmlns:a16="http://schemas.microsoft.com/office/drawing/2014/main" id="{EB0E2E63-BD53-48B5-ADDE-1F26EAEB720F}"/>
                  </a:ext>
                </a:extLst>
              </p:cNvPr>
              <p:cNvSpPr>
                <a:spLocks noChangeArrowheads="1"/>
              </p:cNvSpPr>
              <p:nvPr/>
            </p:nvSpPr>
            <p:spPr bwMode="auto">
              <a:xfrm flipH="1" flipV="1">
                <a:off x="4648" y="264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25" name="Group 59">
              <a:extLst>
                <a:ext uri="{FF2B5EF4-FFF2-40B4-BE49-F238E27FC236}">
                  <a16:creationId xmlns:a16="http://schemas.microsoft.com/office/drawing/2014/main" id="{E31AC888-0238-4A42-9326-BBD0D44D005E}"/>
                </a:ext>
              </a:extLst>
            </p:cNvPr>
            <p:cNvGrpSpPr>
              <a:grpSpLocks/>
            </p:cNvGrpSpPr>
            <p:nvPr/>
          </p:nvGrpSpPr>
          <p:grpSpPr bwMode="auto">
            <a:xfrm>
              <a:off x="4648" y="3599"/>
              <a:ext cx="46" cy="239"/>
              <a:chOff x="4648" y="3599"/>
              <a:chExt cx="46" cy="239"/>
            </a:xfrm>
          </p:grpSpPr>
          <p:sp>
            <p:nvSpPr>
              <p:cNvPr id="90232" name="Oval 60">
                <a:extLst>
                  <a:ext uri="{FF2B5EF4-FFF2-40B4-BE49-F238E27FC236}">
                    <a16:creationId xmlns:a16="http://schemas.microsoft.com/office/drawing/2014/main" id="{BD0B5F7B-95B6-40FE-9781-62BA8647CB96}"/>
                  </a:ext>
                </a:extLst>
              </p:cNvPr>
              <p:cNvSpPr>
                <a:spLocks noChangeArrowheads="1"/>
              </p:cNvSpPr>
              <p:nvPr/>
            </p:nvSpPr>
            <p:spPr bwMode="auto">
              <a:xfrm flipH="1" flipV="1">
                <a:off x="4648" y="359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33" name="Oval 61">
                <a:extLst>
                  <a:ext uri="{FF2B5EF4-FFF2-40B4-BE49-F238E27FC236}">
                    <a16:creationId xmlns:a16="http://schemas.microsoft.com/office/drawing/2014/main" id="{98A8E123-107F-4297-BCC3-AA40CB7BD81C}"/>
                  </a:ext>
                </a:extLst>
              </p:cNvPr>
              <p:cNvSpPr>
                <a:spLocks noChangeArrowheads="1"/>
              </p:cNvSpPr>
              <p:nvPr/>
            </p:nvSpPr>
            <p:spPr bwMode="auto">
              <a:xfrm flipH="1" flipV="1">
                <a:off x="4648" y="3790"/>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26" name="Group 62">
              <a:extLst>
                <a:ext uri="{FF2B5EF4-FFF2-40B4-BE49-F238E27FC236}">
                  <a16:creationId xmlns:a16="http://schemas.microsoft.com/office/drawing/2014/main" id="{DBA31E08-1C18-4AB5-9766-A35F6FA72625}"/>
                </a:ext>
              </a:extLst>
            </p:cNvPr>
            <p:cNvGrpSpPr>
              <a:grpSpLocks/>
            </p:cNvGrpSpPr>
            <p:nvPr/>
          </p:nvGrpSpPr>
          <p:grpSpPr bwMode="auto">
            <a:xfrm>
              <a:off x="4648" y="3219"/>
              <a:ext cx="46" cy="238"/>
              <a:chOff x="4648" y="3219"/>
              <a:chExt cx="46" cy="238"/>
            </a:xfrm>
          </p:grpSpPr>
          <p:sp>
            <p:nvSpPr>
              <p:cNvPr id="90230" name="Oval 63">
                <a:extLst>
                  <a:ext uri="{FF2B5EF4-FFF2-40B4-BE49-F238E27FC236}">
                    <a16:creationId xmlns:a16="http://schemas.microsoft.com/office/drawing/2014/main" id="{E25305D9-8893-4908-A168-3A3B7F1E0990}"/>
                  </a:ext>
                </a:extLst>
              </p:cNvPr>
              <p:cNvSpPr>
                <a:spLocks noChangeArrowheads="1"/>
              </p:cNvSpPr>
              <p:nvPr/>
            </p:nvSpPr>
            <p:spPr bwMode="auto">
              <a:xfrm flipH="1" flipV="1">
                <a:off x="4648" y="321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31" name="Oval 64">
                <a:extLst>
                  <a:ext uri="{FF2B5EF4-FFF2-40B4-BE49-F238E27FC236}">
                    <a16:creationId xmlns:a16="http://schemas.microsoft.com/office/drawing/2014/main" id="{8154F153-3211-46A1-868C-E64E32B9E6E0}"/>
                  </a:ext>
                </a:extLst>
              </p:cNvPr>
              <p:cNvSpPr>
                <a:spLocks noChangeArrowheads="1"/>
              </p:cNvSpPr>
              <p:nvPr/>
            </p:nvSpPr>
            <p:spPr bwMode="auto">
              <a:xfrm flipH="1" flipV="1">
                <a:off x="4648" y="340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0227" name="Group 65">
              <a:extLst>
                <a:ext uri="{FF2B5EF4-FFF2-40B4-BE49-F238E27FC236}">
                  <a16:creationId xmlns:a16="http://schemas.microsoft.com/office/drawing/2014/main" id="{01319B1E-5857-4E08-8B8D-DF622D906A6A}"/>
                </a:ext>
              </a:extLst>
            </p:cNvPr>
            <p:cNvGrpSpPr>
              <a:grpSpLocks/>
            </p:cNvGrpSpPr>
            <p:nvPr/>
          </p:nvGrpSpPr>
          <p:grpSpPr bwMode="auto">
            <a:xfrm>
              <a:off x="4648" y="2838"/>
              <a:ext cx="46" cy="238"/>
              <a:chOff x="4648" y="2838"/>
              <a:chExt cx="46" cy="238"/>
            </a:xfrm>
          </p:grpSpPr>
          <p:sp>
            <p:nvSpPr>
              <p:cNvPr id="90228" name="Oval 66">
                <a:extLst>
                  <a:ext uri="{FF2B5EF4-FFF2-40B4-BE49-F238E27FC236}">
                    <a16:creationId xmlns:a16="http://schemas.microsoft.com/office/drawing/2014/main" id="{56B3D92C-C71F-4659-B931-197CB2A99B0C}"/>
                  </a:ext>
                </a:extLst>
              </p:cNvPr>
              <p:cNvSpPr>
                <a:spLocks noChangeArrowheads="1"/>
              </p:cNvSpPr>
              <p:nvPr/>
            </p:nvSpPr>
            <p:spPr bwMode="auto">
              <a:xfrm flipH="1" flipV="1">
                <a:off x="4648" y="283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29" name="Oval 67">
                <a:extLst>
                  <a:ext uri="{FF2B5EF4-FFF2-40B4-BE49-F238E27FC236}">
                    <a16:creationId xmlns:a16="http://schemas.microsoft.com/office/drawing/2014/main" id="{C2D34F60-22D9-4B8C-9B41-120481C31BB9}"/>
                  </a:ext>
                </a:extLst>
              </p:cNvPr>
              <p:cNvSpPr>
                <a:spLocks noChangeArrowheads="1"/>
              </p:cNvSpPr>
              <p:nvPr/>
            </p:nvSpPr>
            <p:spPr bwMode="auto">
              <a:xfrm flipH="1" flipV="1">
                <a:off x="4648" y="302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0138" name="Group 68">
            <a:extLst>
              <a:ext uri="{FF2B5EF4-FFF2-40B4-BE49-F238E27FC236}">
                <a16:creationId xmlns:a16="http://schemas.microsoft.com/office/drawing/2014/main" id="{01B52E40-23D2-440C-BD43-6595DF3D6962}"/>
              </a:ext>
            </a:extLst>
          </p:cNvPr>
          <p:cNvGrpSpPr>
            <a:grpSpLocks/>
          </p:cNvGrpSpPr>
          <p:nvPr/>
        </p:nvGrpSpPr>
        <p:grpSpPr bwMode="auto">
          <a:xfrm>
            <a:off x="2519363" y="2544763"/>
            <a:ext cx="69850" cy="2487612"/>
            <a:chOff x="1701" y="1603"/>
            <a:chExt cx="44" cy="1567"/>
          </a:xfrm>
        </p:grpSpPr>
        <p:sp>
          <p:nvSpPr>
            <p:cNvPr id="90218" name="Oval 69">
              <a:extLst>
                <a:ext uri="{FF2B5EF4-FFF2-40B4-BE49-F238E27FC236}">
                  <a16:creationId xmlns:a16="http://schemas.microsoft.com/office/drawing/2014/main" id="{78C62613-8282-4289-BA7A-55AD66D2C9ED}"/>
                </a:ext>
              </a:extLst>
            </p:cNvPr>
            <p:cNvSpPr>
              <a:spLocks noChangeArrowheads="1"/>
            </p:cNvSpPr>
            <p:nvPr/>
          </p:nvSpPr>
          <p:spPr bwMode="auto">
            <a:xfrm flipV="1">
              <a:off x="1701" y="160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0219" name="Oval 70">
              <a:extLst>
                <a:ext uri="{FF2B5EF4-FFF2-40B4-BE49-F238E27FC236}">
                  <a16:creationId xmlns:a16="http://schemas.microsoft.com/office/drawing/2014/main" id="{D18BE26E-D2D1-4090-8630-F14970C6339B}"/>
                </a:ext>
              </a:extLst>
            </p:cNvPr>
            <p:cNvSpPr>
              <a:spLocks noChangeArrowheads="1"/>
            </p:cNvSpPr>
            <p:nvPr/>
          </p:nvSpPr>
          <p:spPr bwMode="auto">
            <a:xfrm flipV="1">
              <a:off x="1701" y="312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cxnSp>
        <p:nvCxnSpPr>
          <p:cNvPr id="90139" name="AutoShape 71">
            <a:extLst>
              <a:ext uri="{FF2B5EF4-FFF2-40B4-BE49-F238E27FC236}">
                <a16:creationId xmlns:a16="http://schemas.microsoft.com/office/drawing/2014/main" id="{3984C57F-97FC-4E64-A7A5-3D9FE5CE8A8A}"/>
              </a:ext>
            </a:extLst>
          </p:cNvPr>
          <p:cNvCxnSpPr>
            <a:cxnSpLocks noChangeShapeType="1"/>
            <a:stCxn id="90134" idx="7"/>
            <a:endCxn id="90218" idx="2"/>
          </p:cNvCxnSpPr>
          <p:nvPr/>
        </p:nvCxnSpPr>
        <p:spPr bwMode="auto">
          <a:xfrm flipV="1">
            <a:off x="949325" y="2579688"/>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0" name="AutoShape 72">
            <a:extLst>
              <a:ext uri="{FF2B5EF4-FFF2-40B4-BE49-F238E27FC236}">
                <a16:creationId xmlns:a16="http://schemas.microsoft.com/office/drawing/2014/main" id="{B651CD0E-F5FF-4F96-A807-F2AA7F1336FA}"/>
              </a:ext>
            </a:extLst>
          </p:cNvPr>
          <p:cNvCxnSpPr>
            <a:cxnSpLocks noChangeShapeType="1"/>
            <a:stCxn id="90134" idx="5"/>
            <a:endCxn id="90219" idx="2"/>
          </p:cNvCxnSpPr>
          <p:nvPr/>
        </p:nvCxnSpPr>
        <p:spPr bwMode="auto">
          <a:xfrm>
            <a:off x="949325" y="3840163"/>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1" name="AutoShape 73">
            <a:extLst>
              <a:ext uri="{FF2B5EF4-FFF2-40B4-BE49-F238E27FC236}">
                <a16:creationId xmlns:a16="http://schemas.microsoft.com/office/drawing/2014/main" id="{B9980802-254E-4ED5-8D42-345EDAA8D749}"/>
              </a:ext>
            </a:extLst>
          </p:cNvPr>
          <p:cNvCxnSpPr>
            <a:cxnSpLocks noChangeShapeType="1"/>
            <a:stCxn id="90218" idx="5"/>
            <a:endCxn id="90260" idx="2"/>
          </p:cNvCxnSpPr>
          <p:nvPr/>
        </p:nvCxnSpPr>
        <p:spPr bwMode="auto">
          <a:xfrm flipV="1">
            <a:off x="2578100" y="197485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2" name="AutoShape 74">
            <a:extLst>
              <a:ext uri="{FF2B5EF4-FFF2-40B4-BE49-F238E27FC236}">
                <a16:creationId xmlns:a16="http://schemas.microsoft.com/office/drawing/2014/main" id="{A241C2FB-565C-446C-B118-F6A39B13FE1D}"/>
              </a:ext>
            </a:extLst>
          </p:cNvPr>
          <p:cNvCxnSpPr>
            <a:cxnSpLocks noChangeShapeType="1"/>
            <a:stCxn id="90218" idx="7"/>
            <a:endCxn id="90261" idx="2"/>
          </p:cNvCxnSpPr>
          <p:nvPr/>
        </p:nvCxnSpPr>
        <p:spPr bwMode="auto">
          <a:xfrm>
            <a:off x="2578100" y="260350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3" name="AutoShape 75">
            <a:extLst>
              <a:ext uri="{FF2B5EF4-FFF2-40B4-BE49-F238E27FC236}">
                <a16:creationId xmlns:a16="http://schemas.microsoft.com/office/drawing/2014/main" id="{DB3458A8-E634-4ED7-A90F-A64A92A0A224}"/>
              </a:ext>
            </a:extLst>
          </p:cNvPr>
          <p:cNvCxnSpPr>
            <a:cxnSpLocks noChangeShapeType="1"/>
            <a:stCxn id="90260" idx="5"/>
            <a:endCxn id="90254" idx="6"/>
          </p:cNvCxnSpPr>
          <p:nvPr/>
        </p:nvCxnSpPr>
        <p:spPr bwMode="auto">
          <a:xfrm flipV="1">
            <a:off x="4197350" y="1673225"/>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4" name="AutoShape 76">
            <a:extLst>
              <a:ext uri="{FF2B5EF4-FFF2-40B4-BE49-F238E27FC236}">
                <a16:creationId xmlns:a16="http://schemas.microsoft.com/office/drawing/2014/main" id="{5FD349D0-659C-4743-BAFB-7122D2BDCB48}"/>
              </a:ext>
            </a:extLst>
          </p:cNvPr>
          <p:cNvCxnSpPr>
            <a:cxnSpLocks noChangeShapeType="1"/>
            <a:stCxn id="90260" idx="7"/>
            <a:endCxn id="90255" idx="6"/>
          </p:cNvCxnSpPr>
          <p:nvPr/>
        </p:nvCxnSpPr>
        <p:spPr bwMode="auto">
          <a:xfrm>
            <a:off x="4197350" y="1998663"/>
            <a:ext cx="1562100" cy="2778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5" name="AutoShape 77">
            <a:extLst>
              <a:ext uri="{FF2B5EF4-FFF2-40B4-BE49-F238E27FC236}">
                <a16:creationId xmlns:a16="http://schemas.microsoft.com/office/drawing/2014/main" id="{C09B23F6-AD15-49C9-AB0E-DD0533FC4C0C}"/>
              </a:ext>
            </a:extLst>
          </p:cNvPr>
          <p:cNvCxnSpPr>
            <a:cxnSpLocks noChangeShapeType="1"/>
            <a:stCxn id="90261" idx="5"/>
            <a:endCxn id="90252" idx="6"/>
          </p:cNvCxnSpPr>
          <p:nvPr/>
        </p:nvCxnSpPr>
        <p:spPr bwMode="auto">
          <a:xfrm flipV="1">
            <a:off x="4197350" y="2881313"/>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6" name="AutoShape 78">
            <a:extLst>
              <a:ext uri="{FF2B5EF4-FFF2-40B4-BE49-F238E27FC236}">
                <a16:creationId xmlns:a16="http://schemas.microsoft.com/office/drawing/2014/main" id="{A97A308F-34DB-43F0-B8A9-D04A69DCE196}"/>
              </a:ext>
            </a:extLst>
          </p:cNvPr>
          <p:cNvCxnSpPr>
            <a:cxnSpLocks noChangeShapeType="1"/>
            <a:stCxn id="90261" idx="7"/>
            <a:endCxn id="90253" idx="6"/>
          </p:cNvCxnSpPr>
          <p:nvPr/>
        </p:nvCxnSpPr>
        <p:spPr bwMode="auto">
          <a:xfrm>
            <a:off x="4197350" y="3206750"/>
            <a:ext cx="1562100" cy="279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7" name="AutoShape 79">
            <a:extLst>
              <a:ext uri="{FF2B5EF4-FFF2-40B4-BE49-F238E27FC236}">
                <a16:creationId xmlns:a16="http://schemas.microsoft.com/office/drawing/2014/main" id="{1ECC48A5-B20D-44B1-AF70-77AECAA8CE7D}"/>
              </a:ext>
            </a:extLst>
          </p:cNvPr>
          <p:cNvCxnSpPr>
            <a:cxnSpLocks noChangeShapeType="1"/>
            <a:stCxn id="90258" idx="5"/>
            <a:endCxn id="90250" idx="6"/>
          </p:cNvCxnSpPr>
          <p:nvPr/>
        </p:nvCxnSpPr>
        <p:spPr bwMode="auto">
          <a:xfrm flipV="1">
            <a:off x="4197350" y="4089400"/>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8" name="AutoShape 80">
            <a:extLst>
              <a:ext uri="{FF2B5EF4-FFF2-40B4-BE49-F238E27FC236}">
                <a16:creationId xmlns:a16="http://schemas.microsoft.com/office/drawing/2014/main" id="{D6CB1F91-B4D0-4F4D-8FFE-BD85D3EC654B}"/>
              </a:ext>
            </a:extLst>
          </p:cNvPr>
          <p:cNvCxnSpPr>
            <a:cxnSpLocks noChangeShapeType="1"/>
            <a:stCxn id="90258" idx="7"/>
            <a:endCxn id="90251" idx="6"/>
          </p:cNvCxnSpPr>
          <p:nvPr/>
        </p:nvCxnSpPr>
        <p:spPr bwMode="auto">
          <a:xfrm>
            <a:off x="4197350" y="4416425"/>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49" name="AutoShape 81">
            <a:extLst>
              <a:ext uri="{FF2B5EF4-FFF2-40B4-BE49-F238E27FC236}">
                <a16:creationId xmlns:a16="http://schemas.microsoft.com/office/drawing/2014/main" id="{8B023D7F-1563-4A69-B061-DE5C61F5122A}"/>
              </a:ext>
            </a:extLst>
          </p:cNvPr>
          <p:cNvCxnSpPr>
            <a:cxnSpLocks noChangeShapeType="1"/>
            <a:stCxn id="90219" idx="5"/>
            <a:endCxn id="90258" idx="2"/>
          </p:cNvCxnSpPr>
          <p:nvPr/>
        </p:nvCxnSpPr>
        <p:spPr bwMode="auto">
          <a:xfrm flipV="1">
            <a:off x="2578100" y="4392613"/>
            <a:ext cx="1560513" cy="57943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0" name="AutoShape 82">
            <a:extLst>
              <a:ext uri="{FF2B5EF4-FFF2-40B4-BE49-F238E27FC236}">
                <a16:creationId xmlns:a16="http://schemas.microsoft.com/office/drawing/2014/main" id="{D1C85F08-30D5-4423-B058-0EF6C0E0EE44}"/>
              </a:ext>
            </a:extLst>
          </p:cNvPr>
          <p:cNvCxnSpPr>
            <a:cxnSpLocks noChangeShapeType="1"/>
            <a:stCxn id="90219" idx="7"/>
            <a:endCxn id="90259" idx="2"/>
          </p:cNvCxnSpPr>
          <p:nvPr/>
        </p:nvCxnSpPr>
        <p:spPr bwMode="auto">
          <a:xfrm>
            <a:off x="2578100" y="5021263"/>
            <a:ext cx="1562100" cy="5810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1" name="AutoShape 83">
            <a:extLst>
              <a:ext uri="{FF2B5EF4-FFF2-40B4-BE49-F238E27FC236}">
                <a16:creationId xmlns:a16="http://schemas.microsoft.com/office/drawing/2014/main" id="{3718D498-10B2-41B3-A04F-A6234890E8BA}"/>
              </a:ext>
            </a:extLst>
          </p:cNvPr>
          <p:cNvCxnSpPr>
            <a:cxnSpLocks noChangeShapeType="1"/>
            <a:stCxn id="90259" idx="5"/>
            <a:endCxn id="90248" idx="6"/>
          </p:cNvCxnSpPr>
          <p:nvPr/>
        </p:nvCxnSpPr>
        <p:spPr bwMode="auto">
          <a:xfrm flipV="1">
            <a:off x="4198938" y="5299075"/>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2" name="AutoShape 84">
            <a:extLst>
              <a:ext uri="{FF2B5EF4-FFF2-40B4-BE49-F238E27FC236}">
                <a16:creationId xmlns:a16="http://schemas.microsoft.com/office/drawing/2014/main" id="{290E8FD2-E9C2-43A9-8D65-1BAE20CDA667}"/>
              </a:ext>
            </a:extLst>
          </p:cNvPr>
          <p:cNvCxnSpPr>
            <a:cxnSpLocks noChangeShapeType="1"/>
            <a:stCxn id="90259" idx="7"/>
            <a:endCxn id="90249" idx="6"/>
          </p:cNvCxnSpPr>
          <p:nvPr/>
        </p:nvCxnSpPr>
        <p:spPr bwMode="auto">
          <a:xfrm>
            <a:off x="4198938" y="5626100"/>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3" name="AutoShape 85">
            <a:extLst>
              <a:ext uri="{FF2B5EF4-FFF2-40B4-BE49-F238E27FC236}">
                <a16:creationId xmlns:a16="http://schemas.microsoft.com/office/drawing/2014/main" id="{21E20B42-4C49-420E-80FC-86C3005E7CFD}"/>
              </a:ext>
            </a:extLst>
          </p:cNvPr>
          <p:cNvCxnSpPr>
            <a:cxnSpLocks noChangeShapeType="1"/>
            <a:stCxn id="90254" idx="1"/>
            <a:endCxn id="90242" idx="6"/>
          </p:cNvCxnSpPr>
          <p:nvPr/>
        </p:nvCxnSpPr>
        <p:spPr bwMode="auto">
          <a:xfrm flipV="1">
            <a:off x="5818188" y="152241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4" name="AutoShape 86">
            <a:extLst>
              <a:ext uri="{FF2B5EF4-FFF2-40B4-BE49-F238E27FC236}">
                <a16:creationId xmlns:a16="http://schemas.microsoft.com/office/drawing/2014/main" id="{7F366427-312D-4778-B30F-73BB490102EF}"/>
              </a:ext>
            </a:extLst>
          </p:cNvPr>
          <p:cNvCxnSpPr>
            <a:cxnSpLocks noChangeShapeType="1"/>
            <a:stCxn id="90254" idx="3"/>
            <a:endCxn id="90243" idx="6"/>
          </p:cNvCxnSpPr>
          <p:nvPr/>
        </p:nvCxnSpPr>
        <p:spPr bwMode="auto">
          <a:xfrm>
            <a:off x="5818188" y="169703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5" name="AutoShape 87">
            <a:extLst>
              <a:ext uri="{FF2B5EF4-FFF2-40B4-BE49-F238E27FC236}">
                <a16:creationId xmlns:a16="http://schemas.microsoft.com/office/drawing/2014/main" id="{525FA270-F88B-4826-BACE-996B640A2C8A}"/>
              </a:ext>
            </a:extLst>
          </p:cNvPr>
          <p:cNvCxnSpPr>
            <a:cxnSpLocks noChangeShapeType="1"/>
            <a:stCxn id="90255" idx="1"/>
            <a:endCxn id="90240" idx="6"/>
          </p:cNvCxnSpPr>
          <p:nvPr/>
        </p:nvCxnSpPr>
        <p:spPr bwMode="auto">
          <a:xfrm flipV="1">
            <a:off x="5818188" y="212566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6" name="AutoShape 88">
            <a:extLst>
              <a:ext uri="{FF2B5EF4-FFF2-40B4-BE49-F238E27FC236}">
                <a16:creationId xmlns:a16="http://schemas.microsoft.com/office/drawing/2014/main" id="{5160B301-1BBE-45A5-9C86-D3BB8FE4E60B}"/>
              </a:ext>
            </a:extLst>
          </p:cNvPr>
          <p:cNvCxnSpPr>
            <a:cxnSpLocks noChangeShapeType="1"/>
            <a:stCxn id="90255" idx="3"/>
            <a:endCxn id="90241" idx="6"/>
          </p:cNvCxnSpPr>
          <p:nvPr/>
        </p:nvCxnSpPr>
        <p:spPr bwMode="auto">
          <a:xfrm>
            <a:off x="5818188" y="2300288"/>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7" name="AutoShape 89">
            <a:extLst>
              <a:ext uri="{FF2B5EF4-FFF2-40B4-BE49-F238E27FC236}">
                <a16:creationId xmlns:a16="http://schemas.microsoft.com/office/drawing/2014/main" id="{3E360BDB-DE50-45B8-9716-6984B0C1D042}"/>
              </a:ext>
            </a:extLst>
          </p:cNvPr>
          <p:cNvCxnSpPr>
            <a:cxnSpLocks noChangeShapeType="1"/>
            <a:stCxn id="90252" idx="1"/>
            <a:endCxn id="90238" idx="6"/>
          </p:cNvCxnSpPr>
          <p:nvPr/>
        </p:nvCxnSpPr>
        <p:spPr bwMode="auto">
          <a:xfrm flipV="1">
            <a:off x="5818188" y="2730500"/>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8" name="AutoShape 90">
            <a:extLst>
              <a:ext uri="{FF2B5EF4-FFF2-40B4-BE49-F238E27FC236}">
                <a16:creationId xmlns:a16="http://schemas.microsoft.com/office/drawing/2014/main" id="{36710799-6777-464F-9DCB-6C1430FFF587}"/>
              </a:ext>
            </a:extLst>
          </p:cNvPr>
          <p:cNvCxnSpPr>
            <a:cxnSpLocks noChangeShapeType="1"/>
            <a:stCxn id="90252" idx="3"/>
            <a:endCxn id="90239" idx="6"/>
          </p:cNvCxnSpPr>
          <p:nvPr/>
        </p:nvCxnSpPr>
        <p:spPr bwMode="auto">
          <a:xfrm>
            <a:off x="5818188" y="29051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59" name="AutoShape 91">
            <a:extLst>
              <a:ext uri="{FF2B5EF4-FFF2-40B4-BE49-F238E27FC236}">
                <a16:creationId xmlns:a16="http://schemas.microsoft.com/office/drawing/2014/main" id="{B54FA20F-F20E-47C2-A722-833394B4C209}"/>
              </a:ext>
            </a:extLst>
          </p:cNvPr>
          <p:cNvCxnSpPr>
            <a:cxnSpLocks noChangeShapeType="1"/>
            <a:stCxn id="90253" idx="1"/>
            <a:endCxn id="90236" idx="6"/>
          </p:cNvCxnSpPr>
          <p:nvPr/>
        </p:nvCxnSpPr>
        <p:spPr bwMode="auto">
          <a:xfrm flipV="1">
            <a:off x="5818188" y="333533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0" name="AutoShape 92">
            <a:extLst>
              <a:ext uri="{FF2B5EF4-FFF2-40B4-BE49-F238E27FC236}">
                <a16:creationId xmlns:a16="http://schemas.microsoft.com/office/drawing/2014/main" id="{652E4505-24F2-4B54-B7D5-1D52AF7ED7DE}"/>
              </a:ext>
            </a:extLst>
          </p:cNvPr>
          <p:cNvCxnSpPr>
            <a:cxnSpLocks noChangeShapeType="1"/>
            <a:stCxn id="90253" idx="3"/>
            <a:endCxn id="90237" idx="6"/>
          </p:cNvCxnSpPr>
          <p:nvPr/>
        </p:nvCxnSpPr>
        <p:spPr bwMode="auto">
          <a:xfrm>
            <a:off x="5818188" y="350996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1" name="AutoShape 93">
            <a:extLst>
              <a:ext uri="{FF2B5EF4-FFF2-40B4-BE49-F238E27FC236}">
                <a16:creationId xmlns:a16="http://schemas.microsoft.com/office/drawing/2014/main" id="{F0D79C6D-B793-4FC8-9383-9A6815CDCAEB}"/>
              </a:ext>
            </a:extLst>
          </p:cNvPr>
          <p:cNvCxnSpPr>
            <a:cxnSpLocks noChangeShapeType="1"/>
            <a:stCxn id="90250" idx="1"/>
            <a:endCxn id="90234" idx="6"/>
          </p:cNvCxnSpPr>
          <p:nvPr/>
        </p:nvCxnSpPr>
        <p:spPr bwMode="auto">
          <a:xfrm flipV="1">
            <a:off x="5818188" y="393858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2" name="AutoShape 94">
            <a:extLst>
              <a:ext uri="{FF2B5EF4-FFF2-40B4-BE49-F238E27FC236}">
                <a16:creationId xmlns:a16="http://schemas.microsoft.com/office/drawing/2014/main" id="{C399B866-6224-4960-8AE7-04164E16E64A}"/>
              </a:ext>
            </a:extLst>
          </p:cNvPr>
          <p:cNvCxnSpPr>
            <a:cxnSpLocks noChangeShapeType="1"/>
            <a:stCxn id="90250" idx="3"/>
            <a:endCxn id="90235" idx="6"/>
          </p:cNvCxnSpPr>
          <p:nvPr/>
        </p:nvCxnSpPr>
        <p:spPr bwMode="auto">
          <a:xfrm>
            <a:off x="5818188" y="4113213"/>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3" name="AutoShape 95">
            <a:extLst>
              <a:ext uri="{FF2B5EF4-FFF2-40B4-BE49-F238E27FC236}">
                <a16:creationId xmlns:a16="http://schemas.microsoft.com/office/drawing/2014/main" id="{31167FFD-A9EF-4546-ADEB-520CE5974C53}"/>
              </a:ext>
            </a:extLst>
          </p:cNvPr>
          <p:cNvCxnSpPr>
            <a:cxnSpLocks noChangeShapeType="1"/>
            <a:stCxn id="90251" idx="1"/>
            <a:endCxn id="90228" idx="6"/>
          </p:cNvCxnSpPr>
          <p:nvPr/>
        </p:nvCxnSpPr>
        <p:spPr bwMode="auto">
          <a:xfrm flipV="1">
            <a:off x="5818188" y="4543425"/>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4" name="AutoShape 96">
            <a:extLst>
              <a:ext uri="{FF2B5EF4-FFF2-40B4-BE49-F238E27FC236}">
                <a16:creationId xmlns:a16="http://schemas.microsoft.com/office/drawing/2014/main" id="{87880BD4-DEFF-4D48-9B98-5E4DB7C8E61F}"/>
              </a:ext>
            </a:extLst>
          </p:cNvPr>
          <p:cNvCxnSpPr>
            <a:cxnSpLocks noChangeShapeType="1"/>
            <a:stCxn id="90251" idx="3"/>
            <a:endCxn id="90229" idx="6"/>
          </p:cNvCxnSpPr>
          <p:nvPr/>
        </p:nvCxnSpPr>
        <p:spPr bwMode="auto">
          <a:xfrm>
            <a:off x="5818188" y="4718050"/>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5" name="AutoShape 97">
            <a:extLst>
              <a:ext uri="{FF2B5EF4-FFF2-40B4-BE49-F238E27FC236}">
                <a16:creationId xmlns:a16="http://schemas.microsoft.com/office/drawing/2014/main" id="{AF0F7348-59E3-4F99-A1DE-4900F21B7E4D}"/>
              </a:ext>
            </a:extLst>
          </p:cNvPr>
          <p:cNvCxnSpPr>
            <a:cxnSpLocks noChangeShapeType="1"/>
            <a:stCxn id="90248" idx="1"/>
            <a:endCxn id="90230" idx="6"/>
          </p:cNvCxnSpPr>
          <p:nvPr/>
        </p:nvCxnSpPr>
        <p:spPr bwMode="auto">
          <a:xfrm flipV="1">
            <a:off x="5818188" y="5148263"/>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6" name="AutoShape 98">
            <a:extLst>
              <a:ext uri="{FF2B5EF4-FFF2-40B4-BE49-F238E27FC236}">
                <a16:creationId xmlns:a16="http://schemas.microsoft.com/office/drawing/2014/main" id="{0AD682D6-7590-4E37-B517-EE92C9EFB278}"/>
              </a:ext>
            </a:extLst>
          </p:cNvPr>
          <p:cNvCxnSpPr>
            <a:cxnSpLocks noChangeShapeType="1"/>
            <a:stCxn id="90248" idx="3"/>
            <a:endCxn id="90231" idx="6"/>
          </p:cNvCxnSpPr>
          <p:nvPr/>
        </p:nvCxnSpPr>
        <p:spPr bwMode="auto">
          <a:xfrm>
            <a:off x="5818188" y="532288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7" name="AutoShape 99">
            <a:extLst>
              <a:ext uri="{FF2B5EF4-FFF2-40B4-BE49-F238E27FC236}">
                <a16:creationId xmlns:a16="http://schemas.microsoft.com/office/drawing/2014/main" id="{F4EE907A-D9E8-4754-A719-DEF343EE53CF}"/>
              </a:ext>
            </a:extLst>
          </p:cNvPr>
          <p:cNvCxnSpPr>
            <a:cxnSpLocks noChangeShapeType="1"/>
            <a:stCxn id="90249" idx="1"/>
            <a:endCxn id="90232" idx="6"/>
          </p:cNvCxnSpPr>
          <p:nvPr/>
        </p:nvCxnSpPr>
        <p:spPr bwMode="auto">
          <a:xfrm flipV="1">
            <a:off x="5818188" y="575151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0168" name="AutoShape 100">
            <a:extLst>
              <a:ext uri="{FF2B5EF4-FFF2-40B4-BE49-F238E27FC236}">
                <a16:creationId xmlns:a16="http://schemas.microsoft.com/office/drawing/2014/main" id="{73089E86-E151-47E6-A7CE-E5D31314CAC7}"/>
              </a:ext>
            </a:extLst>
          </p:cNvPr>
          <p:cNvCxnSpPr>
            <a:cxnSpLocks noChangeShapeType="1"/>
            <a:stCxn id="90249" idx="3"/>
            <a:endCxn id="90233" idx="6"/>
          </p:cNvCxnSpPr>
          <p:nvPr/>
        </p:nvCxnSpPr>
        <p:spPr bwMode="auto">
          <a:xfrm>
            <a:off x="5818188" y="59277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0169" name="Text Box 101">
            <a:extLst>
              <a:ext uri="{FF2B5EF4-FFF2-40B4-BE49-F238E27FC236}">
                <a16:creationId xmlns:a16="http://schemas.microsoft.com/office/drawing/2014/main" id="{0F3B60BD-4507-41F3-B971-056FE2DDEA17}"/>
              </a:ext>
            </a:extLst>
          </p:cNvPr>
          <p:cNvSpPr txBox="1">
            <a:spLocks noChangeArrowheads="1"/>
          </p:cNvSpPr>
          <p:nvPr/>
        </p:nvSpPr>
        <p:spPr bwMode="auto">
          <a:xfrm>
            <a:off x="1547813" y="27082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70" name="Text Box 102">
            <a:extLst>
              <a:ext uri="{FF2B5EF4-FFF2-40B4-BE49-F238E27FC236}">
                <a16:creationId xmlns:a16="http://schemas.microsoft.com/office/drawing/2014/main" id="{76410456-BF7D-4812-A10B-8A04E38F8405}"/>
              </a:ext>
            </a:extLst>
          </p:cNvPr>
          <p:cNvSpPr txBox="1">
            <a:spLocks noChangeArrowheads="1"/>
          </p:cNvSpPr>
          <p:nvPr/>
        </p:nvSpPr>
        <p:spPr bwMode="auto">
          <a:xfrm>
            <a:off x="1547813" y="45085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71" name="Text Box 103">
            <a:extLst>
              <a:ext uri="{FF2B5EF4-FFF2-40B4-BE49-F238E27FC236}">
                <a16:creationId xmlns:a16="http://schemas.microsoft.com/office/drawing/2014/main" id="{7B89FD78-0AED-42B1-8F2D-4C832194F8D2}"/>
              </a:ext>
            </a:extLst>
          </p:cNvPr>
          <p:cNvSpPr txBox="1">
            <a:spLocks noChangeArrowheads="1"/>
          </p:cNvSpPr>
          <p:nvPr/>
        </p:nvSpPr>
        <p:spPr bwMode="auto">
          <a:xfrm>
            <a:off x="3203575" y="18684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72" name="Text Box 104">
            <a:extLst>
              <a:ext uri="{FF2B5EF4-FFF2-40B4-BE49-F238E27FC236}">
                <a16:creationId xmlns:a16="http://schemas.microsoft.com/office/drawing/2014/main" id="{81A7FC6F-5CB1-4C8B-848B-B3EAA34DB2CC}"/>
              </a:ext>
            </a:extLst>
          </p:cNvPr>
          <p:cNvSpPr txBox="1">
            <a:spLocks noChangeArrowheads="1"/>
          </p:cNvSpPr>
          <p:nvPr/>
        </p:nvSpPr>
        <p:spPr bwMode="auto">
          <a:xfrm>
            <a:off x="3203575" y="29241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73" name="Text Box 105">
            <a:extLst>
              <a:ext uri="{FF2B5EF4-FFF2-40B4-BE49-F238E27FC236}">
                <a16:creationId xmlns:a16="http://schemas.microsoft.com/office/drawing/2014/main" id="{B9046CA8-62E2-4ECA-B2D2-5FE9AA6081BF}"/>
              </a:ext>
            </a:extLst>
          </p:cNvPr>
          <p:cNvSpPr txBox="1">
            <a:spLocks noChangeArrowheads="1"/>
          </p:cNvSpPr>
          <p:nvPr/>
        </p:nvSpPr>
        <p:spPr bwMode="auto">
          <a:xfrm>
            <a:off x="3203575" y="42687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74" name="Text Box 106">
            <a:extLst>
              <a:ext uri="{FF2B5EF4-FFF2-40B4-BE49-F238E27FC236}">
                <a16:creationId xmlns:a16="http://schemas.microsoft.com/office/drawing/2014/main" id="{B1D9D856-3494-4417-B1DF-06740BD8C12B}"/>
              </a:ext>
            </a:extLst>
          </p:cNvPr>
          <p:cNvSpPr txBox="1">
            <a:spLocks noChangeArrowheads="1"/>
          </p:cNvSpPr>
          <p:nvPr/>
        </p:nvSpPr>
        <p:spPr bwMode="auto">
          <a:xfrm>
            <a:off x="3203575" y="53244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75" name="Text Box 107">
            <a:extLst>
              <a:ext uri="{FF2B5EF4-FFF2-40B4-BE49-F238E27FC236}">
                <a16:creationId xmlns:a16="http://schemas.microsoft.com/office/drawing/2014/main" id="{6E539109-E310-45B6-AA0A-FE1255478E30}"/>
              </a:ext>
            </a:extLst>
          </p:cNvPr>
          <p:cNvSpPr txBox="1">
            <a:spLocks noChangeArrowheads="1"/>
          </p:cNvSpPr>
          <p:nvPr/>
        </p:nvSpPr>
        <p:spPr bwMode="auto">
          <a:xfrm>
            <a:off x="4859338" y="14128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76" name="Text Box 108">
            <a:extLst>
              <a:ext uri="{FF2B5EF4-FFF2-40B4-BE49-F238E27FC236}">
                <a16:creationId xmlns:a16="http://schemas.microsoft.com/office/drawing/2014/main" id="{F788112F-CA4A-4C8F-86D9-7C3A02FFA16B}"/>
              </a:ext>
            </a:extLst>
          </p:cNvPr>
          <p:cNvSpPr txBox="1">
            <a:spLocks noChangeArrowheads="1"/>
          </p:cNvSpPr>
          <p:nvPr/>
        </p:nvSpPr>
        <p:spPr bwMode="auto">
          <a:xfrm>
            <a:off x="4859338" y="21336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77" name="Text Box 109">
            <a:extLst>
              <a:ext uri="{FF2B5EF4-FFF2-40B4-BE49-F238E27FC236}">
                <a16:creationId xmlns:a16="http://schemas.microsoft.com/office/drawing/2014/main" id="{CCC9C2B2-7D03-408B-B80B-6DD339179C3B}"/>
              </a:ext>
            </a:extLst>
          </p:cNvPr>
          <p:cNvSpPr txBox="1">
            <a:spLocks noChangeArrowheads="1"/>
          </p:cNvSpPr>
          <p:nvPr/>
        </p:nvSpPr>
        <p:spPr bwMode="auto">
          <a:xfrm>
            <a:off x="4859338" y="26368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78" name="Text Box 110">
            <a:extLst>
              <a:ext uri="{FF2B5EF4-FFF2-40B4-BE49-F238E27FC236}">
                <a16:creationId xmlns:a16="http://schemas.microsoft.com/office/drawing/2014/main" id="{391E9845-EC6A-4343-8720-279B64D74D6C}"/>
              </a:ext>
            </a:extLst>
          </p:cNvPr>
          <p:cNvSpPr txBox="1">
            <a:spLocks noChangeArrowheads="1"/>
          </p:cNvSpPr>
          <p:nvPr/>
        </p:nvSpPr>
        <p:spPr bwMode="auto">
          <a:xfrm>
            <a:off x="4859338" y="3357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79" name="Text Box 111">
            <a:extLst>
              <a:ext uri="{FF2B5EF4-FFF2-40B4-BE49-F238E27FC236}">
                <a16:creationId xmlns:a16="http://schemas.microsoft.com/office/drawing/2014/main" id="{3191EB7C-F620-4EDA-AFEE-BBAD5117EB08}"/>
              </a:ext>
            </a:extLst>
          </p:cNvPr>
          <p:cNvSpPr txBox="1">
            <a:spLocks noChangeArrowheads="1"/>
          </p:cNvSpPr>
          <p:nvPr/>
        </p:nvSpPr>
        <p:spPr bwMode="auto">
          <a:xfrm>
            <a:off x="4859338" y="38608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80" name="Text Box 112">
            <a:extLst>
              <a:ext uri="{FF2B5EF4-FFF2-40B4-BE49-F238E27FC236}">
                <a16:creationId xmlns:a16="http://schemas.microsoft.com/office/drawing/2014/main" id="{3988CB7E-9CEB-4993-BF66-23ADE1544070}"/>
              </a:ext>
            </a:extLst>
          </p:cNvPr>
          <p:cNvSpPr txBox="1">
            <a:spLocks noChangeArrowheads="1"/>
          </p:cNvSpPr>
          <p:nvPr/>
        </p:nvSpPr>
        <p:spPr bwMode="auto">
          <a:xfrm>
            <a:off x="4859338" y="45815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81" name="Text Box 113">
            <a:extLst>
              <a:ext uri="{FF2B5EF4-FFF2-40B4-BE49-F238E27FC236}">
                <a16:creationId xmlns:a16="http://schemas.microsoft.com/office/drawing/2014/main" id="{5393233C-E8BE-4423-9DBF-6BC0403F8EF1}"/>
              </a:ext>
            </a:extLst>
          </p:cNvPr>
          <p:cNvSpPr txBox="1">
            <a:spLocks noChangeArrowheads="1"/>
          </p:cNvSpPr>
          <p:nvPr/>
        </p:nvSpPr>
        <p:spPr bwMode="auto">
          <a:xfrm>
            <a:off x="4859338" y="50847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82" name="Text Box 114">
            <a:extLst>
              <a:ext uri="{FF2B5EF4-FFF2-40B4-BE49-F238E27FC236}">
                <a16:creationId xmlns:a16="http://schemas.microsoft.com/office/drawing/2014/main" id="{ED65D9C6-E3D0-4EFC-8419-64166CCD437E}"/>
              </a:ext>
            </a:extLst>
          </p:cNvPr>
          <p:cNvSpPr txBox="1">
            <a:spLocks noChangeArrowheads="1"/>
          </p:cNvSpPr>
          <p:nvPr/>
        </p:nvSpPr>
        <p:spPr bwMode="auto">
          <a:xfrm>
            <a:off x="4859338" y="58054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83" name="Text Box 115">
            <a:extLst>
              <a:ext uri="{FF2B5EF4-FFF2-40B4-BE49-F238E27FC236}">
                <a16:creationId xmlns:a16="http://schemas.microsoft.com/office/drawing/2014/main" id="{24208E54-A39D-449F-B001-E8FA6DC0314A}"/>
              </a:ext>
            </a:extLst>
          </p:cNvPr>
          <p:cNvSpPr txBox="1">
            <a:spLocks noChangeArrowheads="1"/>
          </p:cNvSpPr>
          <p:nvPr/>
        </p:nvSpPr>
        <p:spPr bwMode="auto">
          <a:xfrm>
            <a:off x="6516688" y="1292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84" name="Text Box 116">
            <a:extLst>
              <a:ext uri="{FF2B5EF4-FFF2-40B4-BE49-F238E27FC236}">
                <a16:creationId xmlns:a16="http://schemas.microsoft.com/office/drawing/2014/main" id="{08594F72-DA84-4D59-B7E3-145275AB27A2}"/>
              </a:ext>
            </a:extLst>
          </p:cNvPr>
          <p:cNvSpPr txBox="1">
            <a:spLocks noChangeArrowheads="1"/>
          </p:cNvSpPr>
          <p:nvPr/>
        </p:nvSpPr>
        <p:spPr bwMode="auto">
          <a:xfrm>
            <a:off x="6516688" y="17002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85" name="Text Box 117">
            <a:extLst>
              <a:ext uri="{FF2B5EF4-FFF2-40B4-BE49-F238E27FC236}">
                <a16:creationId xmlns:a16="http://schemas.microsoft.com/office/drawing/2014/main" id="{85AFF783-A21C-44A1-9047-0EC1708E2FBB}"/>
              </a:ext>
            </a:extLst>
          </p:cNvPr>
          <p:cNvSpPr txBox="1">
            <a:spLocks noChangeArrowheads="1"/>
          </p:cNvSpPr>
          <p:nvPr/>
        </p:nvSpPr>
        <p:spPr bwMode="auto">
          <a:xfrm>
            <a:off x="6516688" y="19161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86" name="Text Box 118">
            <a:extLst>
              <a:ext uri="{FF2B5EF4-FFF2-40B4-BE49-F238E27FC236}">
                <a16:creationId xmlns:a16="http://schemas.microsoft.com/office/drawing/2014/main" id="{C5E105F8-300A-44ED-B0E0-9296FDA6DFF4}"/>
              </a:ext>
            </a:extLst>
          </p:cNvPr>
          <p:cNvSpPr txBox="1">
            <a:spLocks noChangeArrowheads="1"/>
          </p:cNvSpPr>
          <p:nvPr/>
        </p:nvSpPr>
        <p:spPr bwMode="auto">
          <a:xfrm>
            <a:off x="6516688" y="22764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87" name="Text Box 119">
            <a:extLst>
              <a:ext uri="{FF2B5EF4-FFF2-40B4-BE49-F238E27FC236}">
                <a16:creationId xmlns:a16="http://schemas.microsoft.com/office/drawing/2014/main" id="{A4B73919-34BB-4767-8BB9-D0EF1A7C4DD0}"/>
              </a:ext>
            </a:extLst>
          </p:cNvPr>
          <p:cNvSpPr txBox="1">
            <a:spLocks noChangeArrowheads="1"/>
          </p:cNvSpPr>
          <p:nvPr/>
        </p:nvSpPr>
        <p:spPr bwMode="auto">
          <a:xfrm>
            <a:off x="6516688" y="25161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88" name="Text Box 120">
            <a:extLst>
              <a:ext uri="{FF2B5EF4-FFF2-40B4-BE49-F238E27FC236}">
                <a16:creationId xmlns:a16="http://schemas.microsoft.com/office/drawing/2014/main" id="{8697F433-B971-4D8B-AAF4-84E835C44105}"/>
              </a:ext>
            </a:extLst>
          </p:cNvPr>
          <p:cNvSpPr txBox="1">
            <a:spLocks noChangeArrowheads="1"/>
          </p:cNvSpPr>
          <p:nvPr/>
        </p:nvSpPr>
        <p:spPr bwMode="auto">
          <a:xfrm>
            <a:off x="6516688" y="29003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89" name="Text Box 121">
            <a:extLst>
              <a:ext uri="{FF2B5EF4-FFF2-40B4-BE49-F238E27FC236}">
                <a16:creationId xmlns:a16="http://schemas.microsoft.com/office/drawing/2014/main" id="{67E62524-DFB6-42B7-815A-6CF709966F09}"/>
              </a:ext>
            </a:extLst>
          </p:cNvPr>
          <p:cNvSpPr txBox="1">
            <a:spLocks noChangeArrowheads="1"/>
          </p:cNvSpPr>
          <p:nvPr/>
        </p:nvSpPr>
        <p:spPr bwMode="auto">
          <a:xfrm>
            <a:off x="6516688" y="31162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90" name="Text Box 122">
            <a:extLst>
              <a:ext uri="{FF2B5EF4-FFF2-40B4-BE49-F238E27FC236}">
                <a16:creationId xmlns:a16="http://schemas.microsoft.com/office/drawing/2014/main" id="{129BF470-4B67-4C9F-92AF-B7E884A997F9}"/>
              </a:ext>
            </a:extLst>
          </p:cNvPr>
          <p:cNvSpPr txBox="1">
            <a:spLocks noChangeArrowheads="1"/>
          </p:cNvSpPr>
          <p:nvPr/>
        </p:nvSpPr>
        <p:spPr bwMode="auto">
          <a:xfrm>
            <a:off x="6516688" y="35004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91" name="Text Box 123">
            <a:extLst>
              <a:ext uri="{FF2B5EF4-FFF2-40B4-BE49-F238E27FC236}">
                <a16:creationId xmlns:a16="http://schemas.microsoft.com/office/drawing/2014/main" id="{433861BD-C3D4-4BDA-A650-A44BB2DE8004}"/>
              </a:ext>
            </a:extLst>
          </p:cNvPr>
          <p:cNvSpPr txBox="1">
            <a:spLocks noChangeArrowheads="1"/>
          </p:cNvSpPr>
          <p:nvPr/>
        </p:nvSpPr>
        <p:spPr bwMode="auto">
          <a:xfrm>
            <a:off x="6516688" y="37163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92" name="Text Box 124">
            <a:extLst>
              <a:ext uri="{FF2B5EF4-FFF2-40B4-BE49-F238E27FC236}">
                <a16:creationId xmlns:a16="http://schemas.microsoft.com/office/drawing/2014/main" id="{B70C6F7E-E6B4-4B55-B6C8-DBED9D4D6388}"/>
              </a:ext>
            </a:extLst>
          </p:cNvPr>
          <p:cNvSpPr txBox="1">
            <a:spLocks noChangeArrowheads="1"/>
          </p:cNvSpPr>
          <p:nvPr/>
        </p:nvSpPr>
        <p:spPr bwMode="auto">
          <a:xfrm>
            <a:off x="6516688" y="41005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93" name="Text Box 125">
            <a:extLst>
              <a:ext uri="{FF2B5EF4-FFF2-40B4-BE49-F238E27FC236}">
                <a16:creationId xmlns:a16="http://schemas.microsoft.com/office/drawing/2014/main" id="{4BCD1271-CC8C-4A73-A5AD-6148966EE5EB}"/>
              </a:ext>
            </a:extLst>
          </p:cNvPr>
          <p:cNvSpPr txBox="1">
            <a:spLocks noChangeArrowheads="1"/>
          </p:cNvSpPr>
          <p:nvPr/>
        </p:nvSpPr>
        <p:spPr bwMode="auto">
          <a:xfrm>
            <a:off x="6516688" y="4340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94" name="Text Box 126">
            <a:extLst>
              <a:ext uri="{FF2B5EF4-FFF2-40B4-BE49-F238E27FC236}">
                <a16:creationId xmlns:a16="http://schemas.microsoft.com/office/drawing/2014/main" id="{F222E85A-FD7E-45FC-8775-8D8F372B9874}"/>
              </a:ext>
            </a:extLst>
          </p:cNvPr>
          <p:cNvSpPr txBox="1">
            <a:spLocks noChangeArrowheads="1"/>
          </p:cNvSpPr>
          <p:nvPr/>
        </p:nvSpPr>
        <p:spPr bwMode="auto">
          <a:xfrm>
            <a:off x="6516688" y="47244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95" name="Text Box 127">
            <a:extLst>
              <a:ext uri="{FF2B5EF4-FFF2-40B4-BE49-F238E27FC236}">
                <a16:creationId xmlns:a16="http://schemas.microsoft.com/office/drawing/2014/main" id="{6080F42D-20B6-4470-8DF2-859A00934590}"/>
              </a:ext>
            </a:extLst>
          </p:cNvPr>
          <p:cNvSpPr txBox="1">
            <a:spLocks noChangeArrowheads="1"/>
          </p:cNvSpPr>
          <p:nvPr/>
        </p:nvSpPr>
        <p:spPr bwMode="auto">
          <a:xfrm>
            <a:off x="6516688" y="49418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96" name="Text Box 128">
            <a:extLst>
              <a:ext uri="{FF2B5EF4-FFF2-40B4-BE49-F238E27FC236}">
                <a16:creationId xmlns:a16="http://schemas.microsoft.com/office/drawing/2014/main" id="{7DB835FB-51C2-4672-89ED-82CBFD4ACE67}"/>
              </a:ext>
            </a:extLst>
          </p:cNvPr>
          <p:cNvSpPr txBox="1">
            <a:spLocks noChangeArrowheads="1"/>
          </p:cNvSpPr>
          <p:nvPr/>
        </p:nvSpPr>
        <p:spPr bwMode="auto">
          <a:xfrm>
            <a:off x="6516688" y="53260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97" name="Text Box 129">
            <a:extLst>
              <a:ext uri="{FF2B5EF4-FFF2-40B4-BE49-F238E27FC236}">
                <a16:creationId xmlns:a16="http://schemas.microsoft.com/office/drawing/2014/main" id="{E5E29424-1DA2-48F6-AD05-1937162EF7F8}"/>
              </a:ext>
            </a:extLst>
          </p:cNvPr>
          <p:cNvSpPr txBox="1">
            <a:spLocks noChangeArrowheads="1"/>
          </p:cNvSpPr>
          <p:nvPr/>
        </p:nvSpPr>
        <p:spPr bwMode="auto">
          <a:xfrm>
            <a:off x="6516688" y="5516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0198" name="Text Box 130">
            <a:extLst>
              <a:ext uri="{FF2B5EF4-FFF2-40B4-BE49-F238E27FC236}">
                <a16:creationId xmlns:a16="http://schemas.microsoft.com/office/drawing/2014/main" id="{AE52C0F0-7FBE-4604-9703-DF40661C569A}"/>
              </a:ext>
            </a:extLst>
          </p:cNvPr>
          <p:cNvSpPr txBox="1">
            <a:spLocks noChangeArrowheads="1"/>
          </p:cNvSpPr>
          <p:nvPr/>
        </p:nvSpPr>
        <p:spPr bwMode="auto">
          <a:xfrm>
            <a:off x="6516688" y="59007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0199" name="Text Box 131">
            <a:extLst>
              <a:ext uri="{FF2B5EF4-FFF2-40B4-BE49-F238E27FC236}">
                <a16:creationId xmlns:a16="http://schemas.microsoft.com/office/drawing/2014/main" id="{715474F7-3954-4801-8957-730091FE9853}"/>
              </a:ext>
            </a:extLst>
          </p:cNvPr>
          <p:cNvSpPr txBox="1">
            <a:spLocks noChangeArrowheads="1"/>
          </p:cNvSpPr>
          <p:nvPr/>
        </p:nvSpPr>
        <p:spPr bwMode="auto">
          <a:xfrm>
            <a:off x="7464425" y="13636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0000</a:t>
            </a:r>
            <a:endParaRPr lang="en-US" altLang="el-GR" sz="1600" b="1"/>
          </a:p>
        </p:txBody>
      </p:sp>
      <p:sp>
        <p:nvSpPr>
          <p:cNvPr id="90200" name="Text Box 132">
            <a:extLst>
              <a:ext uri="{FF2B5EF4-FFF2-40B4-BE49-F238E27FC236}">
                <a16:creationId xmlns:a16="http://schemas.microsoft.com/office/drawing/2014/main" id="{4440655A-4E11-49DE-9B8F-EC61E0764966}"/>
              </a:ext>
            </a:extLst>
          </p:cNvPr>
          <p:cNvSpPr txBox="1">
            <a:spLocks noChangeArrowheads="1"/>
          </p:cNvSpPr>
          <p:nvPr/>
        </p:nvSpPr>
        <p:spPr bwMode="auto">
          <a:xfrm>
            <a:off x="7464425" y="16668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0001</a:t>
            </a:r>
            <a:endParaRPr lang="en-US" altLang="el-GR" sz="1600" b="1"/>
          </a:p>
        </p:txBody>
      </p:sp>
      <p:sp>
        <p:nvSpPr>
          <p:cNvPr id="90201" name="Text Box 133">
            <a:extLst>
              <a:ext uri="{FF2B5EF4-FFF2-40B4-BE49-F238E27FC236}">
                <a16:creationId xmlns:a16="http://schemas.microsoft.com/office/drawing/2014/main" id="{B4367386-BD63-4F83-9DF4-E78A980F6BF4}"/>
              </a:ext>
            </a:extLst>
          </p:cNvPr>
          <p:cNvSpPr txBox="1">
            <a:spLocks noChangeArrowheads="1"/>
          </p:cNvSpPr>
          <p:nvPr/>
        </p:nvSpPr>
        <p:spPr bwMode="auto">
          <a:xfrm>
            <a:off x="7464425" y="19700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0010</a:t>
            </a:r>
            <a:endParaRPr lang="en-US" altLang="el-GR" sz="1600" b="1"/>
          </a:p>
        </p:txBody>
      </p:sp>
      <p:sp>
        <p:nvSpPr>
          <p:cNvPr id="90202" name="Text Box 134">
            <a:extLst>
              <a:ext uri="{FF2B5EF4-FFF2-40B4-BE49-F238E27FC236}">
                <a16:creationId xmlns:a16="http://schemas.microsoft.com/office/drawing/2014/main" id="{5C51E58D-BF0D-4DE0-A9D0-8EC0CE316A78}"/>
              </a:ext>
            </a:extLst>
          </p:cNvPr>
          <p:cNvSpPr txBox="1">
            <a:spLocks noChangeArrowheads="1"/>
          </p:cNvSpPr>
          <p:nvPr/>
        </p:nvSpPr>
        <p:spPr bwMode="auto">
          <a:xfrm>
            <a:off x="7464425" y="227171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0011</a:t>
            </a:r>
            <a:endParaRPr lang="en-US" altLang="el-GR" sz="1600" b="1"/>
          </a:p>
        </p:txBody>
      </p:sp>
      <p:sp>
        <p:nvSpPr>
          <p:cNvPr id="90203" name="Text Box 135">
            <a:extLst>
              <a:ext uri="{FF2B5EF4-FFF2-40B4-BE49-F238E27FC236}">
                <a16:creationId xmlns:a16="http://schemas.microsoft.com/office/drawing/2014/main" id="{F657D3F3-4410-4790-AADD-E6B44B15AE9A}"/>
              </a:ext>
            </a:extLst>
          </p:cNvPr>
          <p:cNvSpPr txBox="1">
            <a:spLocks noChangeArrowheads="1"/>
          </p:cNvSpPr>
          <p:nvPr/>
        </p:nvSpPr>
        <p:spPr bwMode="auto">
          <a:xfrm>
            <a:off x="7464425" y="25749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0100</a:t>
            </a:r>
            <a:endParaRPr lang="en-US" altLang="el-GR" sz="1600" b="1"/>
          </a:p>
        </p:txBody>
      </p:sp>
      <p:sp>
        <p:nvSpPr>
          <p:cNvPr id="90204" name="Text Box 136">
            <a:extLst>
              <a:ext uri="{FF2B5EF4-FFF2-40B4-BE49-F238E27FC236}">
                <a16:creationId xmlns:a16="http://schemas.microsoft.com/office/drawing/2014/main" id="{3033D2CB-8FD3-40F9-BFFB-D36ED40480D4}"/>
              </a:ext>
            </a:extLst>
          </p:cNvPr>
          <p:cNvSpPr txBox="1">
            <a:spLocks noChangeArrowheads="1"/>
          </p:cNvSpPr>
          <p:nvPr/>
        </p:nvSpPr>
        <p:spPr bwMode="auto">
          <a:xfrm>
            <a:off x="7464425" y="287655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0101</a:t>
            </a:r>
            <a:endParaRPr lang="en-US" altLang="el-GR" sz="1600" b="1"/>
          </a:p>
        </p:txBody>
      </p:sp>
      <p:sp>
        <p:nvSpPr>
          <p:cNvPr id="90205" name="Text Box 137">
            <a:extLst>
              <a:ext uri="{FF2B5EF4-FFF2-40B4-BE49-F238E27FC236}">
                <a16:creationId xmlns:a16="http://schemas.microsoft.com/office/drawing/2014/main" id="{942EB15F-3CC3-46D1-B845-B93A33EB172A}"/>
              </a:ext>
            </a:extLst>
          </p:cNvPr>
          <p:cNvSpPr txBox="1">
            <a:spLocks noChangeArrowheads="1"/>
          </p:cNvSpPr>
          <p:nvPr/>
        </p:nvSpPr>
        <p:spPr bwMode="auto">
          <a:xfrm>
            <a:off x="7464425" y="31797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0110</a:t>
            </a:r>
            <a:endParaRPr lang="en-US" altLang="el-GR" sz="1600" b="1"/>
          </a:p>
        </p:txBody>
      </p:sp>
      <p:sp>
        <p:nvSpPr>
          <p:cNvPr id="90206" name="Text Box 138">
            <a:extLst>
              <a:ext uri="{FF2B5EF4-FFF2-40B4-BE49-F238E27FC236}">
                <a16:creationId xmlns:a16="http://schemas.microsoft.com/office/drawing/2014/main" id="{D8486B3F-53C5-4A24-899F-752D033503EB}"/>
              </a:ext>
            </a:extLst>
          </p:cNvPr>
          <p:cNvSpPr txBox="1">
            <a:spLocks noChangeArrowheads="1"/>
          </p:cNvSpPr>
          <p:nvPr/>
        </p:nvSpPr>
        <p:spPr bwMode="auto">
          <a:xfrm>
            <a:off x="7464425" y="34813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0111</a:t>
            </a:r>
            <a:endParaRPr lang="en-US" altLang="el-GR" sz="1600" b="1"/>
          </a:p>
        </p:txBody>
      </p:sp>
      <p:sp>
        <p:nvSpPr>
          <p:cNvPr id="90207" name="Text Box 139">
            <a:extLst>
              <a:ext uri="{FF2B5EF4-FFF2-40B4-BE49-F238E27FC236}">
                <a16:creationId xmlns:a16="http://schemas.microsoft.com/office/drawing/2014/main" id="{FE31AB25-0C1F-4A1D-BCD7-FEDFBF319431}"/>
              </a:ext>
            </a:extLst>
          </p:cNvPr>
          <p:cNvSpPr txBox="1">
            <a:spLocks noChangeArrowheads="1"/>
          </p:cNvSpPr>
          <p:nvPr/>
        </p:nvSpPr>
        <p:spPr bwMode="auto">
          <a:xfrm>
            <a:off x="7464425" y="37846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1000</a:t>
            </a:r>
            <a:endParaRPr lang="en-US" altLang="el-GR" sz="1600" b="1"/>
          </a:p>
        </p:txBody>
      </p:sp>
      <p:sp>
        <p:nvSpPr>
          <p:cNvPr id="90208" name="Text Box 140">
            <a:extLst>
              <a:ext uri="{FF2B5EF4-FFF2-40B4-BE49-F238E27FC236}">
                <a16:creationId xmlns:a16="http://schemas.microsoft.com/office/drawing/2014/main" id="{C9D97145-495B-46A9-8657-5660A1EBD2DF}"/>
              </a:ext>
            </a:extLst>
          </p:cNvPr>
          <p:cNvSpPr txBox="1">
            <a:spLocks noChangeArrowheads="1"/>
          </p:cNvSpPr>
          <p:nvPr/>
        </p:nvSpPr>
        <p:spPr bwMode="auto">
          <a:xfrm>
            <a:off x="7464425" y="40862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1001</a:t>
            </a:r>
            <a:endParaRPr lang="en-US" altLang="el-GR" sz="1600" b="1"/>
          </a:p>
        </p:txBody>
      </p:sp>
      <p:sp>
        <p:nvSpPr>
          <p:cNvPr id="90209" name="Text Box 141">
            <a:extLst>
              <a:ext uri="{FF2B5EF4-FFF2-40B4-BE49-F238E27FC236}">
                <a16:creationId xmlns:a16="http://schemas.microsoft.com/office/drawing/2014/main" id="{84E4ED19-6FBB-4B55-B8F1-C377843D03F8}"/>
              </a:ext>
            </a:extLst>
          </p:cNvPr>
          <p:cNvSpPr txBox="1">
            <a:spLocks noChangeArrowheads="1"/>
          </p:cNvSpPr>
          <p:nvPr/>
        </p:nvSpPr>
        <p:spPr bwMode="auto">
          <a:xfrm>
            <a:off x="7464425" y="43894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1010</a:t>
            </a:r>
            <a:endParaRPr lang="en-US" altLang="el-GR" sz="1600" b="1"/>
          </a:p>
        </p:txBody>
      </p:sp>
      <p:sp>
        <p:nvSpPr>
          <p:cNvPr id="90210" name="Text Box 142">
            <a:extLst>
              <a:ext uri="{FF2B5EF4-FFF2-40B4-BE49-F238E27FC236}">
                <a16:creationId xmlns:a16="http://schemas.microsoft.com/office/drawing/2014/main" id="{148673F5-1232-4076-BB36-05C7704C50C6}"/>
              </a:ext>
            </a:extLst>
          </p:cNvPr>
          <p:cNvSpPr txBox="1">
            <a:spLocks noChangeArrowheads="1"/>
          </p:cNvSpPr>
          <p:nvPr/>
        </p:nvSpPr>
        <p:spPr bwMode="auto">
          <a:xfrm>
            <a:off x="7464425" y="46910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1011</a:t>
            </a:r>
            <a:endParaRPr lang="en-US" altLang="el-GR" sz="1600" b="1"/>
          </a:p>
        </p:txBody>
      </p:sp>
      <p:sp>
        <p:nvSpPr>
          <p:cNvPr id="90211" name="Text Box 143">
            <a:extLst>
              <a:ext uri="{FF2B5EF4-FFF2-40B4-BE49-F238E27FC236}">
                <a16:creationId xmlns:a16="http://schemas.microsoft.com/office/drawing/2014/main" id="{CAC8D45C-B44B-403B-9A20-AC89742BAAEC}"/>
              </a:ext>
            </a:extLst>
          </p:cNvPr>
          <p:cNvSpPr txBox="1">
            <a:spLocks noChangeArrowheads="1"/>
          </p:cNvSpPr>
          <p:nvPr/>
        </p:nvSpPr>
        <p:spPr bwMode="auto">
          <a:xfrm>
            <a:off x="7464425" y="49942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1100</a:t>
            </a:r>
            <a:endParaRPr lang="en-US" altLang="el-GR" sz="1600" b="1"/>
          </a:p>
        </p:txBody>
      </p:sp>
      <p:sp>
        <p:nvSpPr>
          <p:cNvPr id="90212" name="Text Box 144">
            <a:extLst>
              <a:ext uri="{FF2B5EF4-FFF2-40B4-BE49-F238E27FC236}">
                <a16:creationId xmlns:a16="http://schemas.microsoft.com/office/drawing/2014/main" id="{0DCEFBE8-56F4-425C-AC06-C924E93AF512}"/>
              </a:ext>
            </a:extLst>
          </p:cNvPr>
          <p:cNvSpPr txBox="1">
            <a:spLocks noChangeArrowheads="1"/>
          </p:cNvSpPr>
          <p:nvPr/>
        </p:nvSpPr>
        <p:spPr bwMode="auto">
          <a:xfrm>
            <a:off x="7464425" y="52959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1101</a:t>
            </a:r>
            <a:endParaRPr lang="en-US" altLang="el-GR" sz="1600" b="1"/>
          </a:p>
        </p:txBody>
      </p:sp>
      <p:sp>
        <p:nvSpPr>
          <p:cNvPr id="365713" name="Text Box 145">
            <a:extLst>
              <a:ext uri="{FF2B5EF4-FFF2-40B4-BE49-F238E27FC236}">
                <a16:creationId xmlns:a16="http://schemas.microsoft.com/office/drawing/2014/main" id="{5B3C7B35-3E85-4A20-856F-2E69922C7BC0}"/>
              </a:ext>
            </a:extLst>
          </p:cNvPr>
          <p:cNvSpPr txBox="1">
            <a:spLocks noChangeArrowheads="1"/>
          </p:cNvSpPr>
          <p:nvPr/>
        </p:nvSpPr>
        <p:spPr bwMode="auto">
          <a:xfrm>
            <a:off x="7464425" y="5599113"/>
            <a:ext cx="644525" cy="346075"/>
          </a:xfrm>
          <a:prstGeom prst="rect">
            <a:avLst/>
          </a:prstGeom>
          <a:solidFill>
            <a:srgbClr val="92D05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1110</a:t>
            </a:r>
            <a:endParaRPr lang="en-US" altLang="el-GR" sz="1600" b="1"/>
          </a:p>
        </p:txBody>
      </p:sp>
      <p:sp>
        <p:nvSpPr>
          <p:cNvPr id="90214" name="Text Box 146">
            <a:extLst>
              <a:ext uri="{FF2B5EF4-FFF2-40B4-BE49-F238E27FC236}">
                <a16:creationId xmlns:a16="http://schemas.microsoft.com/office/drawing/2014/main" id="{4BF90790-2740-4C7A-86FF-88DE4A391E1E}"/>
              </a:ext>
            </a:extLst>
          </p:cNvPr>
          <p:cNvSpPr txBox="1">
            <a:spLocks noChangeArrowheads="1"/>
          </p:cNvSpPr>
          <p:nvPr/>
        </p:nvSpPr>
        <p:spPr bwMode="auto">
          <a:xfrm>
            <a:off x="7466013" y="59007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1111</a:t>
            </a:r>
            <a:endParaRPr lang="en-US" altLang="el-GR" sz="1600" b="1"/>
          </a:p>
        </p:txBody>
      </p:sp>
      <p:cxnSp>
        <p:nvCxnSpPr>
          <p:cNvPr id="365715" name="AutoShape 147">
            <a:extLst>
              <a:ext uri="{FF2B5EF4-FFF2-40B4-BE49-F238E27FC236}">
                <a16:creationId xmlns:a16="http://schemas.microsoft.com/office/drawing/2014/main" id="{7D37D044-C683-4396-9C8D-6086EC70E22A}"/>
              </a:ext>
            </a:extLst>
          </p:cNvPr>
          <p:cNvCxnSpPr>
            <a:cxnSpLocks noChangeShapeType="1"/>
          </p:cNvCxnSpPr>
          <p:nvPr/>
        </p:nvCxnSpPr>
        <p:spPr bwMode="auto">
          <a:xfrm flipV="1">
            <a:off x="827088" y="2492375"/>
            <a:ext cx="1570037" cy="1157288"/>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65716" name="AutoShape 148">
            <a:extLst>
              <a:ext uri="{FF2B5EF4-FFF2-40B4-BE49-F238E27FC236}">
                <a16:creationId xmlns:a16="http://schemas.microsoft.com/office/drawing/2014/main" id="{F3B10A19-E967-44BE-98CF-EDF90F0261C0}"/>
              </a:ext>
            </a:extLst>
          </p:cNvPr>
          <p:cNvCxnSpPr>
            <a:cxnSpLocks noChangeShapeType="1"/>
          </p:cNvCxnSpPr>
          <p:nvPr/>
        </p:nvCxnSpPr>
        <p:spPr bwMode="auto">
          <a:xfrm>
            <a:off x="827088" y="3933825"/>
            <a:ext cx="1570037" cy="1157288"/>
          </a:xfrm>
          <a:prstGeom prst="straightConnector1">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90217" name="Footer Placeholder 4">
            <a:extLst>
              <a:ext uri="{FF2B5EF4-FFF2-40B4-BE49-F238E27FC236}">
                <a16:creationId xmlns:a16="http://schemas.microsoft.com/office/drawing/2014/main" id="{80193D29-522B-4991-BADD-F6CB99E10C5E}"/>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92BE0DE5-336E-4E0D-8FE9-64977E3CBA89}" type="slidenum">
              <a:rPr lang="el-GR" altLang="el-GR" sz="1100" b="1" i="1">
                <a:latin typeface="Calibri" panose="020F0502020204030204" pitchFamily="34" charset="0"/>
              </a:rPr>
              <a:pPr eaLnBrk="1" hangingPunct="1"/>
              <a:t>66</a:t>
            </a:fld>
            <a:endParaRPr lang="en-US" altLang="el-GR" sz="1100" b="1" i="1">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65715"/>
                                        </p:tgtEl>
                                        <p:attrNameLst>
                                          <p:attrName>style.visibility</p:attrName>
                                        </p:attrNameLst>
                                      </p:cBhvr>
                                      <p:to>
                                        <p:strVal val="visible"/>
                                      </p:to>
                                    </p:set>
                                    <p:animEffect transition="in" filter="wipe(down)">
                                      <p:cBhvr>
                                        <p:cTn id="7" dur="500"/>
                                        <p:tgtEl>
                                          <p:spTgt spid="365715"/>
                                        </p:tgtEl>
                                      </p:cBhvr>
                                    </p:animEffect>
                                  </p:childTnLst>
                                  <p:subTnLst>
                                    <p:animClr clrSpc="rgb" dir="cw">
                                      <p:cBhvr override="childStyle">
                                        <p:cTn dur="1" fill="hold" display="0" masterRel="nextClick" afterEffect="1"/>
                                        <p:tgtEl>
                                          <p:spTgt spid="365715"/>
                                        </p:tgtEl>
                                        <p:attrNameLst>
                                          <p:attrName>ppt_c</p:attrName>
                                        </p:attrNameLst>
                                      </p:cBhvr>
                                      <p:to>
                                        <a:srgbClr val="FF0000"/>
                                      </p:to>
                                    </p:animClr>
                                  </p:subTnLst>
                                </p:cTn>
                              </p:par>
                              <p:par>
                                <p:cTn id="8" presetID="7" presetClass="emph" presetSubtype="2" fill="hold" nodeType="withEffect">
                                  <p:stCondLst>
                                    <p:cond delay="0"/>
                                  </p:stCondLst>
                                  <p:childTnLst>
                                    <p:animClr clrSpc="rgb" dir="cw">
                                      <p:cBhvr>
                                        <p:cTn id="9" dur="500" fill="hold"/>
                                        <p:tgtEl>
                                          <p:spTgt spid="365715"/>
                                        </p:tgtEl>
                                        <p:attrNameLst>
                                          <p:attrName>stroke.color</p:attrName>
                                        </p:attrNameLst>
                                      </p:cBhvr>
                                      <p:to>
                                        <a:srgbClr val="FF0000"/>
                                      </p:to>
                                    </p:animClr>
                                    <p:set>
                                      <p:cBhvr>
                                        <p:cTn id="10" dur="500" fill="hold"/>
                                        <p:tgtEl>
                                          <p:spTgt spid="365715"/>
                                        </p:tgtEl>
                                        <p:attrNameLst>
                                          <p:attrName>stroke.on</p:attrName>
                                        </p:attrNameLst>
                                      </p:cBhvr>
                                      <p:to>
                                        <p:strVal val="tru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365716"/>
                                        </p:tgtEl>
                                        <p:attrNameLst>
                                          <p:attrName>style.visibility</p:attrName>
                                        </p:attrNameLst>
                                      </p:cBhvr>
                                      <p:to>
                                        <p:strVal val="visible"/>
                                      </p:to>
                                    </p:set>
                                    <p:animEffect transition="in" filter="wipe(left)">
                                      <p:cBhvr>
                                        <p:cTn id="15" dur="500"/>
                                        <p:tgtEl>
                                          <p:spTgt spid="365716"/>
                                        </p:tgtEl>
                                      </p:cBhvr>
                                    </p:animEffect>
                                  </p:childTnLst>
                                </p:cTn>
                              </p:par>
                              <p:par>
                                <p:cTn id="16" presetID="7" presetClass="emph" presetSubtype="2" fill="hold" nodeType="withEffect">
                                  <p:stCondLst>
                                    <p:cond delay="0"/>
                                  </p:stCondLst>
                                  <p:childTnLst>
                                    <p:animClr clrSpc="rgb" dir="cw">
                                      <p:cBhvr>
                                        <p:cTn id="17" dur="500" fill="hold"/>
                                        <p:tgtEl>
                                          <p:spTgt spid="365716"/>
                                        </p:tgtEl>
                                        <p:attrNameLst>
                                          <p:attrName>stroke.color</p:attrName>
                                        </p:attrNameLst>
                                      </p:cBhvr>
                                      <p:to>
                                        <a:srgbClr val="FF0000"/>
                                      </p:to>
                                    </p:animClr>
                                    <p:set>
                                      <p:cBhvr>
                                        <p:cTn id="18" dur="500" fill="hold"/>
                                        <p:tgtEl>
                                          <p:spTgt spid="365716"/>
                                        </p:tgtEl>
                                        <p:attrNameLst>
                                          <p:attrName>stroke.on</p:attrName>
                                        </p:attrNameLst>
                                      </p:cBhvr>
                                      <p:to>
                                        <p:strVal val="true"/>
                                      </p:to>
                                    </p:se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365574"/>
                                        </p:tgtEl>
                                        <p:attrNameLst>
                                          <p:attrName>style.visibility</p:attrName>
                                        </p:attrNameLst>
                                      </p:cBhvr>
                                      <p:to>
                                        <p:strVal val="visible"/>
                                      </p:to>
                                    </p:set>
                                    <p:animEffect transition="in" filter="wipe(left)">
                                      <p:cBhvr>
                                        <p:cTn id="22" dur="500"/>
                                        <p:tgtEl>
                                          <p:spTgt spid="365574"/>
                                        </p:tgtEl>
                                      </p:cBhvr>
                                    </p:animEffect>
                                  </p:childTnLst>
                                </p:cTn>
                              </p:par>
                              <p:par>
                                <p:cTn id="23" presetID="7" presetClass="emph" presetSubtype="2" fill="hold" nodeType="withEffect">
                                  <p:stCondLst>
                                    <p:cond delay="0"/>
                                  </p:stCondLst>
                                  <p:childTnLst>
                                    <p:animClr clrSpc="rgb" dir="cw">
                                      <p:cBhvr>
                                        <p:cTn id="24" dur="500" fill="hold"/>
                                        <p:tgtEl>
                                          <p:spTgt spid="365574"/>
                                        </p:tgtEl>
                                        <p:attrNameLst>
                                          <p:attrName>stroke.color</p:attrName>
                                        </p:attrNameLst>
                                      </p:cBhvr>
                                      <p:to>
                                        <a:srgbClr val="FF0000"/>
                                      </p:to>
                                    </p:animClr>
                                    <p:set>
                                      <p:cBhvr>
                                        <p:cTn id="25" dur="500" fill="hold"/>
                                        <p:tgtEl>
                                          <p:spTgt spid="365574"/>
                                        </p:tgtEl>
                                        <p:attrNameLst>
                                          <p:attrName>stroke.on</p:attrName>
                                        </p:attrNameLst>
                                      </p:cBhvr>
                                      <p:to>
                                        <p:strVal val="tru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65716"/>
                                        </p:tgtEl>
                                        <p:attrNameLst>
                                          <p:attrName>style.visibility</p:attrName>
                                        </p:attrNameLst>
                                      </p:cBhvr>
                                      <p:to>
                                        <p:strVal val="visible"/>
                                      </p:to>
                                    </p:set>
                                    <p:animEffect transition="in" filter="wipe(left)">
                                      <p:cBhvr>
                                        <p:cTn id="30" dur="500"/>
                                        <p:tgtEl>
                                          <p:spTgt spid="365716"/>
                                        </p:tgtEl>
                                      </p:cBhvr>
                                    </p:animEffect>
                                  </p:childTnLst>
                                </p:cTn>
                              </p:par>
                              <p:par>
                                <p:cTn id="31" presetID="7" presetClass="emph" presetSubtype="2" fill="hold" nodeType="withEffect">
                                  <p:stCondLst>
                                    <p:cond delay="0"/>
                                  </p:stCondLst>
                                  <p:childTnLst>
                                    <p:animClr clrSpc="rgb" dir="cw">
                                      <p:cBhvr>
                                        <p:cTn id="32" dur="500" fill="hold"/>
                                        <p:tgtEl>
                                          <p:spTgt spid="365716"/>
                                        </p:tgtEl>
                                        <p:attrNameLst>
                                          <p:attrName>stroke.color</p:attrName>
                                        </p:attrNameLst>
                                      </p:cBhvr>
                                      <p:to>
                                        <a:srgbClr val="FF0000"/>
                                      </p:to>
                                    </p:animClr>
                                    <p:set>
                                      <p:cBhvr>
                                        <p:cTn id="33" dur="500" fill="hold"/>
                                        <p:tgtEl>
                                          <p:spTgt spid="365716"/>
                                        </p:tgtEl>
                                        <p:attrNameLst>
                                          <p:attrName>stroke.on</p:attrName>
                                        </p:attrNameLst>
                                      </p:cBhvr>
                                      <p:to>
                                        <p:strVal val="true"/>
                                      </p:to>
                                    </p:set>
                                  </p:childTnLst>
                                </p:cTn>
                              </p:par>
                            </p:childTnLst>
                          </p:cTn>
                        </p:par>
                        <p:par>
                          <p:cTn id="34" fill="hold" nodeType="afterGroup">
                            <p:stCondLst>
                              <p:cond delay="500"/>
                            </p:stCondLst>
                            <p:childTnLst>
                              <p:par>
                                <p:cTn id="35" presetID="22" presetClass="entr" presetSubtype="8" fill="hold" nodeType="afterEffect">
                                  <p:stCondLst>
                                    <p:cond delay="0"/>
                                  </p:stCondLst>
                                  <p:childTnLst>
                                    <p:set>
                                      <p:cBhvr>
                                        <p:cTn id="36" dur="1" fill="hold">
                                          <p:stCondLst>
                                            <p:cond delay="0"/>
                                          </p:stCondLst>
                                        </p:cTn>
                                        <p:tgtEl>
                                          <p:spTgt spid="365573"/>
                                        </p:tgtEl>
                                        <p:attrNameLst>
                                          <p:attrName>style.visibility</p:attrName>
                                        </p:attrNameLst>
                                      </p:cBhvr>
                                      <p:to>
                                        <p:strVal val="visible"/>
                                      </p:to>
                                    </p:set>
                                    <p:animEffect transition="in" filter="wipe(left)">
                                      <p:cBhvr>
                                        <p:cTn id="37" dur="500"/>
                                        <p:tgtEl>
                                          <p:spTgt spid="365573"/>
                                        </p:tgtEl>
                                      </p:cBhvr>
                                    </p:animEffect>
                                  </p:childTnLst>
                                </p:cTn>
                              </p:par>
                              <p:par>
                                <p:cTn id="38" presetID="7" presetClass="emph" presetSubtype="2" fill="hold" nodeType="withEffect">
                                  <p:stCondLst>
                                    <p:cond delay="0"/>
                                  </p:stCondLst>
                                  <p:childTnLst>
                                    <p:animClr clrSpc="rgb" dir="cw">
                                      <p:cBhvr>
                                        <p:cTn id="39" dur="500" fill="hold"/>
                                        <p:tgtEl>
                                          <p:spTgt spid="365573"/>
                                        </p:tgtEl>
                                        <p:attrNameLst>
                                          <p:attrName>stroke.color</p:attrName>
                                        </p:attrNameLst>
                                      </p:cBhvr>
                                      <p:to>
                                        <a:srgbClr val="FF0000"/>
                                      </p:to>
                                    </p:animClr>
                                    <p:set>
                                      <p:cBhvr>
                                        <p:cTn id="40" dur="500" fill="hold"/>
                                        <p:tgtEl>
                                          <p:spTgt spid="365573"/>
                                        </p:tgtEl>
                                        <p:attrNameLst>
                                          <p:attrName>stroke.on</p:attrName>
                                        </p:attrNameLst>
                                      </p:cBhvr>
                                      <p:to>
                                        <p:strVal val="true"/>
                                      </p:to>
                                    </p:set>
                                  </p:childTnLst>
                                </p:cTn>
                              </p:par>
                            </p:childTnLst>
                          </p:cTn>
                        </p:par>
                        <p:par>
                          <p:cTn id="41" fill="hold" nodeType="afterGroup">
                            <p:stCondLst>
                              <p:cond delay="1000"/>
                            </p:stCondLst>
                            <p:childTnLst>
                              <p:par>
                                <p:cTn id="42" presetID="22" presetClass="entr" presetSubtype="8" fill="hold" nodeType="afterEffect">
                                  <p:stCondLst>
                                    <p:cond delay="0"/>
                                  </p:stCondLst>
                                  <p:childTnLst>
                                    <p:set>
                                      <p:cBhvr>
                                        <p:cTn id="43" dur="1" fill="hold">
                                          <p:stCondLst>
                                            <p:cond delay="0"/>
                                          </p:stCondLst>
                                        </p:cTn>
                                        <p:tgtEl>
                                          <p:spTgt spid="365572"/>
                                        </p:tgtEl>
                                        <p:attrNameLst>
                                          <p:attrName>style.visibility</p:attrName>
                                        </p:attrNameLst>
                                      </p:cBhvr>
                                      <p:to>
                                        <p:strVal val="visible"/>
                                      </p:to>
                                    </p:set>
                                    <p:animEffect transition="in" filter="wipe(left)">
                                      <p:cBhvr>
                                        <p:cTn id="44" dur="500"/>
                                        <p:tgtEl>
                                          <p:spTgt spid="365572"/>
                                        </p:tgtEl>
                                      </p:cBhvr>
                                    </p:animEffect>
                                  </p:childTnLst>
                                </p:cTn>
                              </p:par>
                              <p:par>
                                <p:cTn id="45" presetID="7" presetClass="emph" presetSubtype="2" fill="hold" nodeType="withEffect">
                                  <p:stCondLst>
                                    <p:cond delay="0"/>
                                  </p:stCondLst>
                                  <p:childTnLst>
                                    <p:animClr clrSpc="rgb" dir="cw">
                                      <p:cBhvr>
                                        <p:cTn id="46" dur="500" fill="hold"/>
                                        <p:tgtEl>
                                          <p:spTgt spid="365572"/>
                                        </p:tgtEl>
                                        <p:attrNameLst>
                                          <p:attrName>stroke.color</p:attrName>
                                        </p:attrNameLst>
                                      </p:cBhvr>
                                      <p:to>
                                        <a:srgbClr val="FF0000"/>
                                      </p:to>
                                    </p:animClr>
                                    <p:set>
                                      <p:cBhvr>
                                        <p:cTn id="47" dur="500" fill="hold"/>
                                        <p:tgtEl>
                                          <p:spTgt spid="365572"/>
                                        </p:tgtEl>
                                        <p:attrNameLst>
                                          <p:attrName>stroke.on</p:attrName>
                                        </p:attrNameLst>
                                      </p:cBhvr>
                                      <p:to>
                                        <p:strVal val="tru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365716"/>
                                        </p:tgtEl>
                                        <p:attrNameLst>
                                          <p:attrName>style.visibility</p:attrName>
                                        </p:attrNameLst>
                                      </p:cBhvr>
                                      <p:to>
                                        <p:strVal val="visible"/>
                                      </p:to>
                                    </p:set>
                                    <p:animEffect transition="in" filter="wipe(left)">
                                      <p:cBhvr>
                                        <p:cTn id="52" dur="500"/>
                                        <p:tgtEl>
                                          <p:spTgt spid="365716"/>
                                        </p:tgtEl>
                                      </p:cBhvr>
                                    </p:animEffect>
                                  </p:childTnLst>
                                </p:cTn>
                              </p:par>
                              <p:par>
                                <p:cTn id="53" presetID="7" presetClass="emph" presetSubtype="2" fill="hold" nodeType="withEffect">
                                  <p:stCondLst>
                                    <p:cond delay="0"/>
                                  </p:stCondLst>
                                  <p:childTnLst>
                                    <p:animClr clrSpc="rgb" dir="cw">
                                      <p:cBhvr>
                                        <p:cTn id="54" dur="500" fill="hold"/>
                                        <p:tgtEl>
                                          <p:spTgt spid="365716"/>
                                        </p:tgtEl>
                                        <p:attrNameLst>
                                          <p:attrName>stroke.color</p:attrName>
                                        </p:attrNameLst>
                                      </p:cBhvr>
                                      <p:to>
                                        <a:srgbClr val="FF0000"/>
                                      </p:to>
                                    </p:animClr>
                                    <p:set>
                                      <p:cBhvr>
                                        <p:cTn id="55" dur="500" fill="hold"/>
                                        <p:tgtEl>
                                          <p:spTgt spid="365716"/>
                                        </p:tgtEl>
                                        <p:attrNameLst>
                                          <p:attrName>stroke.on</p:attrName>
                                        </p:attrNameLst>
                                      </p:cBhvr>
                                      <p:to>
                                        <p:strVal val="true"/>
                                      </p:to>
                                    </p:set>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365573"/>
                                        </p:tgtEl>
                                        <p:attrNameLst>
                                          <p:attrName>style.visibility</p:attrName>
                                        </p:attrNameLst>
                                      </p:cBhvr>
                                      <p:to>
                                        <p:strVal val="visible"/>
                                      </p:to>
                                    </p:set>
                                    <p:animEffect transition="in" filter="wipe(left)">
                                      <p:cBhvr>
                                        <p:cTn id="59" dur="500"/>
                                        <p:tgtEl>
                                          <p:spTgt spid="365573"/>
                                        </p:tgtEl>
                                      </p:cBhvr>
                                    </p:animEffect>
                                  </p:childTnLst>
                                </p:cTn>
                              </p:par>
                              <p:par>
                                <p:cTn id="60" presetID="7" presetClass="emph" presetSubtype="2" fill="hold" nodeType="withEffect">
                                  <p:stCondLst>
                                    <p:cond delay="0"/>
                                  </p:stCondLst>
                                  <p:childTnLst>
                                    <p:animClr clrSpc="rgb" dir="cw">
                                      <p:cBhvr>
                                        <p:cTn id="61" dur="500" fill="hold"/>
                                        <p:tgtEl>
                                          <p:spTgt spid="365573"/>
                                        </p:tgtEl>
                                        <p:attrNameLst>
                                          <p:attrName>stroke.color</p:attrName>
                                        </p:attrNameLst>
                                      </p:cBhvr>
                                      <p:to>
                                        <a:srgbClr val="FF0000"/>
                                      </p:to>
                                    </p:animClr>
                                    <p:set>
                                      <p:cBhvr>
                                        <p:cTn id="62" dur="500" fill="hold"/>
                                        <p:tgtEl>
                                          <p:spTgt spid="365573"/>
                                        </p:tgtEl>
                                        <p:attrNameLst>
                                          <p:attrName>stroke.on</p:attrName>
                                        </p:attrNameLst>
                                      </p:cBhvr>
                                      <p:to>
                                        <p:strVal val="true"/>
                                      </p:to>
                                    </p:set>
                                  </p:childTnLst>
                                </p:cTn>
                              </p:par>
                            </p:childTnLst>
                          </p:cTn>
                        </p:par>
                        <p:par>
                          <p:cTn id="63" fill="hold" nodeType="afterGroup">
                            <p:stCondLst>
                              <p:cond delay="1000"/>
                            </p:stCondLst>
                            <p:childTnLst>
                              <p:par>
                                <p:cTn id="64" presetID="22" presetClass="entr" presetSubtype="8" fill="hold" nodeType="afterEffect">
                                  <p:stCondLst>
                                    <p:cond delay="0"/>
                                  </p:stCondLst>
                                  <p:childTnLst>
                                    <p:set>
                                      <p:cBhvr>
                                        <p:cTn id="65" dur="1" fill="hold">
                                          <p:stCondLst>
                                            <p:cond delay="0"/>
                                          </p:stCondLst>
                                        </p:cTn>
                                        <p:tgtEl>
                                          <p:spTgt spid="365571"/>
                                        </p:tgtEl>
                                        <p:attrNameLst>
                                          <p:attrName>style.visibility</p:attrName>
                                        </p:attrNameLst>
                                      </p:cBhvr>
                                      <p:to>
                                        <p:strVal val="visible"/>
                                      </p:to>
                                    </p:set>
                                    <p:animEffect transition="in" filter="wipe(left)">
                                      <p:cBhvr>
                                        <p:cTn id="66" dur="500"/>
                                        <p:tgtEl>
                                          <p:spTgt spid="365571"/>
                                        </p:tgtEl>
                                      </p:cBhvr>
                                    </p:animEffect>
                                  </p:childTnLst>
                                </p:cTn>
                              </p:par>
                              <p:par>
                                <p:cTn id="67" presetID="7" presetClass="emph" presetSubtype="2" fill="hold" nodeType="withEffect">
                                  <p:stCondLst>
                                    <p:cond delay="0"/>
                                  </p:stCondLst>
                                  <p:childTnLst>
                                    <p:animClr clrSpc="rgb" dir="cw">
                                      <p:cBhvr>
                                        <p:cTn id="68" dur="500" fill="hold"/>
                                        <p:tgtEl>
                                          <p:spTgt spid="365571"/>
                                        </p:tgtEl>
                                        <p:attrNameLst>
                                          <p:attrName>stroke.color</p:attrName>
                                        </p:attrNameLst>
                                      </p:cBhvr>
                                      <p:to>
                                        <a:srgbClr val="FF0000"/>
                                      </p:to>
                                    </p:animClr>
                                    <p:set>
                                      <p:cBhvr>
                                        <p:cTn id="69" dur="500" fill="hold"/>
                                        <p:tgtEl>
                                          <p:spTgt spid="365571"/>
                                        </p:tgtEl>
                                        <p:attrNameLst>
                                          <p:attrName>stroke.on</p:attrName>
                                        </p:attrNameLst>
                                      </p:cBhvr>
                                      <p:to>
                                        <p:strVal val="true"/>
                                      </p:to>
                                    </p:set>
                                  </p:childTnLst>
                                </p:cTn>
                              </p:par>
                            </p:childTnLst>
                          </p:cTn>
                        </p:par>
                        <p:par>
                          <p:cTn id="70" fill="hold" nodeType="afterGroup">
                            <p:stCondLst>
                              <p:cond delay="1500"/>
                            </p:stCondLst>
                            <p:childTnLst>
                              <p:par>
                                <p:cTn id="71" presetID="22" presetClass="entr" presetSubtype="8" fill="hold" nodeType="afterEffect">
                                  <p:stCondLst>
                                    <p:cond delay="0"/>
                                  </p:stCondLst>
                                  <p:childTnLst>
                                    <p:set>
                                      <p:cBhvr>
                                        <p:cTn id="72" dur="1" fill="hold">
                                          <p:stCondLst>
                                            <p:cond delay="0"/>
                                          </p:stCondLst>
                                        </p:cTn>
                                        <p:tgtEl>
                                          <p:spTgt spid="365570"/>
                                        </p:tgtEl>
                                        <p:attrNameLst>
                                          <p:attrName>style.visibility</p:attrName>
                                        </p:attrNameLst>
                                      </p:cBhvr>
                                      <p:to>
                                        <p:strVal val="visible"/>
                                      </p:to>
                                    </p:set>
                                    <p:animEffect transition="in" filter="wipe(left)">
                                      <p:cBhvr>
                                        <p:cTn id="73" dur="500"/>
                                        <p:tgtEl>
                                          <p:spTgt spid="365570"/>
                                        </p:tgtEl>
                                      </p:cBhvr>
                                    </p:animEffect>
                                  </p:childTnLst>
                                </p:cTn>
                              </p:par>
                              <p:par>
                                <p:cTn id="74" presetID="7" presetClass="emph" presetSubtype="2" fill="hold" nodeType="withEffect">
                                  <p:stCondLst>
                                    <p:cond delay="0"/>
                                  </p:stCondLst>
                                  <p:childTnLst>
                                    <p:animClr clrSpc="rgb" dir="cw">
                                      <p:cBhvr>
                                        <p:cTn id="75" dur="500" fill="hold"/>
                                        <p:tgtEl>
                                          <p:spTgt spid="365570"/>
                                        </p:tgtEl>
                                        <p:attrNameLst>
                                          <p:attrName>stroke.color</p:attrName>
                                        </p:attrNameLst>
                                      </p:cBhvr>
                                      <p:to>
                                        <a:srgbClr val="FF0000"/>
                                      </p:to>
                                    </p:animClr>
                                    <p:set>
                                      <p:cBhvr>
                                        <p:cTn id="76" dur="500" fill="hold"/>
                                        <p:tgtEl>
                                          <p:spTgt spid="365570"/>
                                        </p:tgtEl>
                                        <p:attrNameLst>
                                          <p:attrName>stroke.on</p:attrName>
                                        </p:attrNameLst>
                                      </p:cBhvr>
                                      <p:to>
                                        <p:strVal val="tru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mph" presetSubtype="2" fill="hold" nodeType="clickEffect">
                                  <p:stCondLst>
                                    <p:cond delay="0"/>
                                  </p:stCondLst>
                                  <p:childTnLst>
                                    <p:animClr clrSpc="rgb" dir="cw">
                                      <p:cBhvr>
                                        <p:cTn id="80" dur="2000" fill="hold"/>
                                        <p:tgtEl>
                                          <p:spTgt spid="365575"/>
                                        </p:tgtEl>
                                        <p:attrNameLst>
                                          <p:attrName>fillcolor</p:attrName>
                                        </p:attrNameLst>
                                      </p:cBhvr>
                                      <p:to>
                                        <a:srgbClr val="FF0000"/>
                                      </p:to>
                                    </p:animClr>
                                    <p:set>
                                      <p:cBhvr>
                                        <p:cTn id="81" dur="2000" fill="hold"/>
                                        <p:tgtEl>
                                          <p:spTgt spid="365575"/>
                                        </p:tgtEl>
                                        <p:attrNameLst>
                                          <p:attrName>fill.type</p:attrName>
                                        </p:attrNameLst>
                                      </p:cBhvr>
                                      <p:to>
                                        <p:strVal val="solid"/>
                                      </p:to>
                                    </p:set>
                                    <p:set>
                                      <p:cBhvr>
                                        <p:cTn id="82" dur="2000" fill="hold"/>
                                        <p:tgtEl>
                                          <p:spTgt spid="365575"/>
                                        </p:tgtEl>
                                        <p:attrNameLst>
                                          <p:attrName>fill.on</p:attrName>
                                        </p:attrNameLst>
                                      </p:cBhvr>
                                      <p:to>
                                        <p:strVal val="true"/>
                                      </p:to>
                                    </p:set>
                                  </p:childTnLst>
                                </p:cTn>
                              </p:par>
                              <p:par>
                                <p:cTn id="83" presetID="1" presetClass="emph" presetSubtype="2" fill="hold" nodeType="withEffect">
                                  <p:stCondLst>
                                    <p:cond delay="0"/>
                                  </p:stCondLst>
                                  <p:childTnLst>
                                    <p:animClr clrSpc="rgb" dir="cw">
                                      <p:cBhvr>
                                        <p:cTn id="84" dur="2000" fill="hold"/>
                                        <p:tgtEl>
                                          <p:spTgt spid="365579"/>
                                        </p:tgtEl>
                                        <p:attrNameLst>
                                          <p:attrName>fillcolor</p:attrName>
                                        </p:attrNameLst>
                                      </p:cBhvr>
                                      <p:to>
                                        <a:srgbClr val="FF0000"/>
                                      </p:to>
                                    </p:animClr>
                                    <p:set>
                                      <p:cBhvr>
                                        <p:cTn id="85" dur="2000" fill="hold"/>
                                        <p:tgtEl>
                                          <p:spTgt spid="365579"/>
                                        </p:tgtEl>
                                        <p:attrNameLst>
                                          <p:attrName>fill.type</p:attrName>
                                        </p:attrNameLst>
                                      </p:cBhvr>
                                      <p:to>
                                        <p:strVal val="solid"/>
                                      </p:to>
                                    </p:set>
                                    <p:set>
                                      <p:cBhvr>
                                        <p:cTn id="86" dur="2000" fill="hold"/>
                                        <p:tgtEl>
                                          <p:spTgt spid="365579"/>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2000" fill="hold"/>
                                        <p:tgtEl>
                                          <p:spTgt spid="365587"/>
                                        </p:tgtEl>
                                        <p:attrNameLst>
                                          <p:attrName>fillcolor</p:attrName>
                                        </p:attrNameLst>
                                      </p:cBhvr>
                                      <p:to>
                                        <a:srgbClr val="FF0000"/>
                                      </p:to>
                                    </p:animClr>
                                    <p:set>
                                      <p:cBhvr>
                                        <p:cTn id="89" dur="2000" fill="hold"/>
                                        <p:tgtEl>
                                          <p:spTgt spid="365587"/>
                                        </p:tgtEl>
                                        <p:attrNameLst>
                                          <p:attrName>fill.type</p:attrName>
                                        </p:attrNameLst>
                                      </p:cBhvr>
                                      <p:to>
                                        <p:strVal val="solid"/>
                                      </p:to>
                                    </p:set>
                                    <p:set>
                                      <p:cBhvr>
                                        <p:cTn id="90" dur="2000" fill="hold"/>
                                        <p:tgtEl>
                                          <p:spTgt spid="365587"/>
                                        </p:tgtEl>
                                        <p:attrNameLst>
                                          <p:attrName>fill.on</p:attrName>
                                        </p:attrNameLst>
                                      </p:cBhvr>
                                      <p:to>
                                        <p:strVal val="true"/>
                                      </p:to>
                                    </p:set>
                                  </p:childTnLst>
                                </p:cTn>
                              </p:par>
                              <p:par>
                                <p:cTn id="91" presetID="1" presetClass="emph" presetSubtype="2" fill="hold" nodeType="withEffect">
                                  <p:stCondLst>
                                    <p:cond delay="0"/>
                                  </p:stCondLst>
                                  <p:childTnLst>
                                    <p:animClr clrSpc="rgb" dir="cw">
                                      <p:cBhvr>
                                        <p:cTn id="92" dur="2000" fill="hold"/>
                                        <p:tgtEl>
                                          <p:spTgt spid="365713"/>
                                        </p:tgtEl>
                                        <p:attrNameLst>
                                          <p:attrName>fillcolor</p:attrName>
                                        </p:attrNameLst>
                                      </p:cBhvr>
                                      <p:to>
                                        <a:srgbClr val="FF0000"/>
                                      </p:to>
                                    </p:animClr>
                                    <p:set>
                                      <p:cBhvr>
                                        <p:cTn id="93" dur="2000" fill="hold"/>
                                        <p:tgtEl>
                                          <p:spTgt spid="365713"/>
                                        </p:tgtEl>
                                        <p:attrNameLst>
                                          <p:attrName>fill.type</p:attrName>
                                        </p:attrNameLst>
                                      </p:cBhvr>
                                      <p:to>
                                        <p:strVal val="solid"/>
                                      </p:to>
                                    </p:set>
                                    <p:set>
                                      <p:cBhvr>
                                        <p:cTn id="94" dur="2000" fill="hold"/>
                                        <p:tgtEl>
                                          <p:spTgt spid="3657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a:extLst>
              <a:ext uri="{FF2B5EF4-FFF2-40B4-BE49-F238E27FC236}">
                <a16:creationId xmlns:a16="http://schemas.microsoft.com/office/drawing/2014/main" id="{4FADBC44-CB6B-49BC-A1D7-500410AD2822}"/>
              </a:ext>
            </a:extLst>
          </p:cNvPr>
          <p:cNvSpPr>
            <a:spLocks noGrp="1" noChangeArrowheads="1"/>
          </p:cNvSpPr>
          <p:nvPr>
            <p:ph type="body" idx="4294967295"/>
          </p:nvPr>
        </p:nvSpPr>
        <p:spPr/>
        <p:txBody>
          <a:bodyPr/>
          <a:lstStyle/>
          <a:p>
            <a:pPr eaLnBrk="1" hangingPunct="1"/>
            <a:r>
              <a:rPr lang="en-GB" altLang="en-US" sz="3200" i="1" dirty="0">
                <a:latin typeface="Times New Roman" panose="02020603050405020304" pitchFamily="18" charset="0"/>
              </a:rPr>
              <a:t>C</a:t>
            </a:r>
            <a:r>
              <a:rPr lang="en-GB" altLang="en-US" sz="3200" dirty="0">
                <a:latin typeface="Times New Roman" panose="02020603050405020304" pitchFamily="18" charset="0"/>
              </a:rPr>
              <a:t>1</a:t>
            </a:r>
            <a:r>
              <a:rPr lang="en-GB" altLang="en-US" dirty="0"/>
              <a:t>={0,101}</a:t>
            </a:r>
            <a:r>
              <a:rPr lang="el-GR" altLang="en-US" dirty="0"/>
              <a:t>			</a:t>
            </a:r>
            <a:endParaRPr lang="en-GB" altLang="en-US" dirty="0"/>
          </a:p>
          <a:p>
            <a:pPr eaLnBrk="1" hangingPunct="1"/>
            <a:r>
              <a:rPr lang="en-GB" altLang="en-US" sz="3200" i="1" dirty="0">
                <a:latin typeface="Times New Roman" panose="02020603050405020304" pitchFamily="18" charset="0"/>
              </a:rPr>
              <a:t>C</a:t>
            </a:r>
            <a:r>
              <a:rPr lang="en-GB" altLang="en-US" sz="3200" dirty="0">
                <a:latin typeface="Times New Roman" panose="02020603050405020304" pitchFamily="18" charset="0"/>
              </a:rPr>
              <a:t>2</a:t>
            </a:r>
            <a:r>
              <a:rPr lang="en-GB" altLang="en-US" dirty="0"/>
              <a:t>={1,101}</a:t>
            </a:r>
            <a:r>
              <a:rPr lang="el-GR" altLang="en-US" dirty="0"/>
              <a:t>			</a:t>
            </a:r>
            <a:endParaRPr lang="en-GB" altLang="en-US" dirty="0"/>
          </a:p>
          <a:p>
            <a:pPr eaLnBrk="1" hangingPunct="1"/>
            <a:r>
              <a:rPr lang="en-GB" altLang="en-US" sz="3200" i="1" dirty="0">
                <a:latin typeface="Times New Roman" panose="02020603050405020304" pitchFamily="18" charset="0"/>
              </a:rPr>
              <a:t>C</a:t>
            </a:r>
            <a:r>
              <a:rPr lang="en-GB" altLang="en-US" sz="3200" dirty="0">
                <a:latin typeface="Times New Roman" panose="02020603050405020304" pitchFamily="18" charset="0"/>
              </a:rPr>
              <a:t>3</a:t>
            </a:r>
            <a:r>
              <a:rPr lang="en-GB" altLang="en-US" dirty="0"/>
              <a:t>={0,10,110,111}</a:t>
            </a:r>
            <a:r>
              <a:rPr lang="el-GR" altLang="en-US" dirty="0"/>
              <a:t>		</a:t>
            </a:r>
            <a:endParaRPr lang="en-GB" altLang="en-US" dirty="0"/>
          </a:p>
          <a:p>
            <a:pPr eaLnBrk="1" hangingPunct="1"/>
            <a:r>
              <a:rPr lang="en-GB" altLang="en-US" sz="3200" i="1" dirty="0">
                <a:latin typeface="Times New Roman" panose="02020603050405020304" pitchFamily="18" charset="0"/>
              </a:rPr>
              <a:t>C</a:t>
            </a:r>
            <a:r>
              <a:rPr lang="en-GB" altLang="en-US" sz="3200" dirty="0">
                <a:latin typeface="Times New Roman" panose="02020603050405020304" pitchFamily="18" charset="0"/>
              </a:rPr>
              <a:t>4</a:t>
            </a:r>
            <a:r>
              <a:rPr lang="en-GB" altLang="en-US" dirty="0"/>
              <a:t>={00,01,10,11}</a:t>
            </a:r>
            <a:r>
              <a:rPr lang="el-GR" altLang="en-US" dirty="0"/>
              <a:t>		</a:t>
            </a:r>
            <a:endParaRPr lang="en-GB" altLang="en-US" dirty="0"/>
          </a:p>
          <a:p>
            <a:pPr eaLnBrk="1" hangingPunct="1"/>
            <a:r>
              <a:rPr lang="en-GB" altLang="en-US" sz="3200" i="1" dirty="0">
                <a:latin typeface="Times New Roman" panose="02020603050405020304" pitchFamily="18" charset="0"/>
              </a:rPr>
              <a:t>C</a:t>
            </a:r>
            <a:r>
              <a:rPr lang="en-GB" altLang="en-US" sz="3200" dirty="0">
                <a:latin typeface="Times New Roman" panose="02020603050405020304" pitchFamily="18" charset="0"/>
              </a:rPr>
              <a:t>5</a:t>
            </a:r>
            <a:r>
              <a:rPr lang="en-GB" altLang="en-US" dirty="0"/>
              <a:t>={0,01,011,111}</a:t>
            </a:r>
            <a:r>
              <a:rPr lang="el-GR" altLang="en-US" dirty="0"/>
              <a:t>		</a:t>
            </a:r>
          </a:p>
          <a:p>
            <a:pPr lvl="1" eaLnBrk="1" hangingPunct="1"/>
            <a:endParaRPr lang="en-US" altLang="en-US" dirty="0"/>
          </a:p>
        </p:txBody>
      </p:sp>
      <p:sp>
        <p:nvSpPr>
          <p:cNvPr id="91139" name="Rectangle 2">
            <a:extLst>
              <a:ext uri="{FF2B5EF4-FFF2-40B4-BE49-F238E27FC236}">
                <a16:creationId xmlns:a16="http://schemas.microsoft.com/office/drawing/2014/main" id="{DD95EB82-8FC8-448E-A2A5-1FF49FEA6305}"/>
              </a:ext>
            </a:extLst>
          </p:cNvPr>
          <p:cNvSpPr>
            <a:spLocks noGrp="1" noChangeArrowheads="1"/>
          </p:cNvSpPr>
          <p:nvPr>
            <p:ph type="title" idx="4294967295"/>
          </p:nvPr>
        </p:nvSpPr>
        <p:spPr>
          <a:xfrm>
            <a:off x="457200" y="277813"/>
            <a:ext cx="8435975" cy="685800"/>
          </a:xfrm>
        </p:spPr>
        <p:txBody>
          <a:bodyPr>
            <a:normAutofit fontScale="90000"/>
          </a:bodyPr>
          <a:lstStyle/>
          <a:p>
            <a:pPr eaLnBrk="1" hangingPunct="1"/>
            <a:r>
              <a:rPr lang="el-GR" altLang="en-US"/>
              <a:t>Παραδείγματα κωδίκων (άμεσων και μη)</a:t>
            </a:r>
            <a:endParaRPr lang="en-US" altLang="en-US"/>
          </a:p>
        </p:txBody>
      </p:sp>
      <p:sp>
        <p:nvSpPr>
          <p:cNvPr id="33796" name="Oval 9">
            <a:extLst>
              <a:ext uri="{FF2B5EF4-FFF2-40B4-BE49-F238E27FC236}">
                <a16:creationId xmlns:a16="http://schemas.microsoft.com/office/drawing/2014/main" id="{94E8613C-AA71-4339-B095-5A29E23F9C46}"/>
              </a:ext>
            </a:extLst>
          </p:cNvPr>
          <p:cNvSpPr>
            <a:spLocks noChangeArrowheads="1"/>
          </p:cNvSpPr>
          <p:nvPr/>
        </p:nvSpPr>
        <p:spPr bwMode="auto">
          <a:xfrm>
            <a:off x="1547813" y="3933055"/>
            <a:ext cx="1008062" cy="535757"/>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37931725" indent="-37474525">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022350" indent="-350838">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339850" indent="-315913">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1681163" indent="-339725">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1383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5955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0527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5099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endParaRPr lang="en-US" altLang="en-US" sz="1800">
              <a:solidFill>
                <a:srgbClr val="000000"/>
              </a:solidFill>
              <a:ea typeface="ヒラギノ角ゴ Pro W3" pitchFamily="34" charset="-128"/>
            </a:endParaRPr>
          </a:p>
        </p:txBody>
      </p:sp>
      <p:sp>
        <p:nvSpPr>
          <p:cNvPr id="33797" name="Oval 10">
            <a:extLst>
              <a:ext uri="{FF2B5EF4-FFF2-40B4-BE49-F238E27FC236}">
                <a16:creationId xmlns:a16="http://schemas.microsoft.com/office/drawing/2014/main" id="{D6D85B34-4095-414B-8F14-A0276A10AD4E}"/>
              </a:ext>
            </a:extLst>
          </p:cNvPr>
          <p:cNvSpPr>
            <a:spLocks noChangeArrowheads="1"/>
          </p:cNvSpPr>
          <p:nvPr/>
        </p:nvSpPr>
        <p:spPr bwMode="auto">
          <a:xfrm>
            <a:off x="2209709" y="3863181"/>
            <a:ext cx="1296988" cy="719138"/>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37931725" indent="-37474525">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022350" indent="-350838">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339850" indent="-315913">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1681163" indent="-339725">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1383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5955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0527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5099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endParaRPr lang="en-US" altLang="en-US" sz="1800">
              <a:solidFill>
                <a:srgbClr val="000000"/>
              </a:solidFill>
              <a:ea typeface="ヒラギノ角ゴ Pro W3" pitchFamily="34" charset="-128"/>
            </a:endParaRPr>
          </a:p>
        </p:txBody>
      </p:sp>
      <p:sp>
        <p:nvSpPr>
          <p:cNvPr id="33798" name="Oval 11">
            <a:extLst>
              <a:ext uri="{FF2B5EF4-FFF2-40B4-BE49-F238E27FC236}">
                <a16:creationId xmlns:a16="http://schemas.microsoft.com/office/drawing/2014/main" id="{FB93A6B9-F526-4B59-89E7-848FC87529AA}"/>
              </a:ext>
            </a:extLst>
          </p:cNvPr>
          <p:cNvSpPr>
            <a:spLocks noChangeArrowheads="1"/>
          </p:cNvSpPr>
          <p:nvPr/>
        </p:nvSpPr>
        <p:spPr bwMode="auto">
          <a:xfrm>
            <a:off x="1547813" y="2100280"/>
            <a:ext cx="1296987" cy="719138"/>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37931725" indent="-37474525">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022350" indent="-350838">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339850" indent="-315913">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1681163" indent="-339725">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1383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5955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0527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5099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endParaRPr lang="en-US" altLang="en-US" sz="1800">
              <a:solidFill>
                <a:srgbClr val="000000"/>
              </a:solidFill>
              <a:ea typeface="ヒラギノ角ゴ Pro W3" pitchFamily="34" charset="-128"/>
            </a:endParaRPr>
          </a:p>
        </p:txBody>
      </p:sp>
      <p:sp>
        <p:nvSpPr>
          <p:cNvPr id="33799" name="Oval 9">
            <a:extLst>
              <a:ext uri="{FF2B5EF4-FFF2-40B4-BE49-F238E27FC236}">
                <a16:creationId xmlns:a16="http://schemas.microsoft.com/office/drawing/2014/main" id="{15F8BF2F-D017-4E88-93FF-7849C2321D99}"/>
              </a:ext>
            </a:extLst>
          </p:cNvPr>
          <p:cNvSpPr>
            <a:spLocks noChangeArrowheads="1"/>
          </p:cNvSpPr>
          <p:nvPr/>
        </p:nvSpPr>
        <p:spPr bwMode="auto">
          <a:xfrm>
            <a:off x="1600200" y="3749675"/>
            <a:ext cx="2000250" cy="858838"/>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37931725" indent="-37474525">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022350" indent="-350838">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339850" indent="-315913">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1681163" indent="-339725">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1383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5955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0527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509963" indent="-33972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endParaRPr lang="en-US" altLang="en-US" sz="1800">
              <a:solidFill>
                <a:srgbClr val="000000"/>
              </a:solidFill>
              <a:ea typeface="ヒラギノ角ゴ Pro W3" pitchFamily="34" charset="-128"/>
            </a:endParaRPr>
          </a:p>
        </p:txBody>
      </p:sp>
      <p:sp>
        <p:nvSpPr>
          <p:cNvPr id="91144" name="Slide Number Placeholder 7">
            <a:extLst>
              <a:ext uri="{FF2B5EF4-FFF2-40B4-BE49-F238E27FC236}">
                <a16:creationId xmlns:a16="http://schemas.microsoft.com/office/drawing/2014/main" id="{44792248-FAB6-43DF-B463-117E57C8217F}"/>
              </a:ext>
            </a:extLst>
          </p:cNvPr>
          <p:cNvSpPr>
            <a:spLocks noGrp="1"/>
          </p:cNvSpPr>
          <p:nvPr>
            <p:ph type="sldNum" sz="quarter" idx="10"/>
          </p:nvPr>
        </p:nvSpPr>
        <p:spPr bwMode="auto">
          <a:xfrm>
            <a:off x="6553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568325" indent="-219075">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911225" indent="-166688">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204913" indent="-179388">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1539875" indent="-168275">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1997075" indent="-16827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454275" indent="-16827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2911475" indent="-16827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368675" indent="-168275"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algn="r">
              <a:lnSpc>
                <a:spcPct val="100000"/>
              </a:lnSpc>
              <a:spcBef>
                <a:spcPct val="0"/>
              </a:spcBef>
              <a:spcAft>
                <a:spcPct val="0"/>
              </a:spcAft>
              <a:buClrTx/>
              <a:buSzTx/>
              <a:buFontTx/>
              <a:buNone/>
            </a:pPr>
            <a:fld id="{E83089C5-9EB8-47AF-AAC7-76002F4D5929}" type="slidenum">
              <a:rPr lang="el-GR" altLang="en-US" sz="1200">
                <a:latin typeface="Garamond" panose="02020404030301010803" pitchFamily="18" charset="0"/>
              </a:rPr>
              <a:pPr algn="r">
                <a:lnSpc>
                  <a:spcPct val="100000"/>
                </a:lnSpc>
                <a:spcBef>
                  <a:spcPct val="0"/>
                </a:spcBef>
                <a:spcAft>
                  <a:spcPct val="0"/>
                </a:spcAft>
                <a:buClrTx/>
                <a:buSzTx/>
                <a:buFontTx/>
                <a:buNone/>
              </a:pPr>
              <a:t>67</a:t>
            </a:fld>
            <a:endParaRPr lang="el-GR" altLang="en-US" sz="1200">
              <a:solidFill>
                <a:srgbClr val="000000"/>
              </a:solidFill>
              <a:latin typeface="Garamond" panose="02020404030301010803" pitchFamily="18" charset="0"/>
              <a:ea typeface="ヒラギノ角ゴ Pro W3" pitchFamily="34" charset="-128"/>
            </a:endParaRPr>
          </a:p>
        </p:txBody>
      </p:sp>
      <p:sp>
        <p:nvSpPr>
          <p:cNvPr id="9" name="Rectangle 3">
            <a:extLst>
              <a:ext uri="{FF2B5EF4-FFF2-40B4-BE49-F238E27FC236}">
                <a16:creationId xmlns:a16="http://schemas.microsoft.com/office/drawing/2014/main" id="{C0D510C0-EC5D-DA49-8F95-4369354EF224}"/>
              </a:ext>
            </a:extLst>
          </p:cNvPr>
          <p:cNvSpPr txBox="1">
            <a:spLocks noChangeArrowheads="1"/>
          </p:cNvSpPr>
          <p:nvPr/>
        </p:nvSpPr>
        <p:spPr bwMode="auto">
          <a:xfrm>
            <a:off x="4306096" y="1703980"/>
            <a:ext cx="2474912"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ヒラギノ角ゴ Pro W3" charset="-128"/>
                <a:cs typeface="ヒラギノ角ゴ Pro W3"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ea typeface="ヒラギノ角ゴ Pro W3"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ea typeface="ヒラギノ角ゴ Pro W3"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ea typeface="ヒラギノ角ゴ Pro W3"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ea typeface="ヒラギノ角ゴ Pro W3"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eaLnBrk="1" hangingPunct="1">
              <a:spcAft>
                <a:spcPts val="20"/>
              </a:spcAft>
              <a:buClr>
                <a:srgbClr val="CC9900"/>
              </a:buClr>
              <a:defRPr/>
            </a:pPr>
            <a:r>
              <a:rPr lang="el-GR" altLang="en-US" kern="0" dirty="0">
                <a:solidFill>
                  <a:srgbClr val="000000"/>
                </a:solidFill>
              </a:rPr>
              <a:t>Άμεσος</a:t>
            </a:r>
            <a:endParaRPr lang="en-GB" altLang="en-US" kern="0" dirty="0">
              <a:solidFill>
                <a:srgbClr val="000000"/>
              </a:solidFill>
            </a:endParaRPr>
          </a:p>
          <a:p>
            <a:pPr eaLnBrk="1" hangingPunct="1">
              <a:spcAft>
                <a:spcPts val="20"/>
              </a:spcAft>
              <a:buClr>
                <a:srgbClr val="CC9900"/>
              </a:buClr>
              <a:defRPr/>
            </a:pPr>
            <a:r>
              <a:rPr lang="el-GR" altLang="en-US" kern="0" dirty="0">
                <a:solidFill>
                  <a:srgbClr val="000000"/>
                </a:solidFill>
              </a:rPr>
              <a:t>Μη άμεσος</a:t>
            </a:r>
            <a:endParaRPr lang="en-GB" altLang="en-US" kern="0" dirty="0">
              <a:solidFill>
                <a:srgbClr val="000000"/>
              </a:solidFill>
            </a:endParaRPr>
          </a:p>
          <a:p>
            <a:pPr eaLnBrk="1" hangingPunct="1">
              <a:spcAft>
                <a:spcPts val="20"/>
              </a:spcAft>
              <a:buClr>
                <a:srgbClr val="CC9900"/>
              </a:buClr>
              <a:defRPr/>
            </a:pPr>
            <a:r>
              <a:rPr lang="el-GR" altLang="en-US" kern="0" dirty="0">
                <a:solidFill>
                  <a:srgbClr val="000000"/>
                </a:solidFill>
              </a:rPr>
              <a:t>Άμεσος</a:t>
            </a:r>
            <a:endParaRPr lang="en-GB" altLang="en-US" kern="0" dirty="0">
              <a:solidFill>
                <a:srgbClr val="000000"/>
              </a:solidFill>
            </a:endParaRPr>
          </a:p>
          <a:p>
            <a:pPr eaLnBrk="1" hangingPunct="1">
              <a:spcAft>
                <a:spcPts val="20"/>
              </a:spcAft>
              <a:buClr>
                <a:srgbClr val="CC9900"/>
              </a:buClr>
              <a:defRPr/>
            </a:pPr>
            <a:r>
              <a:rPr lang="el-GR" altLang="en-US" kern="0" dirty="0">
                <a:solidFill>
                  <a:srgbClr val="000000"/>
                </a:solidFill>
              </a:rPr>
              <a:t>Άμεσος</a:t>
            </a:r>
            <a:endParaRPr lang="en-GB" altLang="en-US" kern="0" dirty="0">
              <a:solidFill>
                <a:srgbClr val="000000"/>
              </a:solidFill>
            </a:endParaRPr>
          </a:p>
          <a:p>
            <a:pPr eaLnBrk="1" hangingPunct="1">
              <a:spcAft>
                <a:spcPts val="20"/>
              </a:spcAft>
              <a:buClr>
                <a:srgbClr val="CC9900"/>
              </a:buClr>
              <a:defRPr/>
            </a:pPr>
            <a:r>
              <a:rPr lang="el-GR" altLang="en-US" kern="0" dirty="0">
                <a:solidFill>
                  <a:srgbClr val="000000"/>
                </a:solidFill>
              </a:rPr>
              <a:t>Μη άμεσος</a:t>
            </a:r>
          </a:p>
          <a:p>
            <a:pPr lvl="1" eaLnBrk="1" hangingPunct="1">
              <a:buClr>
                <a:srgbClr val="3B812F"/>
              </a:buClr>
              <a:defRPr/>
            </a:pPr>
            <a:endParaRPr lang="en-US" altLang="en-US" kern="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798"/>
                                        </p:tgtEl>
                                        <p:attrNameLst>
                                          <p:attrName>style.visibility</p:attrName>
                                        </p:attrNameLst>
                                      </p:cBhvr>
                                      <p:to>
                                        <p:strVal val="visible"/>
                                      </p:to>
                                    </p:set>
                                    <p:animEffect transition="in" filter="fade">
                                      <p:cBhvr>
                                        <p:cTn id="15" dur="500"/>
                                        <p:tgtEl>
                                          <p:spTgt spid="337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796"/>
                                        </p:tgtEl>
                                        <p:attrNameLst>
                                          <p:attrName>style.visibility</p:attrName>
                                        </p:attrNameLst>
                                      </p:cBhvr>
                                      <p:to>
                                        <p:strVal val="visible"/>
                                      </p:to>
                                    </p:set>
                                    <p:animEffect transition="in" filter="fade">
                                      <p:cBhvr>
                                        <p:cTn id="28" dur="500"/>
                                        <p:tgtEl>
                                          <p:spTgt spid="3379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797"/>
                                        </p:tgtEl>
                                        <p:attrNameLst>
                                          <p:attrName>style.visibility</p:attrName>
                                        </p:attrNameLst>
                                      </p:cBhvr>
                                      <p:to>
                                        <p:strVal val="visible"/>
                                      </p:to>
                                    </p:set>
                                    <p:animEffect transition="in" filter="fade">
                                      <p:cBhvr>
                                        <p:cTn id="33" dur="500"/>
                                        <p:tgtEl>
                                          <p:spTgt spid="3379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799"/>
                                        </p:tgtEl>
                                        <p:attrNameLst>
                                          <p:attrName>style.visibility</p:attrName>
                                        </p:attrNameLst>
                                      </p:cBhvr>
                                      <p:to>
                                        <p:strVal val="visible"/>
                                      </p:to>
                                    </p:set>
                                    <p:animEffect transition="in" filter="fade">
                                      <p:cBhvr>
                                        <p:cTn id="38" dur="500"/>
                                        <p:tgtEl>
                                          <p:spTgt spid="3379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7" grpId="0" animBg="1"/>
      <p:bldP spid="33798" grpId="0" animBg="1"/>
      <p:bldP spid="3379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162" name="AutoShape 2">
            <a:extLst>
              <a:ext uri="{FF2B5EF4-FFF2-40B4-BE49-F238E27FC236}">
                <a16:creationId xmlns:a16="http://schemas.microsoft.com/office/drawing/2014/main" id="{00D3F820-2C30-4A4D-9EAA-9188860012CE}"/>
              </a:ext>
            </a:extLst>
          </p:cNvPr>
          <p:cNvCxnSpPr>
            <a:cxnSpLocks noChangeShapeType="1"/>
          </p:cNvCxnSpPr>
          <p:nvPr/>
        </p:nvCxnSpPr>
        <p:spPr bwMode="auto">
          <a:xfrm>
            <a:off x="4284663" y="3357563"/>
            <a:ext cx="1562100" cy="27940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2163" name="AutoShape 3">
            <a:extLst>
              <a:ext uri="{FF2B5EF4-FFF2-40B4-BE49-F238E27FC236}">
                <a16:creationId xmlns:a16="http://schemas.microsoft.com/office/drawing/2014/main" id="{C66A872C-D84D-47C1-BE4F-5FC40063AB9C}"/>
              </a:ext>
            </a:extLst>
          </p:cNvPr>
          <p:cNvCxnSpPr>
            <a:cxnSpLocks noChangeShapeType="1"/>
          </p:cNvCxnSpPr>
          <p:nvPr/>
        </p:nvCxnSpPr>
        <p:spPr bwMode="auto">
          <a:xfrm>
            <a:off x="2627313" y="2781300"/>
            <a:ext cx="1562100" cy="581025"/>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2164" name="AutoShape 4">
            <a:extLst>
              <a:ext uri="{FF2B5EF4-FFF2-40B4-BE49-F238E27FC236}">
                <a16:creationId xmlns:a16="http://schemas.microsoft.com/office/drawing/2014/main" id="{A3A6BABB-92B7-472D-B3B2-7C72FB45742A}"/>
              </a:ext>
            </a:extLst>
          </p:cNvPr>
          <p:cNvCxnSpPr>
            <a:cxnSpLocks noChangeShapeType="1"/>
          </p:cNvCxnSpPr>
          <p:nvPr/>
        </p:nvCxnSpPr>
        <p:spPr bwMode="auto">
          <a:xfrm>
            <a:off x="4284663" y="5805488"/>
            <a:ext cx="1560512" cy="277812"/>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2165" name="AutoShape 5">
            <a:extLst>
              <a:ext uri="{FF2B5EF4-FFF2-40B4-BE49-F238E27FC236}">
                <a16:creationId xmlns:a16="http://schemas.microsoft.com/office/drawing/2014/main" id="{9FCAEEC8-3B75-48A6-971B-C301CFBB74D2}"/>
              </a:ext>
            </a:extLst>
          </p:cNvPr>
          <p:cNvCxnSpPr>
            <a:cxnSpLocks noChangeShapeType="1"/>
          </p:cNvCxnSpPr>
          <p:nvPr/>
        </p:nvCxnSpPr>
        <p:spPr bwMode="auto">
          <a:xfrm>
            <a:off x="2649538" y="5224463"/>
            <a:ext cx="1562100" cy="581025"/>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92166" name="Text Box 6">
            <a:extLst>
              <a:ext uri="{FF2B5EF4-FFF2-40B4-BE49-F238E27FC236}">
                <a16:creationId xmlns:a16="http://schemas.microsoft.com/office/drawing/2014/main" id="{A7A0744C-FEBC-46E4-B0F2-6B12AB059C8E}"/>
              </a:ext>
            </a:extLst>
          </p:cNvPr>
          <p:cNvSpPr txBox="1">
            <a:spLocks noChangeArrowheads="1"/>
          </p:cNvSpPr>
          <p:nvPr/>
        </p:nvSpPr>
        <p:spPr bwMode="auto">
          <a:xfrm>
            <a:off x="2411413" y="2636838"/>
            <a:ext cx="306387"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167" name="Text Box 7">
            <a:extLst>
              <a:ext uri="{FF2B5EF4-FFF2-40B4-BE49-F238E27FC236}">
                <a16:creationId xmlns:a16="http://schemas.microsoft.com/office/drawing/2014/main" id="{2E81ABF7-9348-4900-98C7-82ADB8235CB5}"/>
              </a:ext>
            </a:extLst>
          </p:cNvPr>
          <p:cNvSpPr txBox="1">
            <a:spLocks noChangeArrowheads="1"/>
          </p:cNvSpPr>
          <p:nvPr/>
        </p:nvSpPr>
        <p:spPr bwMode="auto">
          <a:xfrm>
            <a:off x="2411413" y="5037138"/>
            <a:ext cx="306387"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168" name="Text Box 8">
            <a:extLst>
              <a:ext uri="{FF2B5EF4-FFF2-40B4-BE49-F238E27FC236}">
                <a16:creationId xmlns:a16="http://schemas.microsoft.com/office/drawing/2014/main" id="{652F9C01-D900-490B-A58D-34A1D07C6F0C}"/>
              </a:ext>
            </a:extLst>
          </p:cNvPr>
          <p:cNvSpPr txBox="1">
            <a:spLocks noChangeArrowheads="1"/>
          </p:cNvSpPr>
          <p:nvPr/>
        </p:nvSpPr>
        <p:spPr bwMode="auto">
          <a:xfrm>
            <a:off x="3995738" y="2060575"/>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a:t>
            </a:r>
            <a:endParaRPr lang="en-US" altLang="el-GR" sz="1600" b="1"/>
          </a:p>
        </p:txBody>
      </p:sp>
      <p:sp>
        <p:nvSpPr>
          <p:cNvPr id="92169" name="Text Box 9">
            <a:extLst>
              <a:ext uri="{FF2B5EF4-FFF2-40B4-BE49-F238E27FC236}">
                <a16:creationId xmlns:a16="http://schemas.microsoft.com/office/drawing/2014/main" id="{E89D6B77-7E0B-4F61-AB41-1F7AE9EB127D}"/>
              </a:ext>
            </a:extLst>
          </p:cNvPr>
          <p:cNvSpPr txBox="1">
            <a:spLocks noChangeArrowheads="1"/>
          </p:cNvSpPr>
          <p:nvPr/>
        </p:nvSpPr>
        <p:spPr bwMode="auto">
          <a:xfrm>
            <a:off x="3995738" y="3213100"/>
            <a:ext cx="419100"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a:t>
            </a:r>
            <a:endParaRPr lang="en-US" altLang="el-GR" sz="1600" b="1"/>
          </a:p>
        </p:txBody>
      </p:sp>
      <p:sp>
        <p:nvSpPr>
          <p:cNvPr id="92170" name="Text Box 10">
            <a:extLst>
              <a:ext uri="{FF2B5EF4-FFF2-40B4-BE49-F238E27FC236}">
                <a16:creationId xmlns:a16="http://schemas.microsoft.com/office/drawing/2014/main" id="{3C6A2DF3-9721-4FD4-868E-19BDA1F18466}"/>
              </a:ext>
            </a:extLst>
          </p:cNvPr>
          <p:cNvSpPr txBox="1">
            <a:spLocks noChangeArrowheads="1"/>
          </p:cNvSpPr>
          <p:nvPr/>
        </p:nvSpPr>
        <p:spPr bwMode="auto">
          <a:xfrm>
            <a:off x="3995738" y="4437063"/>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a:t>
            </a:r>
            <a:endParaRPr lang="en-US" altLang="el-GR" sz="1600" b="1"/>
          </a:p>
        </p:txBody>
      </p:sp>
      <p:sp>
        <p:nvSpPr>
          <p:cNvPr id="92171" name="Text Box 11">
            <a:extLst>
              <a:ext uri="{FF2B5EF4-FFF2-40B4-BE49-F238E27FC236}">
                <a16:creationId xmlns:a16="http://schemas.microsoft.com/office/drawing/2014/main" id="{F296789D-39BA-4068-8496-28813462E8E3}"/>
              </a:ext>
            </a:extLst>
          </p:cNvPr>
          <p:cNvSpPr txBox="1">
            <a:spLocks noChangeArrowheads="1"/>
          </p:cNvSpPr>
          <p:nvPr/>
        </p:nvSpPr>
        <p:spPr bwMode="auto">
          <a:xfrm>
            <a:off x="3995738" y="5661025"/>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a:t>
            </a:r>
            <a:endParaRPr lang="en-US" altLang="el-GR" sz="1600" b="1"/>
          </a:p>
        </p:txBody>
      </p:sp>
      <p:sp>
        <p:nvSpPr>
          <p:cNvPr id="92172" name="Text Box 12">
            <a:extLst>
              <a:ext uri="{FF2B5EF4-FFF2-40B4-BE49-F238E27FC236}">
                <a16:creationId xmlns:a16="http://schemas.microsoft.com/office/drawing/2014/main" id="{BE02BECD-49E0-4206-AF57-CFE901129610}"/>
              </a:ext>
            </a:extLst>
          </p:cNvPr>
          <p:cNvSpPr txBox="1">
            <a:spLocks noChangeArrowheads="1"/>
          </p:cNvSpPr>
          <p:nvPr/>
        </p:nvSpPr>
        <p:spPr bwMode="auto">
          <a:xfrm>
            <a:off x="5503863" y="17002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a:t>
            </a:r>
            <a:endParaRPr lang="en-US" altLang="el-GR" sz="1600" b="1"/>
          </a:p>
        </p:txBody>
      </p:sp>
      <p:sp>
        <p:nvSpPr>
          <p:cNvPr id="92173" name="Text Box 13">
            <a:extLst>
              <a:ext uri="{FF2B5EF4-FFF2-40B4-BE49-F238E27FC236}">
                <a16:creationId xmlns:a16="http://schemas.microsoft.com/office/drawing/2014/main" id="{49F13B16-497C-4BC4-9CCA-5F9B40825DF5}"/>
              </a:ext>
            </a:extLst>
          </p:cNvPr>
          <p:cNvSpPr txBox="1">
            <a:spLocks noChangeArrowheads="1"/>
          </p:cNvSpPr>
          <p:nvPr/>
        </p:nvSpPr>
        <p:spPr bwMode="auto">
          <a:xfrm>
            <a:off x="5503863" y="2306638"/>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a:t>
            </a:r>
            <a:endParaRPr lang="en-US" altLang="el-GR" sz="1600" b="1"/>
          </a:p>
        </p:txBody>
      </p:sp>
      <p:sp>
        <p:nvSpPr>
          <p:cNvPr id="92174" name="Text Box 14">
            <a:extLst>
              <a:ext uri="{FF2B5EF4-FFF2-40B4-BE49-F238E27FC236}">
                <a16:creationId xmlns:a16="http://schemas.microsoft.com/office/drawing/2014/main" id="{BA55CD7A-F1E8-46FD-81F9-D8C3D0F8E0E8}"/>
              </a:ext>
            </a:extLst>
          </p:cNvPr>
          <p:cNvSpPr txBox="1">
            <a:spLocks noChangeArrowheads="1"/>
          </p:cNvSpPr>
          <p:nvPr/>
        </p:nvSpPr>
        <p:spPr bwMode="auto">
          <a:xfrm>
            <a:off x="5503863" y="291306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a:t>
            </a:r>
            <a:endParaRPr lang="en-US" altLang="el-GR" sz="1600" b="1"/>
          </a:p>
        </p:txBody>
      </p:sp>
      <p:sp>
        <p:nvSpPr>
          <p:cNvPr id="92175" name="Text Box 15">
            <a:extLst>
              <a:ext uri="{FF2B5EF4-FFF2-40B4-BE49-F238E27FC236}">
                <a16:creationId xmlns:a16="http://schemas.microsoft.com/office/drawing/2014/main" id="{D257D231-43AF-4576-A3D5-CCBE1D525B1E}"/>
              </a:ext>
            </a:extLst>
          </p:cNvPr>
          <p:cNvSpPr txBox="1">
            <a:spLocks noChangeArrowheads="1"/>
          </p:cNvSpPr>
          <p:nvPr/>
        </p:nvSpPr>
        <p:spPr bwMode="auto">
          <a:xfrm>
            <a:off x="5503863" y="3521075"/>
            <a:ext cx="531812"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a:t>
            </a:r>
            <a:endParaRPr lang="en-US" altLang="el-GR" sz="1600" b="1"/>
          </a:p>
        </p:txBody>
      </p:sp>
      <p:sp>
        <p:nvSpPr>
          <p:cNvPr id="92176" name="Text Box 16">
            <a:extLst>
              <a:ext uri="{FF2B5EF4-FFF2-40B4-BE49-F238E27FC236}">
                <a16:creationId xmlns:a16="http://schemas.microsoft.com/office/drawing/2014/main" id="{2CF6835A-08D8-4491-BC03-A921642C5E9F}"/>
              </a:ext>
            </a:extLst>
          </p:cNvPr>
          <p:cNvSpPr txBox="1">
            <a:spLocks noChangeArrowheads="1"/>
          </p:cNvSpPr>
          <p:nvPr/>
        </p:nvSpPr>
        <p:spPr bwMode="auto">
          <a:xfrm>
            <a:off x="5503863" y="4127500"/>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a:t>
            </a:r>
            <a:endParaRPr lang="en-US" altLang="el-GR" sz="1600" b="1"/>
          </a:p>
        </p:txBody>
      </p:sp>
      <p:sp>
        <p:nvSpPr>
          <p:cNvPr id="92177" name="Text Box 17">
            <a:extLst>
              <a:ext uri="{FF2B5EF4-FFF2-40B4-BE49-F238E27FC236}">
                <a16:creationId xmlns:a16="http://schemas.microsoft.com/office/drawing/2014/main" id="{02F42931-AE74-4830-B84A-EA0D2F47D111}"/>
              </a:ext>
            </a:extLst>
          </p:cNvPr>
          <p:cNvSpPr txBox="1">
            <a:spLocks noChangeArrowheads="1"/>
          </p:cNvSpPr>
          <p:nvPr/>
        </p:nvSpPr>
        <p:spPr bwMode="auto">
          <a:xfrm>
            <a:off x="5503863" y="47355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a:t>
            </a:r>
            <a:endParaRPr lang="en-US" altLang="el-GR" sz="1600" b="1"/>
          </a:p>
        </p:txBody>
      </p:sp>
      <p:sp>
        <p:nvSpPr>
          <p:cNvPr id="92178" name="Text Box 18">
            <a:extLst>
              <a:ext uri="{FF2B5EF4-FFF2-40B4-BE49-F238E27FC236}">
                <a16:creationId xmlns:a16="http://schemas.microsoft.com/office/drawing/2014/main" id="{75B7A226-C607-4240-8445-8F4A631F6D68}"/>
              </a:ext>
            </a:extLst>
          </p:cNvPr>
          <p:cNvSpPr txBox="1">
            <a:spLocks noChangeArrowheads="1"/>
          </p:cNvSpPr>
          <p:nvPr/>
        </p:nvSpPr>
        <p:spPr bwMode="auto">
          <a:xfrm>
            <a:off x="5503863" y="5341938"/>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a:t>
            </a:r>
            <a:endParaRPr lang="en-US" altLang="el-GR" sz="1600" b="1"/>
          </a:p>
        </p:txBody>
      </p:sp>
      <p:sp>
        <p:nvSpPr>
          <p:cNvPr id="92179" name="Text Box 19">
            <a:extLst>
              <a:ext uri="{FF2B5EF4-FFF2-40B4-BE49-F238E27FC236}">
                <a16:creationId xmlns:a16="http://schemas.microsoft.com/office/drawing/2014/main" id="{251F3E67-3B09-4B42-B84A-77CF5767959C}"/>
              </a:ext>
            </a:extLst>
          </p:cNvPr>
          <p:cNvSpPr txBox="1">
            <a:spLocks noChangeArrowheads="1"/>
          </p:cNvSpPr>
          <p:nvPr/>
        </p:nvSpPr>
        <p:spPr bwMode="auto">
          <a:xfrm>
            <a:off x="5505450" y="5949950"/>
            <a:ext cx="531813"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a:t>
            </a:r>
            <a:endParaRPr lang="en-US" altLang="el-GR" sz="1600" b="1"/>
          </a:p>
        </p:txBody>
      </p:sp>
      <p:sp>
        <p:nvSpPr>
          <p:cNvPr id="92180" name="Rectangle 20">
            <a:extLst>
              <a:ext uri="{FF2B5EF4-FFF2-40B4-BE49-F238E27FC236}">
                <a16:creationId xmlns:a16="http://schemas.microsoft.com/office/drawing/2014/main" id="{7A425F0D-80B8-4D99-B7A1-0543859B6B98}"/>
              </a:ext>
            </a:extLst>
          </p:cNvPr>
          <p:cNvSpPr>
            <a:spLocks noGrp="1" noChangeArrowheads="1"/>
          </p:cNvSpPr>
          <p:nvPr>
            <p:ph type="title"/>
          </p:nvPr>
        </p:nvSpPr>
        <p:spPr/>
        <p:txBody>
          <a:bodyPr/>
          <a:lstStyle/>
          <a:p>
            <a:pPr eaLnBrk="1" hangingPunct="1"/>
            <a:r>
              <a:rPr lang="el-GR" altLang="el-GR"/>
              <a:t>Κωδικοποίηση Πηγής (9)</a:t>
            </a:r>
            <a:endParaRPr lang="en-US" altLang="el-GR"/>
          </a:p>
        </p:txBody>
      </p:sp>
      <p:sp>
        <p:nvSpPr>
          <p:cNvPr id="92181" name="Oval 21">
            <a:extLst>
              <a:ext uri="{FF2B5EF4-FFF2-40B4-BE49-F238E27FC236}">
                <a16:creationId xmlns:a16="http://schemas.microsoft.com/office/drawing/2014/main" id="{B9CC9FC0-FB9F-4ABC-BD5E-74225D9064A0}"/>
              </a:ext>
            </a:extLst>
          </p:cNvPr>
          <p:cNvSpPr>
            <a:spLocks noChangeArrowheads="1"/>
          </p:cNvSpPr>
          <p:nvPr/>
        </p:nvSpPr>
        <p:spPr bwMode="auto">
          <a:xfrm>
            <a:off x="827088" y="3716338"/>
            <a:ext cx="142875" cy="144462"/>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nvGrpSpPr>
          <p:cNvPr id="92182" name="Group 22">
            <a:extLst>
              <a:ext uri="{FF2B5EF4-FFF2-40B4-BE49-F238E27FC236}">
                <a16:creationId xmlns:a16="http://schemas.microsoft.com/office/drawing/2014/main" id="{076B5476-6C84-430D-82CD-141C9C0B70CA}"/>
              </a:ext>
            </a:extLst>
          </p:cNvPr>
          <p:cNvGrpSpPr>
            <a:grpSpLocks/>
          </p:cNvGrpSpPr>
          <p:nvPr/>
        </p:nvGrpSpPr>
        <p:grpSpPr bwMode="auto">
          <a:xfrm>
            <a:off x="4138613" y="1939925"/>
            <a:ext cx="71437" cy="3697288"/>
            <a:chOff x="2699" y="1222"/>
            <a:chExt cx="45" cy="2329"/>
          </a:xfrm>
        </p:grpSpPr>
        <p:grpSp>
          <p:nvGrpSpPr>
            <p:cNvPr id="92304" name="Group 23">
              <a:extLst>
                <a:ext uri="{FF2B5EF4-FFF2-40B4-BE49-F238E27FC236}">
                  <a16:creationId xmlns:a16="http://schemas.microsoft.com/office/drawing/2014/main" id="{986570D6-17EA-43D7-BF59-F4EF795E3953}"/>
                </a:ext>
              </a:extLst>
            </p:cNvPr>
            <p:cNvGrpSpPr>
              <a:grpSpLocks/>
            </p:cNvGrpSpPr>
            <p:nvPr/>
          </p:nvGrpSpPr>
          <p:grpSpPr bwMode="auto">
            <a:xfrm>
              <a:off x="2699" y="1222"/>
              <a:ext cx="44" cy="805"/>
              <a:chOff x="2699" y="1222"/>
              <a:chExt cx="44" cy="805"/>
            </a:xfrm>
          </p:grpSpPr>
          <p:sp>
            <p:nvSpPr>
              <p:cNvPr id="92308" name="Oval 24">
                <a:extLst>
                  <a:ext uri="{FF2B5EF4-FFF2-40B4-BE49-F238E27FC236}">
                    <a16:creationId xmlns:a16="http://schemas.microsoft.com/office/drawing/2014/main" id="{1577D41B-5D4E-4B87-B99A-4A6D56A6C332}"/>
                  </a:ext>
                </a:extLst>
              </p:cNvPr>
              <p:cNvSpPr>
                <a:spLocks noChangeArrowheads="1"/>
              </p:cNvSpPr>
              <p:nvPr/>
            </p:nvSpPr>
            <p:spPr bwMode="auto">
              <a:xfrm flipV="1">
                <a:off x="2699" y="122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309" name="Oval 25">
                <a:extLst>
                  <a:ext uri="{FF2B5EF4-FFF2-40B4-BE49-F238E27FC236}">
                    <a16:creationId xmlns:a16="http://schemas.microsoft.com/office/drawing/2014/main" id="{DB15BA3A-DA01-4992-AA8E-F7DB1CA7CC27}"/>
                  </a:ext>
                </a:extLst>
              </p:cNvPr>
              <p:cNvSpPr>
                <a:spLocks noChangeArrowheads="1"/>
              </p:cNvSpPr>
              <p:nvPr/>
            </p:nvSpPr>
            <p:spPr bwMode="auto">
              <a:xfrm flipV="1">
                <a:off x="2699" y="198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305" name="Group 26">
              <a:extLst>
                <a:ext uri="{FF2B5EF4-FFF2-40B4-BE49-F238E27FC236}">
                  <a16:creationId xmlns:a16="http://schemas.microsoft.com/office/drawing/2014/main" id="{3A62AB0A-DE75-4794-9D5C-198285DBB625}"/>
                </a:ext>
              </a:extLst>
            </p:cNvPr>
            <p:cNvGrpSpPr>
              <a:grpSpLocks/>
            </p:cNvGrpSpPr>
            <p:nvPr/>
          </p:nvGrpSpPr>
          <p:grpSpPr bwMode="auto">
            <a:xfrm>
              <a:off x="2699" y="2745"/>
              <a:ext cx="45" cy="806"/>
              <a:chOff x="2699" y="2745"/>
              <a:chExt cx="45" cy="806"/>
            </a:xfrm>
          </p:grpSpPr>
          <p:sp>
            <p:nvSpPr>
              <p:cNvPr id="92306" name="Oval 27">
                <a:extLst>
                  <a:ext uri="{FF2B5EF4-FFF2-40B4-BE49-F238E27FC236}">
                    <a16:creationId xmlns:a16="http://schemas.microsoft.com/office/drawing/2014/main" id="{ABA29AA2-B83C-4656-80D6-8EEE375ACAD6}"/>
                  </a:ext>
                </a:extLst>
              </p:cNvPr>
              <p:cNvSpPr>
                <a:spLocks noChangeArrowheads="1"/>
              </p:cNvSpPr>
              <p:nvPr/>
            </p:nvSpPr>
            <p:spPr bwMode="auto">
              <a:xfrm flipV="1">
                <a:off x="2699" y="274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307" name="Oval 28">
                <a:extLst>
                  <a:ext uri="{FF2B5EF4-FFF2-40B4-BE49-F238E27FC236}">
                    <a16:creationId xmlns:a16="http://schemas.microsoft.com/office/drawing/2014/main" id="{4643809E-25FD-490E-8764-13F347605023}"/>
                  </a:ext>
                </a:extLst>
              </p:cNvPr>
              <p:cNvSpPr>
                <a:spLocks noChangeArrowheads="1"/>
              </p:cNvSpPr>
              <p:nvPr/>
            </p:nvSpPr>
            <p:spPr bwMode="auto">
              <a:xfrm flipV="1">
                <a:off x="2700" y="350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2183" name="Group 29">
            <a:extLst>
              <a:ext uri="{FF2B5EF4-FFF2-40B4-BE49-F238E27FC236}">
                <a16:creationId xmlns:a16="http://schemas.microsoft.com/office/drawing/2014/main" id="{DFDC4413-64CB-4867-9EAC-9615B6C8831C}"/>
              </a:ext>
            </a:extLst>
          </p:cNvPr>
          <p:cNvGrpSpPr>
            <a:grpSpLocks/>
          </p:cNvGrpSpPr>
          <p:nvPr/>
        </p:nvGrpSpPr>
        <p:grpSpPr bwMode="auto">
          <a:xfrm>
            <a:off x="5759450" y="1638300"/>
            <a:ext cx="69850" cy="4300538"/>
            <a:chOff x="3606" y="1032"/>
            <a:chExt cx="44" cy="2709"/>
          </a:xfrm>
        </p:grpSpPr>
        <p:grpSp>
          <p:nvGrpSpPr>
            <p:cNvPr id="92292" name="Group 30">
              <a:extLst>
                <a:ext uri="{FF2B5EF4-FFF2-40B4-BE49-F238E27FC236}">
                  <a16:creationId xmlns:a16="http://schemas.microsoft.com/office/drawing/2014/main" id="{A1524020-03F1-456E-879A-86A3F8136E84}"/>
                </a:ext>
              </a:extLst>
            </p:cNvPr>
            <p:cNvGrpSpPr>
              <a:grpSpLocks/>
            </p:cNvGrpSpPr>
            <p:nvPr/>
          </p:nvGrpSpPr>
          <p:grpSpPr bwMode="auto">
            <a:xfrm>
              <a:off x="3606" y="1032"/>
              <a:ext cx="44" cy="424"/>
              <a:chOff x="3606" y="1032"/>
              <a:chExt cx="44" cy="424"/>
            </a:xfrm>
          </p:grpSpPr>
          <p:sp>
            <p:nvSpPr>
              <p:cNvPr id="92302" name="Oval 31">
                <a:extLst>
                  <a:ext uri="{FF2B5EF4-FFF2-40B4-BE49-F238E27FC236}">
                    <a16:creationId xmlns:a16="http://schemas.microsoft.com/office/drawing/2014/main" id="{EA991CAC-6867-470F-8119-CB141B012D68}"/>
                  </a:ext>
                </a:extLst>
              </p:cNvPr>
              <p:cNvSpPr>
                <a:spLocks noChangeArrowheads="1"/>
              </p:cNvSpPr>
              <p:nvPr/>
            </p:nvSpPr>
            <p:spPr bwMode="auto">
              <a:xfrm flipH="1">
                <a:off x="3606" y="103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303" name="Oval 32">
                <a:extLst>
                  <a:ext uri="{FF2B5EF4-FFF2-40B4-BE49-F238E27FC236}">
                    <a16:creationId xmlns:a16="http://schemas.microsoft.com/office/drawing/2014/main" id="{BCE5FEFF-C7F4-42FF-8553-362905AAAFFD}"/>
                  </a:ext>
                </a:extLst>
              </p:cNvPr>
              <p:cNvSpPr>
                <a:spLocks noChangeArrowheads="1"/>
              </p:cNvSpPr>
              <p:nvPr/>
            </p:nvSpPr>
            <p:spPr bwMode="auto">
              <a:xfrm flipH="1">
                <a:off x="3606" y="141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93" name="Group 33">
              <a:extLst>
                <a:ext uri="{FF2B5EF4-FFF2-40B4-BE49-F238E27FC236}">
                  <a16:creationId xmlns:a16="http://schemas.microsoft.com/office/drawing/2014/main" id="{3591E70F-03D4-41F5-BBEE-680208EAFD92}"/>
                </a:ext>
              </a:extLst>
            </p:cNvPr>
            <p:cNvGrpSpPr>
              <a:grpSpLocks/>
            </p:cNvGrpSpPr>
            <p:nvPr/>
          </p:nvGrpSpPr>
          <p:grpSpPr bwMode="auto">
            <a:xfrm>
              <a:off x="3606" y="1793"/>
              <a:ext cx="44" cy="425"/>
              <a:chOff x="3606" y="1793"/>
              <a:chExt cx="44" cy="425"/>
            </a:xfrm>
          </p:grpSpPr>
          <p:sp>
            <p:nvSpPr>
              <p:cNvPr id="92300" name="Oval 34">
                <a:extLst>
                  <a:ext uri="{FF2B5EF4-FFF2-40B4-BE49-F238E27FC236}">
                    <a16:creationId xmlns:a16="http://schemas.microsoft.com/office/drawing/2014/main" id="{40CA0D61-2D14-4E94-853C-C20567B1D6EA}"/>
                  </a:ext>
                </a:extLst>
              </p:cNvPr>
              <p:cNvSpPr>
                <a:spLocks noChangeArrowheads="1"/>
              </p:cNvSpPr>
              <p:nvPr/>
            </p:nvSpPr>
            <p:spPr bwMode="auto">
              <a:xfrm flipH="1">
                <a:off x="3606" y="179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301" name="Oval 35">
                <a:extLst>
                  <a:ext uri="{FF2B5EF4-FFF2-40B4-BE49-F238E27FC236}">
                    <a16:creationId xmlns:a16="http://schemas.microsoft.com/office/drawing/2014/main" id="{06E014E6-0CB4-4774-9B94-5E3FC788984E}"/>
                  </a:ext>
                </a:extLst>
              </p:cNvPr>
              <p:cNvSpPr>
                <a:spLocks noChangeArrowheads="1"/>
              </p:cNvSpPr>
              <p:nvPr/>
            </p:nvSpPr>
            <p:spPr bwMode="auto">
              <a:xfrm flipH="1">
                <a:off x="3606" y="217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94" name="Group 36">
              <a:extLst>
                <a:ext uri="{FF2B5EF4-FFF2-40B4-BE49-F238E27FC236}">
                  <a16:creationId xmlns:a16="http://schemas.microsoft.com/office/drawing/2014/main" id="{2A43E562-1832-4211-AD65-370593045292}"/>
                </a:ext>
              </a:extLst>
            </p:cNvPr>
            <p:cNvGrpSpPr>
              <a:grpSpLocks/>
            </p:cNvGrpSpPr>
            <p:nvPr/>
          </p:nvGrpSpPr>
          <p:grpSpPr bwMode="auto">
            <a:xfrm>
              <a:off x="3606" y="2554"/>
              <a:ext cx="44" cy="425"/>
              <a:chOff x="3606" y="2554"/>
              <a:chExt cx="44" cy="425"/>
            </a:xfrm>
          </p:grpSpPr>
          <p:sp>
            <p:nvSpPr>
              <p:cNvPr id="92298" name="Oval 37">
                <a:extLst>
                  <a:ext uri="{FF2B5EF4-FFF2-40B4-BE49-F238E27FC236}">
                    <a16:creationId xmlns:a16="http://schemas.microsoft.com/office/drawing/2014/main" id="{570145FE-7757-423E-B9D8-81AD69B396B4}"/>
                  </a:ext>
                </a:extLst>
              </p:cNvPr>
              <p:cNvSpPr>
                <a:spLocks noChangeArrowheads="1"/>
              </p:cNvSpPr>
              <p:nvPr/>
            </p:nvSpPr>
            <p:spPr bwMode="auto">
              <a:xfrm flipH="1">
                <a:off x="3606" y="255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99" name="Oval 38">
                <a:extLst>
                  <a:ext uri="{FF2B5EF4-FFF2-40B4-BE49-F238E27FC236}">
                    <a16:creationId xmlns:a16="http://schemas.microsoft.com/office/drawing/2014/main" id="{724B7231-4479-4A1E-A661-90BB5694F68B}"/>
                  </a:ext>
                </a:extLst>
              </p:cNvPr>
              <p:cNvSpPr>
                <a:spLocks noChangeArrowheads="1"/>
              </p:cNvSpPr>
              <p:nvPr/>
            </p:nvSpPr>
            <p:spPr bwMode="auto">
              <a:xfrm flipH="1">
                <a:off x="3606" y="293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95" name="Group 39">
              <a:extLst>
                <a:ext uri="{FF2B5EF4-FFF2-40B4-BE49-F238E27FC236}">
                  <a16:creationId xmlns:a16="http://schemas.microsoft.com/office/drawing/2014/main" id="{3986CB76-18BC-43DD-BC5A-C0DE247E291F}"/>
                </a:ext>
              </a:extLst>
            </p:cNvPr>
            <p:cNvGrpSpPr>
              <a:grpSpLocks/>
            </p:cNvGrpSpPr>
            <p:nvPr/>
          </p:nvGrpSpPr>
          <p:grpSpPr bwMode="auto">
            <a:xfrm>
              <a:off x="3606" y="3316"/>
              <a:ext cx="44" cy="425"/>
              <a:chOff x="3606" y="3316"/>
              <a:chExt cx="44" cy="425"/>
            </a:xfrm>
          </p:grpSpPr>
          <p:sp>
            <p:nvSpPr>
              <p:cNvPr id="92296" name="Oval 40">
                <a:extLst>
                  <a:ext uri="{FF2B5EF4-FFF2-40B4-BE49-F238E27FC236}">
                    <a16:creationId xmlns:a16="http://schemas.microsoft.com/office/drawing/2014/main" id="{D3FB0559-57DE-40AA-A0A9-80CD2386ACB7}"/>
                  </a:ext>
                </a:extLst>
              </p:cNvPr>
              <p:cNvSpPr>
                <a:spLocks noChangeArrowheads="1"/>
              </p:cNvSpPr>
              <p:nvPr/>
            </p:nvSpPr>
            <p:spPr bwMode="auto">
              <a:xfrm flipH="1">
                <a:off x="3606" y="331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97" name="Oval 41">
                <a:extLst>
                  <a:ext uri="{FF2B5EF4-FFF2-40B4-BE49-F238E27FC236}">
                    <a16:creationId xmlns:a16="http://schemas.microsoft.com/office/drawing/2014/main" id="{E33F9C61-6945-4AA8-AFFA-DA31C5167317}"/>
                  </a:ext>
                </a:extLst>
              </p:cNvPr>
              <p:cNvSpPr>
                <a:spLocks noChangeArrowheads="1"/>
              </p:cNvSpPr>
              <p:nvPr/>
            </p:nvSpPr>
            <p:spPr bwMode="auto">
              <a:xfrm flipH="1">
                <a:off x="3606" y="369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2184" name="Group 42">
            <a:extLst>
              <a:ext uri="{FF2B5EF4-FFF2-40B4-BE49-F238E27FC236}">
                <a16:creationId xmlns:a16="http://schemas.microsoft.com/office/drawing/2014/main" id="{E797010F-2289-449E-AE7E-F81BC9A61238}"/>
              </a:ext>
            </a:extLst>
          </p:cNvPr>
          <p:cNvGrpSpPr>
            <a:grpSpLocks/>
          </p:cNvGrpSpPr>
          <p:nvPr/>
        </p:nvGrpSpPr>
        <p:grpSpPr bwMode="auto">
          <a:xfrm>
            <a:off x="7378700" y="1484313"/>
            <a:ext cx="74613" cy="4608512"/>
            <a:chOff x="4648" y="935"/>
            <a:chExt cx="47" cy="2903"/>
          </a:xfrm>
        </p:grpSpPr>
        <p:grpSp>
          <p:nvGrpSpPr>
            <p:cNvPr id="92268" name="Group 43">
              <a:extLst>
                <a:ext uri="{FF2B5EF4-FFF2-40B4-BE49-F238E27FC236}">
                  <a16:creationId xmlns:a16="http://schemas.microsoft.com/office/drawing/2014/main" id="{7A265853-98E0-4A4F-8CEF-E7EBC9394E18}"/>
                </a:ext>
              </a:extLst>
            </p:cNvPr>
            <p:cNvGrpSpPr>
              <a:grpSpLocks/>
            </p:cNvGrpSpPr>
            <p:nvPr/>
          </p:nvGrpSpPr>
          <p:grpSpPr bwMode="auto">
            <a:xfrm>
              <a:off x="4648" y="935"/>
              <a:ext cx="47" cy="238"/>
              <a:chOff x="4648" y="935"/>
              <a:chExt cx="47" cy="238"/>
            </a:xfrm>
          </p:grpSpPr>
          <p:sp>
            <p:nvSpPr>
              <p:cNvPr id="92290" name="Oval 44">
                <a:extLst>
                  <a:ext uri="{FF2B5EF4-FFF2-40B4-BE49-F238E27FC236}">
                    <a16:creationId xmlns:a16="http://schemas.microsoft.com/office/drawing/2014/main" id="{A2861048-EB52-42DF-91B8-5332BF44EB35}"/>
                  </a:ext>
                </a:extLst>
              </p:cNvPr>
              <p:cNvSpPr>
                <a:spLocks noChangeArrowheads="1"/>
              </p:cNvSpPr>
              <p:nvPr/>
            </p:nvSpPr>
            <p:spPr bwMode="auto">
              <a:xfrm flipH="1" flipV="1">
                <a:off x="4649" y="93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91" name="Oval 45">
                <a:extLst>
                  <a:ext uri="{FF2B5EF4-FFF2-40B4-BE49-F238E27FC236}">
                    <a16:creationId xmlns:a16="http://schemas.microsoft.com/office/drawing/2014/main" id="{B82702FE-89E8-44EE-AD72-C730A50F4EC5}"/>
                  </a:ext>
                </a:extLst>
              </p:cNvPr>
              <p:cNvSpPr>
                <a:spLocks noChangeArrowheads="1"/>
              </p:cNvSpPr>
              <p:nvPr/>
            </p:nvSpPr>
            <p:spPr bwMode="auto">
              <a:xfrm flipH="1" flipV="1">
                <a:off x="4648" y="112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69" name="Group 46">
              <a:extLst>
                <a:ext uri="{FF2B5EF4-FFF2-40B4-BE49-F238E27FC236}">
                  <a16:creationId xmlns:a16="http://schemas.microsoft.com/office/drawing/2014/main" id="{99064BC0-2858-4365-99FB-6C8FAEC8D26F}"/>
                </a:ext>
              </a:extLst>
            </p:cNvPr>
            <p:cNvGrpSpPr>
              <a:grpSpLocks/>
            </p:cNvGrpSpPr>
            <p:nvPr/>
          </p:nvGrpSpPr>
          <p:grpSpPr bwMode="auto">
            <a:xfrm>
              <a:off x="4648" y="1315"/>
              <a:ext cx="47" cy="239"/>
              <a:chOff x="4648" y="1315"/>
              <a:chExt cx="47" cy="239"/>
            </a:xfrm>
          </p:grpSpPr>
          <p:sp>
            <p:nvSpPr>
              <p:cNvPr id="92288" name="Oval 47">
                <a:extLst>
                  <a:ext uri="{FF2B5EF4-FFF2-40B4-BE49-F238E27FC236}">
                    <a16:creationId xmlns:a16="http://schemas.microsoft.com/office/drawing/2014/main" id="{290387F4-D959-44C8-8561-EB065370B065}"/>
                  </a:ext>
                </a:extLst>
              </p:cNvPr>
              <p:cNvSpPr>
                <a:spLocks noChangeArrowheads="1"/>
              </p:cNvSpPr>
              <p:nvPr/>
            </p:nvSpPr>
            <p:spPr bwMode="auto">
              <a:xfrm flipH="1" flipV="1">
                <a:off x="4649" y="131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89" name="Oval 48">
                <a:extLst>
                  <a:ext uri="{FF2B5EF4-FFF2-40B4-BE49-F238E27FC236}">
                    <a16:creationId xmlns:a16="http://schemas.microsoft.com/office/drawing/2014/main" id="{C7CBEC62-D73E-4544-9459-BFB529358F9C}"/>
                  </a:ext>
                </a:extLst>
              </p:cNvPr>
              <p:cNvSpPr>
                <a:spLocks noChangeArrowheads="1"/>
              </p:cNvSpPr>
              <p:nvPr/>
            </p:nvSpPr>
            <p:spPr bwMode="auto">
              <a:xfrm flipH="1" flipV="1">
                <a:off x="4648" y="150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70" name="Group 49">
              <a:extLst>
                <a:ext uri="{FF2B5EF4-FFF2-40B4-BE49-F238E27FC236}">
                  <a16:creationId xmlns:a16="http://schemas.microsoft.com/office/drawing/2014/main" id="{AB5A6FCE-0A97-4733-89D5-827694E9523D}"/>
                </a:ext>
              </a:extLst>
            </p:cNvPr>
            <p:cNvGrpSpPr>
              <a:grpSpLocks/>
            </p:cNvGrpSpPr>
            <p:nvPr/>
          </p:nvGrpSpPr>
          <p:grpSpPr bwMode="auto">
            <a:xfrm>
              <a:off x="4648" y="1696"/>
              <a:ext cx="46" cy="238"/>
              <a:chOff x="4648" y="1696"/>
              <a:chExt cx="46" cy="238"/>
            </a:xfrm>
          </p:grpSpPr>
          <p:sp>
            <p:nvSpPr>
              <p:cNvPr id="92286" name="Oval 50">
                <a:extLst>
                  <a:ext uri="{FF2B5EF4-FFF2-40B4-BE49-F238E27FC236}">
                    <a16:creationId xmlns:a16="http://schemas.microsoft.com/office/drawing/2014/main" id="{3EF533AF-7E53-4DB7-8A0A-EA5481CFBF99}"/>
                  </a:ext>
                </a:extLst>
              </p:cNvPr>
              <p:cNvSpPr>
                <a:spLocks noChangeArrowheads="1"/>
              </p:cNvSpPr>
              <p:nvPr/>
            </p:nvSpPr>
            <p:spPr bwMode="auto">
              <a:xfrm flipH="1" flipV="1">
                <a:off x="4648" y="169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87" name="Oval 51">
                <a:extLst>
                  <a:ext uri="{FF2B5EF4-FFF2-40B4-BE49-F238E27FC236}">
                    <a16:creationId xmlns:a16="http://schemas.microsoft.com/office/drawing/2014/main" id="{5750807B-251C-418B-AFFA-DD827319AEEA}"/>
                  </a:ext>
                </a:extLst>
              </p:cNvPr>
              <p:cNvSpPr>
                <a:spLocks noChangeArrowheads="1"/>
              </p:cNvSpPr>
              <p:nvPr/>
            </p:nvSpPr>
            <p:spPr bwMode="auto">
              <a:xfrm flipH="1" flipV="1">
                <a:off x="4648" y="188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71" name="Group 52">
              <a:extLst>
                <a:ext uri="{FF2B5EF4-FFF2-40B4-BE49-F238E27FC236}">
                  <a16:creationId xmlns:a16="http://schemas.microsoft.com/office/drawing/2014/main" id="{27B958B5-9D82-4D0E-A2A4-2A0CC55D75CA}"/>
                </a:ext>
              </a:extLst>
            </p:cNvPr>
            <p:cNvGrpSpPr>
              <a:grpSpLocks/>
            </p:cNvGrpSpPr>
            <p:nvPr/>
          </p:nvGrpSpPr>
          <p:grpSpPr bwMode="auto">
            <a:xfrm>
              <a:off x="4648" y="2077"/>
              <a:ext cx="46" cy="238"/>
              <a:chOff x="4648" y="2077"/>
              <a:chExt cx="46" cy="238"/>
            </a:xfrm>
          </p:grpSpPr>
          <p:sp>
            <p:nvSpPr>
              <p:cNvPr id="92284" name="Oval 53">
                <a:extLst>
                  <a:ext uri="{FF2B5EF4-FFF2-40B4-BE49-F238E27FC236}">
                    <a16:creationId xmlns:a16="http://schemas.microsoft.com/office/drawing/2014/main" id="{F4A23D6E-72DD-421F-BCB2-7D6B7D0268C3}"/>
                  </a:ext>
                </a:extLst>
              </p:cNvPr>
              <p:cNvSpPr>
                <a:spLocks noChangeArrowheads="1"/>
              </p:cNvSpPr>
              <p:nvPr/>
            </p:nvSpPr>
            <p:spPr bwMode="auto">
              <a:xfrm flipH="1" flipV="1">
                <a:off x="4648" y="207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85" name="Oval 54">
                <a:extLst>
                  <a:ext uri="{FF2B5EF4-FFF2-40B4-BE49-F238E27FC236}">
                    <a16:creationId xmlns:a16="http://schemas.microsoft.com/office/drawing/2014/main" id="{09E8EFC2-C9B1-40B0-9EE7-F3E369919036}"/>
                  </a:ext>
                </a:extLst>
              </p:cNvPr>
              <p:cNvSpPr>
                <a:spLocks noChangeArrowheads="1"/>
              </p:cNvSpPr>
              <p:nvPr/>
            </p:nvSpPr>
            <p:spPr bwMode="auto">
              <a:xfrm flipH="1" flipV="1">
                <a:off x="4648" y="226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72" name="Group 55">
              <a:extLst>
                <a:ext uri="{FF2B5EF4-FFF2-40B4-BE49-F238E27FC236}">
                  <a16:creationId xmlns:a16="http://schemas.microsoft.com/office/drawing/2014/main" id="{19B66398-7A50-419A-A77B-3CA1C5A6AE5B}"/>
                </a:ext>
              </a:extLst>
            </p:cNvPr>
            <p:cNvGrpSpPr>
              <a:grpSpLocks/>
            </p:cNvGrpSpPr>
            <p:nvPr/>
          </p:nvGrpSpPr>
          <p:grpSpPr bwMode="auto">
            <a:xfrm>
              <a:off x="4648" y="2457"/>
              <a:ext cx="46" cy="239"/>
              <a:chOff x="4648" y="2457"/>
              <a:chExt cx="46" cy="239"/>
            </a:xfrm>
          </p:grpSpPr>
          <p:sp>
            <p:nvSpPr>
              <p:cNvPr id="92282" name="Oval 56">
                <a:extLst>
                  <a:ext uri="{FF2B5EF4-FFF2-40B4-BE49-F238E27FC236}">
                    <a16:creationId xmlns:a16="http://schemas.microsoft.com/office/drawing/2014/main" id="{3CA9B5AA-A750-4FE5-8FC3-E1760CFAB959}"/>
                  </a:ext>
                </a:extLst>
              </p:cNvPr>
              <p:cNvSpPr>
                <a:spLocks noChangeArrowheads="1"/>
              </p:cNvSpPr>
              <p:nvPr/>
            </p:nvSpPr>
            <p:spPr bwMode="auto">
              <a:xfrm flipH="1" flipV="1">
                <a:off x="4648" y="245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83" name="Oval 57">
                <a:extLst>
                  <a:ext uri="{FF2B5EF4-FFF2-40B4-BE49-F238E27FC236}">
                    <a16:creationId xmlns:a16="http://schemas.microsoft.com/office/drawing/2014/main" id="{4CF6952A-BA95-4BC2-9293-480B4D24389D}"/>
                  </a:ext>
                </a:extLst>
              </p:cNvPr>
              <p:cNvSpPr>
                <a:spLocks noChangeArrowheads="1"/>
              </p:cNvSpPr>
              <p:nvPr/>
            </p:nvSpPr>
            <p:spPr bwMode="auto">
              <a:xfrm flipH="1" flipV="1">
                <a:off x="4648" y="264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73" name="Group 58">
              <a:extLst>
                <a:ext uri="{FF2B5EF4-FFF2-40B4-BE49-F238E27FC236}">
                  <a16:creationId xmlns:a16="http://schemas.microsoft.com/office/drawing/2014/main" id="{AD313FE1-0535-4333-B821-0F2E6B285FD9}"/>
                </a:ext>
              </a:extLst>
            </p:cNvPr>
            <p:cNvGrpSpPr>
              <a:grpSpLocks/>
            </p:cNvGrpSpPr>
            <p:nvPr/>
          </p:nvGrpSpPr>
          <p:grpSpPr bwMode="auto">
            <a:xfrm>
              <a:off x="4648" y="3599"/>
              <a:ext cx="46" cy="239"/>
              <a:chOff x="4648" y="3599"/>
              <a:chExt cx="46" cy="239"/>
            </a:xfrm>
          </p:grpSpPr>
          <p:sp>
            <p:nvSpPr>
              <p:cNvPr id="92280" name="Oval 59">
                <a:extLst>
                  <a:ext uri="{FF2B5EF4-FFF2-40B4-BE49-F238E27FC236}">
                    <a16:creationId xmlns:a16="http://schemas.microsoft.com/office/drawing/2014/main" id="{E7D4CA50-B333-4A7E-82EF-A29460C943D4}"/>
                  </a:ext>
                </a:extLst>
              </p:cNvPr>
              <p:cNvSpPr>
                <a:spLocks noChangeArrowheads="1"/>
              </p:cNvSpPr>
              <p:nvPr/>
            </p:nvSpPr>
            <p:spPr bwMode="auto">
              <a:xfrm flipH="1" flipV="1">
                <a:off x="4648" y="359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81" name="Oval 60">
                <a:extLst>
                  <a:ext uri="{FF2B5EF4-FFF2-40B4-BE49-F238E27FC236}">
                    <a16:creationId xmlns:a16="http://schemas.microsoft.com/office/drawing/2014/main" id="{BE6E7319-7737-4B23-A696-CF37277BB26B}"/>
                  </a:ext>
                </a:extLst>
              </p:cNvPr>
              <p:cNvSpPr>
                <a:spLocks noChangeArrowheads="1"/>
              </p:cNvSpPr>
              <p:nvPr/>
            </p:nvSpPr>
            <p:spPr bwMode="auto">
              <a:xfrm flipH="1" flipV="1">
                <a:off x="4648" y="3790"/>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74" name="Group 61">
              <a:extLst>
                <a:ext uri="{FF2B5EF4-FFF2-40B4-BE49-F238E27FC236}">
                  <a16:creationId xmlns:a16="http://schemas.microsoft.com/office/drawing/2014/main" id="{0754A4E5-86CC-4334-AD86-2AAAD245B85F}"/>
                </a:ext>
              </a:extLst>
            </p:cNvPr>
            <p:cNvGrpSpPr>
              <a:grpSpLocks/>
            </p:cNvGrpSpPr>
            <p:nvPr/>
          </p:nvGrpSpPr>
          <p:grpSpPr bwMode="auto">
            <a:xfrm>
              <a:off x="4648" y="3219"/>
              <a:ext cx="46" cy="238"/>
              <a:chOff x="4648" y="3219"/>
              <a:chExt cx="46" cy="238"/>
            </a:xfrm>
          </p:grpSpPr>
          <p:sp>
            <p:nvSpPr>
              <p:cNvPr id="92278" name="Oval 62">
                <a:extLst>
                  <a:ext uri="{FF2B5EF4-FFF2-40B4-BE49-F238E27FC236}">
                    <a16:creationId xmlns:a16="http://schemas.microsoft.com/office/drawing/2014/main" id="{EDC0633D-7A65-416C-B47E-985F640A8E92}"/>
                  </a:ext>
                </a:extLst>
              </p:cNvPr>
              <p:cNvSpPr>
                <a:spLocks noChangeArrowheads="1"/>
              </p:cNvSpPr>
              <p:nvPr/>
            </p:nvSpPr>
            <p:spPr bwMode="auto">
              <a:xfrm flipH="1" flipV="1">
                <a:off x="4648" y="321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79" name="Oval 63">
                <a:extLst>
                  <a:ext uri="{FF2B5EF4-FFF2-40B4-BE49-F238E27FC236}">
                    <a16:creationId xmlns:a16="http://schemas.microsoft.com/office/drawing/2014/main" id="{A5872DBA-3904-42AF-B002-41D473AD31F0}"/>
                  </a:ext>
                </a:extLst>
              </p:cNvPr>
              <p:cNvSpPr>
                <a:spLocks noChangeArrowheads="1"/>
              </p:cNvSpPr>
              <p:nvPr/>
            </p:nvSpPr>
            <p:spPr bwMode="auto">
              <a:xfrm flipH="1" flipV="1">
                <a:off x="4648" y="340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2275" name="Group 64">
              <a:extLst>
                <a:ext uri="{FF2B5EF4-FFF2-40B4-BE49-F238E27FC236}">
                  <a16:creationId xmlns:a16="http://schemas.microsoft.com/office/drawing/2014/main" id="{44D854B9-C68C-4519-8DF5-D50FE79E5030}"/>
                </a:ext>
              </a:extLst>
            </p:cNvPr>
            <p:cNvGrpSpPr>
              <a:grpSpLocks/>
            </p:cNvGrpSpPr>
            <p:nvPr/>
          </p:nvGrpSpPr>
          <p:grpSpPr bwMode="auto">
            <a:xfrm>
              <a:off x="4648" y="2838"/>
              <a:ext cx="46" cy="238"/>
              <a:chOff x="4648" y="2838"/>
              <a:chExt cx="46" cy="238"/>
            </a:xfrm>
          </p:grpSpPr>
          <p:sp>
            <p:nvSpPr>
              <p:cNvPr id="92276" name="Oval 65">
                <a:extLst>
                  <a:ext uri="{FF2B5EF4-FFF2-40B4-BE49-F238E27FC236}">
                    <a16:creationId xmlns:a16="http://schemas.microsoft.com/office/drawing/2014/main" id="{6DE21C99-0DF7-4079-8FA5-9A8199654111}"/>
                  </a:ext>
                </a:extLst>
              </p:cNvPr>
              <p:cNvSpPr>
                <a:spLocks noChangeArrowheads="1"/>
              </p:cNvSpPr>
              <p:nvPr/>
            </p:nvSpPr>
            <p:spPr bwMode="auto">
              <a:xfrm flipH="1" flipV="1">
                <a:off x="4648" y="283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77" name="Oval 66">
                <a:extLst>
                  <a:ext uri="{FF2B5EF4-FFF2-40B4-BE49-F238E27FC236}">
                    <a16:creationId xmlns:a16="http://schemas.microsoft.com/office/drawing/2014/main" id="{89499085-70A3-4F93-9630-BB1FD155FCDB}"/>
                  </a:ext>
                </a:extLst>
              </p:cNvPr>
              <p:cNvSpPr>
                <a:spLocks noChangeArrowheads="1"/>
              </p:cNvSpPr>
              <p:nvPr/>
            </p:nvSpPr>
            <p:spPr bwMode="auto">
              <a:xfrm flipH="1" flipV="1">
                <a:off x="4648" y="302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2185" name="Group 67">
            <a:extLst>
              <a:ext uri="{FF2B5EF4-FFF2-40B4-BE49-F238E27FC236}">
                <a16:creationId xmlns:a16="http://schemas.microsoft.com/office/drawing/2014/main" id="{AC379817-A7C0-427D-87F0-5DDFDFCA26C6}"/>
              </a:ext>
            </a:extLst>
          </p:cNvPr>
          <p:cNvGrpSpPr>
            <a:grpSpLocks/>
          </p:cNvGrpSpPr>
          <p:nvPr/>
        </p:nvGrpSpPr>
        <p:grpSpPr bwMode="auto">
          <a:xfrm>
            <a:off x="2519363" y="2544763"/>
            <a:ext cx="69850" cy="2487612"/>
            <a:chOff x="1701" y="1603"/>
            <a:chExt cx="44" cy="1567"/>
          </a:xfrm>
        </p:grpSpPr>
        <p:sp>
          <p:nvSpPr>
            <p:cNvPr id="92266" name="Oval 68">
              <a:extLst>
                <a:ext uri="{FF2B5EF4-FFF2-40B4-BE49-F238E27FC236}">
                  <a16:creationId xmlns:a16="http://schemas.microsoft.com/office/drawing/2014/main" id="{D43F9C66-AB85-44BB-A468-B01569117F3D}"/>
                </a:ext>
              </a:extLst>
            </p:cNvPr>
            <p:cNvSpPr>
              <a:spLocks noChangeArrowheads="1"/>
            </p:cNvSpPr>
            <p:nvPr/>
          </p:nvSpPr>
          <p:spPr bwMode="auto">
            <a:xfrm flipV="1">
              <a:off x="1701" y="160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2267" name="Oval 69">
              <a:extLst>
                <a:ext uri="{FF2B5EF4-FFF2-40B4-BE49-F238E27FC236}">
                  <a16:creationId xmlns:a16="http://schemas.microsoft.com/office/drawing/2014/main" id="{B1DD2449-FD0F-4D2D-BF96-05B8DC5403B8}"/>
                </a:ext>
              </a:extLst>
            </p:cNvPr>
            <p:cNvSpPr>
              <a:spLocks noChangeArrowheads="1"/>
            </p:cNvSpPr>
            <p:nvPr/>
          </p:nvSpPr>
          <p:spPr bwMode="auto">
            <a:xfrm flipV="1">
              <a:off x="1701" y="312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cxnSp>
        <p:nvCxnSpPr>
          <p:cNvPr id="92186" name="AutoShape 70">
            <a:extLst>
              <a:ext uri="{FF2B5EF4-FFF2-40B4-BE49-F238E27FC236}">
                <a16:creationId xmlns:a16="http://schemas.microsoft.com/office/drawing/2014/main" id="{9384CCC3-F840-4A54-9611-48338AB27229}"/>
              </a:ext>
            </a:extLst>
          </p:cNvPr>
          <p:cNvCxnSpPr>
            <a:cxnSpLocks noChangeShapeType="1"/>
            <a:stCxn id="92181" idx="7"/>
            <a:endCxn id="92266" idx="2"/>
          </p:cNvCxnSpPr>
          <p:nvPr/>
        </p:nvCxnSpPr>
        <p:spPr bwMode="auto">
          <a:xfrm flipV="1">
            <a:off x="949325" y="2579688"/>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87" name="AutoShape 71">
            <a:extLst>
              <a:ext uri="{FF2B5EF4-FFF2-40B4-BE49-F238E27FC236}">
                <a16:creationId xmlns:a16="http://schemas.microsoft.com/office/drawing/2014/main" id="{CAD929C3-247A-4B34-99D0-F900330B3DA9}"/>
              </a:ext>
            </a:extLst>
          </p:cNvPr>
          <p:cNvCxnSpPr>
            <a:cxnSpLocks noChangeShapeType="1"/>
            <a:stCxn id="92181" idx="5"/>
            <a:endCxn id="92267" idx="2"/>
          </p:cNvCxnSpPr>
          <p:nvPr/>
        </p:nvCxnSpPr>
        <p:spPr bwMode="auto">
          <a:xfrm>
            <a:off x="949325" y="3840163"/>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88" name="AutoShape 72">
            <a:extLst>
              <a:ext uri="{FF2B5EF4-FFF2-40B4-BE49-F238E27FC236}">
                <a16:creationId xmlns:a16="http://schemas.microsoft.com/office/drawing/2014/main" id="{CE9484CC-42A7-49C9-88EC-CBF1B1979D4E}"/>
              </a:ext>
            </a:extLst>
          </p:cNvPr>
          <p:cNvCxnSpPr>
            <a:cxnSpLocks noChangeShapeType="1"/>
            <a:stCxn id="92266" idx="5"/>
            <a:endCxn id="92308" idx="2"/>
          </p:cNvCxnSpPr>
          <p:nvPr/>
        </p:nvCxnSpPr>
        <p:spPr bwMode="auto">
          <a:xfrm flipV="1">
            <a:off x="2578100" y="197485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89" name="AutoShape 73">
            <a:extLst>
              <a:ext uri="{FF2B5EF4-FFF2-40B4-BE49-F238E27FC236}">
                <a16:creationId xmlns:a16="http://schemas.microsoft.com/office/drawing/2014/main" id="{D3B70904-24FF-4E55-916A-7F1048F4964E}"/>
              </a:ext>
            </a:extLst>
          </p:cNvPr>
          <p:cNvCxnSpPr>
            <a:cxnSpLocks noChangeShapeType="1"/>
            <a:stCxn id="92266" idx="7"/>
            <a:endCxn id="92309" idx="2"/>
          </p:cNvCxnSpPr>
          <p:nvPr/>
        </p:nvCxnSpPr>
        <p:spPr bwMode="auto">
          <a:xfrm>
            <a:off x="2578100" y="260350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0" name="AutoShape 74">
            <a:extLst>
              <a:ext uri="{FF2B5EF4-FFF2-40B4-BE49-F238E27FC236}">
                <a16:creationId xmlns:a16="http://schemas.microsoft.com/office/drawing/2014/main" id="{D11CB947-3ED4-4592-9F60-26F1378CFD13}"/>
              </a:ext>
            </a:extLst>
          </p:cNvPr>
          <p:cNvCxnSpPr>
            <a:cxnSpLocks noChangeShapeType="1"/>
            <a:stCxn id="92308" idx="5"/>
            <a:endCxn id="92302" idx="6"/>
          </p:cNvCxnSpPr>
          <p:nvPr/>
        </p:nvCxnSpPr>
        <p:spPr bwMode="auto">
          <a:xfrm flipV="1">
            <a:off x="4197350" y="1673225"/>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1" name="AutoShape 75">
            <a:extLst>
              <a:ext uri="{FF2B5EF4-FFF2-40B4-BE49-F238E27FC236}">
                <a16:creationId xmlns:a16="http://schemas.microsoft.com/office/drawing/2014/main" id="{D78E906B-7FC4-48E7-BBEC-DC9C91100605}"/>
              </a:ext>
            </a:extLst>
          </p:cNvPr>
          <p:cNvCxnSpPr>
            <a:cxnSpLocks noChangeShapeType="1"/>
            <a:stCxn id="92308" idx="7"/>
            <a:endCxn id="92303" idx="6"/>
          </p:cNvCxnSpPr>
          <p:nvPr/>
        </p:nvCxnSpPr>
        <p:spPr bwMode="auto">
          <a:xfrm>
            <a:off x="4197350" y="1998663"/>
            <a:ext cx="1562100" cy="2778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2" name="AutoShape 76">
            <a:extLst>
              <a:ext uri="{FF2B5EF4-FFF2-40B4-BE49-F238E27FC236}">
                <a16:creationId xmlns:a16="http://schemas.microsoft.com/office/drawing/2014/main" id="{8240998F-5E87-48AE-B84F-75FE2123B191}"/>
              </a:ext>
            </a:extLst>
          </p:cNvPr>
          <p:cNvCxnSpPr>
            <a:cxnSpLocks noChangeShapeType="1"/>
            <a:stCxn id="92309" idx="5"/>
            <a:endCxn id="92300" idx="6"/>
          </p:cNvCxnSpPr>
          <p:nvPr/>
        </p:nvCxnSpPr>
        <p:spPr bwMode="auto">
          <a:xfrm flipV="1">
            <a:off x="4197350" y="2881313"/>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3" name="AutoShape 77">
            <a:extLst>
              <a:ext uri="{FF2B5EF4-FFF2-40B4-BE49-F238E27FC236}">
                <a16:creationId xmlns:a16="http://schemas.microsoft.com/office/drawing/2014/main" id="{F878C0E8-B0D5-42CD-8E1E-12F6764742F3}"/>
              </a:ext>
            </a:extLst>
          </p:cNvPr>
          <p:cNvCxnSpPr>
            <a:cxnSpLocks noChangeShapeType="1"/>
            <a:stCxn id="92309" idx="7"/>
            <a:endCxn id="92301" idx="6"/>
          </p:cNvCxnSpPr>
          <p:nvPr/>
        </p:nvCxnSpPr>
        <p:spPr bwMode="auto">
          <a:xfrm>
            <a:off x="4197350" y="3206750"/>
            <a:ext cx="1562100" cy="279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4" name="AutoShape 78">
            <a:extLst>
              <a:ext uri="{FF2B5EF4-FFF2-40B4-BE49-F238E27FC236}">
                <a16:creationId xmlns:a16="http://schemas.microsoft.com/office/drawing/2014/main" id="{5F4D6BA4-4D96-49D5-8C19-326A3D840BA4}"/>
              </a:ext>
            </a:extLst>
          </p:cNvPr>
          <p:cNvCxnSpPr>
            <a:cxnSpLocks noChangeShapeType="1"/>
            <a:stCxn id="92306" idx="5"/>
            <a:endCxn id="92298" idx="6"/>
          </p:cNvCxnSpPr>
          <p:nvPr/>
        </p:nvCxnSpPr>
        <p:spPr bwMode="auto">
          <a:xfrm flipV="1">
            <a:off x="4197350" y="4089400"/>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5" name="AutoShape 79">
            <a:extLst>
              <a:ext uri="{FF2B5EF4-FFF2-40B4-BE49-F238E27FC236}">
                <a16:creationId xmlns:a16="http://schemas.microsoft.com/office/drawing/2014/main" id="{B3A7EEB9-6643-4EF5-A62F-A988C999051B}"/>
              </a:ext>
            </a:extLst>
          </p:cNvPr>
          <p:cNvCxnSpPr>
            <a:cxnSpLocks noChangeShapeType="1"/>
            <a:stCxn id="92306" idx="7"/>
            <a:endCxn id="92299" idx="6"/>
          </p:cNvCxnSpPr>
          <p:nvPr/>
        </p:nvCxnSpPr>
        <p:spPr bwMode="auto">
          <a:xfrm>
            <a:off x="4197350" y="4416425"/>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6" name="AutoShape 80">
            <a:extLst>
              <a:ext uri="{FF2B5EF4-FFF2-40B4-BE49-F238E27FC236}">
                <a16:creationId xmlns:a16="http://schemas.microsoft.com/office/drawing/2014/main" id="{77EEAB1E-0DD4-457A-8C26-30DBF9EC200B}"/>
              </a:ext>
            </a:extLst>
          </p:cNvPr>
          <p:cNvCxnSpPr>
            <a:cxnSpLocks noChangeShapeType="1"/>
            <a:stCxn id="92267" idx="5"/>
            <a:endCxn id="92306" idx="2"/>
          </p:cNvCxnSpPr>
          <p:nvPr/>
        </p:nvCxnSpPr>
        <p:spPr bwMode="auto">
          <a:xfrm flipV="1">
            <a:off x="2578100" y="4392613"/>
            <a:ext cx="1560513" cy="57943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7" name="AutoShape 81">
            <a:extLst>
              <a:ext uri="{FF2B5EF4-FFF2-40B4-BE49-F238E27FC236}">
                <a16:creationId xmlns:a16="http://schemas.microsoft.com/office/drawing/2014/main" id="{53BB5D9F-494A-4B1B-83E5-659051EED1EA}"/>
              </a:ext>
            </a:extLst>
          </p:cNvPr>
          <p:cNvCxnSpPr>
            <a:cxnSpLocks noChangeShapeType="1"/>
            <a:stCxn id="92267" idx="7"/>
            <a:endCxn id="92307" idx="2"/>
          </p:cNvCxnSpPr>
          <p:nvPr/>
        </p:nvCxnSpPr>
        <p:spPr bwMode="auto">
          <a:xfrm>
            <a:off x="2578100" y="5021263"/>
            <a:ext cx="1562100" cy="5810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8" name="AutoShape 82">
            <a:extLst>
              <a:ext uri="{FF2B5EF4-FFF2-40B4-BE49-F238E27FC236}">
                <a16:creationId xmlns:a16="http://schemas.microsoft.com/office/drawing/2014/main" id="{10EE4FD5-65B5-4007-9680-A5568E275B57}"/>
              </a:ext>
            </a:extLst>
          </p:cNvPr>
          <p:cNvCxnSpPr>
            <a:cxnSpLocks noChangeShapeType="1"/>
            <a:stCxn id="92307" idx="5"/>
            <a:endCxn id="92296" idx="6"/>
          </p:cNvCxnSpPr>
          <p:nvPr/>
        </p:nvCxnSpPr>
        <p:spPr bwMode="auto">
          <a:xfrm flipV="1">
            <a:off x="4198938" y="5299075"/>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99" name="AutoShape 83">
            <a:extLst>
              <a:ext uri="{FF2B5EF4-FFF2-40B4-BE49-F238E27FC236}">
                <a16:creationId xmlns:a16="http://schemas.microsoft.com/office/drawing/2014/main" id="{CD5079CA-20E2-43C1-B5FF-D1DCD63419AD}"/>
              </a:ext>
            </a:extLst>
          </p:cNvPr>
          <p:cNvCxnSpPr>
            <a:cxnSpLocks noChangeShapeType="1"/>
            <a:stCxn id="92307" idx="7"/>
            <a:endCxn id="92297" idx="6"/>
          </p:cNvCxnSpPr>
          <p:nvPr/>
        </p:nvCxnSpPr>
        <p:spPr bwMode="auto">
          <a:xfrm>
            <a:off x="4198938" y="5626100"/>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0" name="AutoShape 84">
            <a:extLst>
              <a:ext uri="{FF2B5EF4-FFF2-40B4-BE49-F238E27FC236}">
                <a16:creationId xmlns:a16="http://schemas.microsoft.com/office/drawing/2014/main" id="{1A37AFF0-8F96-4400-992B-D74405A3C6D6}"/>
              </a:ext>
            </a:extLst>
          </p:cNvPr>
          <p:cNvCxnSpPr>
            <a:cxnSpLocks noChangeShapeType="1"/>
            <a:stCxn id="92302" idx="1"/>
            <a:endCxn id="92290" idx="6"/>
          </p:cNvCxnSpPr>
          <p:nvPr/>
        </p:nvCxnSpPr>
        <p:spPr bwMode="auto">
          <a:xfrm flipV="1">
            <a:off x="5818188" y="152241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1" name="AutoShape 85">
            <a:extLst>
              <a:ext uri="{FF2B5EF4-FFF2-40B4-BE49-F238E27FC236}">
                <a16:creationId xmlns:a16="http://schemas.microsoft.com/office/drawing/2014/main" id="{59045F3D-C119-4293-94F1-0FFFCB569B04}"/>
              </a:ext>
            </a:extLst>
          </p:cNvPr>
          <p:cNvCxnSpPr>
            <a:cxnSpLocks noChangeShapeType="1"/>
            <a:stCxn id="92302" idx="3"/>
            <a:endCxn id="92291" idx="6"/>
          </p:cNvCxnSpPr>
          <p:nvPr/>
        </p:nvCxnSpPr>
        <p:spPr bwMode="auto">
          <a:xfrm>
            <a:off x="5818188" y="169703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2" name="AutoShape 86">
            <a:extLst>
              <a:ext uri="{FF2B5EF4-FFF2-40B4-BE49-F238E27FC236}">
                <a16:creationId xmlns:a16="http://schemas.microsoft.com/office/drawing/2014/main" id="{EED9BF1F-4263-45D0-8E3C-773384A2F7E9}"/>
              </a:ext>
            </a:extLst>
          </p:cNvPr>
          <p:cNvCxnSpPr>
            <a:cxnSpLocks noChangeShapeType="1"/>
            <a:stCxn id="92303" idx="1"/>
            <a:endCxn id="92288" idx="6"/>
          </p:cNvCxnSpPr>
          <p:nvPr/>
        </p:nvCxnSpPr>
        <p:spPr bwMode="auto">
          <a:xfrm flipV="1">
            <a:off x="5818188" y="212566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3" name="AutoShape 87">
            <a:extLst>
              <a:ext uri="{FF2B5EF4-FFF2-40B4-BE49-F238E27FC236}">
                <a16:creationId xmlns:a16="http://schemas.microsoft.com/office/drawing/2014/main" id="{4D756E62-49F3-4DE6-B192-B930F6EA68B5}"/>
              </a:ext>
            </a:extLst>
          </p:cNvPr>
          <p:cNvCxnSpPr>
            <a:cxnSpLocks noChangeShapeType="1"/>
            <a:stCxn id="92303" idx="3"/>
            <a:endCxn id="92289" idx="6"/>
          </p:cNvCxnSpPr>
          <p:nvPr/>
        </p:nvCxnSpPr>
        <p:spPr bwMode="auto">
          <a:xfrm>
            <a:off x="5818188" y="2300288"/>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4" name="AutoShape 88">
            <a:extLst>
              <a:ext uri="{FF2B5EF4-FFF2-40B4-BE49-F238E27FC236}">
                <a16:creationId xmlns:a16="http://schemas.microsoft.com/office/drawing/2014/main" id="{8332C055-19C3-4BE9-8AB2-C7E796530186}"/>
              </a:ext>
            </a:extLst>
          </p:cNvPr>
          <p:cNvCxnSpPr>
            <a:cxnSpLocks noChangeShapeType="1"/>
            <a:stCxn id="92300" idx="1"/>
            <a:endCxn id="92286" idx="6"/>
          </p:cNvCxnSpPr>
          <p:nvPr/>
        </p:nvCxnSpPr>
        <p:spPr bwMode="auto">
          <a:xfrm flipV="1">
            <a:off x="5818188" y="2730500"/>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5" name="AutoShape 89">
            <a:extLst>
              <a:ext uri="{FF2B5EF4-FFF2-40B4-BE49-F238E27FC236}">
                <a16:creationId xmlns:a16="http://schemas.microsoft.com/office/drawing/2014/main" id="{07E05250-C5C5-45C1-8BC4-B3B4AD751057}"/>
              </a:ext>
            </a:extLst>
          </p:cNvPr>
          <p:cNvCxnSpPr>
            <a:cxnSpLocks noChangeShapeType="1"/>
            <a:stCxn id="92300" idx="3"/>
            <a:endCxn id="92287" idx="6"/>
          </p:cNvCxnSpPr>
          <p:nvPr/>
        </p:nvCxnSpPr>
        <p:spPr bwMode="auto">
          <a:xfrm>
            <a:off x="5818188" y="29051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6" name="AutoShape 90">
            <a:extLst>
              <a:ext uri="{FF2B5EF4-FFF2-40B4-BE49-F238E27FC236}">
                <a16:creationId xmlns:a16="http://schemas.microsoft.com/office/drawing/2014/main" id="{A1FE71F5-7A54-46EF-A810-2793A86155B8}"/>
              </a:ext>
            </a:extLst>
          </p:cNvPr>
          <p:cNvCxnSpPr>
            <a:cxnSpLocks noChangeShapeType="1"/>
            <a:stCxn id="92301" idx="1"/>
            <a:endCxn id="92284" idx="6"/>
          </p:cNvCxnSpPr>
          <p:nvPr/>
        </p:nvCxnSpPr>
        <p:spPr bwMode="auto">
          <a:xfrm flipV="1">
            <a:off x="5818188" y="333533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7" name="AutoShape 91">
            <a:extLst>
              <a:ext uri="{FF2B5EF4-FFF2-40B4-BE49-F238E27FC236}">
                <a16:creationId xmlns:a16="http://schemas.microsoft.com/office/drawing/2014/main" id="{4ACF9661-665B-4CC0-9919-75D408D8C337}"/>
              </a:ext>
            </a:extLst>
          </p:cNvPr>
          <p:cNvCxnSpPr>
            <a:cxnSpLocks noChangeShapeType="1"/>
            <a:stCxn id="92301" idx="3"/>
            <a:endCxn id="92285" idx="6"/>
          </p:cNvCxnSpPr>
          <p:nvPr/>
        </p:nvCxnSpPr>
        <p:spPr bwMode="auto">
          <a:xfrm>
            <a:off x="5818188" y="350996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8" name="AutoShape 92">
            <a:extLst>
              <a:ext uri="{FF2B5EF4-FFF2-40B4-BE49-F238E27FC236}">
                <a16:creationId xmlns:a16="http://schemas.microsoft.com/office/drawing/2014/main" id="{EE5F0BC4-D88E-402F-B5EC-D7EF93FE456F}"/>
              </a:ext>
            </a:extLst>
          </p:cNvPr>
          <p:cNvCxnSpPr>
            <a:cxnSpLocks noChangeShapeType="1"/>
            <a:stCxn id="92298" idx="1"/>
            <a:endCxn id="92282" idx="6"/>
          </p:cNvCxnSpPr>
          <p:nvPr/>
        </p:nvCxnSpPr>
        <p:spPr bwMode="auto">
          <a:xfrm flipV="1">
            <a:off x="5818188" y="393858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09" name="AutoShape 93">
            <a:extLst>
              <a:ext uri="{FF2B5EF4-FFF2-40B4-BE49-F238E27FC236}">
                <a16:creationId xmlns:a16="http://schemas.microsoft.com/office/drawing/2014/main" id="{B3195417-19E2-4886-A462-43E803F40366}"/>
              </a:ext>
            </a:extLst>
          </p:cNvPr>
          <p:cNvCxnSpPr>
            <a:cxnSpLocks noChangeShapeType="1"/>
            <a:stCxn id="92298" idx="3"/>
            <a:endCxn id="92283" idx="6"/>
          </p:cNvCxnSpPr>
          <p:nvPr/>
        </p:nvCxnSpPr>
        <p:spPr bwMode="auto">
          <a:xfrm>
            <a:off x="5818188" y="4113213"/>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10" name="AutoShape 94">
            <a:extLst>
              <a:ext uri="{FF2B5EF4-FFF2-40B4-BE49-F238E27FC236}">
                <a16:creationId xmlns:a16="http://schemas.microsoft.com/office/drawing/2014/main" id="{A582060C-9D5E-4D6B-8E4A-D48C171D0035}"/>
              </a:ext>
            </a:extLst>
          </p:cNvPr>
          <p:cNvCxnSpPr>
            <a:cxnSpLocks noChangeShapeType="1"/>
            <a:stCxn id="92299" idx="1"/>
            <a:endCxn id="92276" idx="6"/>
          </p:cNvCxnSpPr>
          <p:nvPr/>
        </p:nvCxnSpPr>
        <p:spPr bwMode="auto">
          <a:xfrm flipV="1">
            <a:off x="5818188" y="4543425"/>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11" name="AutoShape 95">
            <a:extLst>
              <a:ext uri="{FF2B5EF4-FFF2-40B4-BE49-F238E27FC236}">
                <a16:creationId xmlns:a16="http://schemas.microsoft.com/office/drawing/2014/main" id="{429E3012-39F5-4FCD-B105-83FC94EE6444}"/>
              </a:ext>
            </a:extLst>
          </p:cNvPr>
          <p:cNvCxnSpPr>
            <a:cxnSpLocks noChangeShapeType="1"/>
            <a:stCxn id="92299" idx="3"/>
            <a:endCxn id="92277" idx="6"/>
          </p:cNvCxnSpPr>
          <p:nvPr/>
        </p:nvCxnSpPr>
        <p:spPr bwMode="auto">
          <a:xfrm>
            <a:off x="5818188" y="4718050"/>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12" name="AutoShape 96">
            <a:extLst>
              <a:ext uri="{FF2B5EF4-FFF2-40B4-BE49-F238E27FC236}">
                <a16:creationId xmlns:a16="http://schemas.microsoft.com/office/drawing/2014/main" id="{22C13801-3883-4351-8996-0DCF6809A48B}"/>
              </a:ext>
            </a:extLst>
          </p:cNvPr>
          <p:cNvCxnSpPr>
            <a:cxnSpLocks noChangeShapeType="1"/>
            <a:stCxn id="92296" idx="1"/>
            <a:endCxn id="92278" idx="6"/>
          </p:cNvCxnSpPr>
          <p:nvPr/>
        </p:nvCxnSpPr>
        <p:spPr bwMode="auto">
          <a:xfrm flipV="1">
            <a:off x="5818188" y="5148263"/>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13" name="AutoShape 97">
            <a:extLst>
              <a:ext uri="{FF2B5EF4-FFF2-40B4-BE49-F238E27FC236}">
                <a16:creationId xmlns:a16="http://schemas.microsoft.com/office/drawing/2014/main" id="{C34A4517-D220-4488-B307-826B87CD8226}"/>
              </a:ext>
            </a:extLst>
          </p:cNvPr>
          <p:cNvCxnSpPr>
            <a:cxnSpLocks noChangeShapeType="1"/>
            <a:stCxn id="92296" idx="3"/>
            <a:endCxn id="92279" idx="6"/>
          </p:cNvCxnSpPr>
          <p:nvPr/>
        </p:nvCxnSpPr>
        <p:spPr bwMode="auto">
          <a:xfrm>
            <a:off x="5818188" y="532288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14" name="AutoShape 98">
            <a:extLst>
              <a:ext uri="{FF2B5EF4-FFF2-40B4-BE49-F238E27FC236}">
                <a16:creationId xmlns:a16="http://schemas.microsoft.com/office/drawing/2014/main" id="{8768EF06-8A04-407F-8633-69B44C7C188D}"/>
              </a:ext>
            </a:extLst>
          </p:cNvPr>
          <p:cNvCxnSpPr>
            <a:cxnSpLocks noChangeShapeType="1"/>
            <a:stCxn id="92297" idx="1"/>
            <a:endCxn id="92280" idx="6"/>
          </p:cNvCxnSpPr>
          <p:nvPr/>
        </p:nvCxnSpPr>
        <p:spPr bwMode="auto">
          <a:xfrm flipV="1">
            <a:off x="5818188" y="575151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215" name="AutoShape 99">
            <a:extLst>
              <a:ext uri="{FF2B5EF4-FFF2-40B4-BE49-F238E27FC236}">
                <a16:creationId xmlns:a16="http://schemas.microsoft.com/office/drawing/2014/main" id="{817337CA-9A88-4608-9BBC-B042A019465C}"/>
              </a:ext>
            </a:extLst>
          </p:cNvPr>
          <p:cNvCxnSpPr>
            <a:cxnSpLocks noChangeShapeType="1"/>
            <a:stCxn id="92297" idx="3"/>
            <a:endCxn id="92281" idx="6"/>
          </p:cNvCxnSpPr>
          <p:nvPr/>
        </p:nvCxnSpPr>
        <p:spPr bwMode="auto">
          <a:xfrm>
            <a:off x="5818188" y="59277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2216" name="Text Box 100">
            <a:extLst>
              <a:ext uri="{FF2B5EF4-FFF2-40B4-BE49-F238E27FC236}">
                <a16:creationId xmlns:a16="http://schemas.microsoft.com/office/drawing/2014/main" id="{F90D20E2-040A-4E0A-B30E-6DE5CD62AB97}"/>
              </a:ext>
            </a:extLst>
          </p:cNvPr>
          <p:cNvSpPr txBox="1">
            <a:spLocks noChangeArrowheads="1"/>
          </p:cNvSpPr>
          <p:nvPr/>
        </p:nvSpPr>
        <p:spPr bwMode="auto">
          <a:xfrm>
            <a:off x="1547813" y="27082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17" name="Text Box 101">
            <a:extLst>
              <a:ext uri="{FF2B5EF4-FFF2-40B4-BE49-F238E27FC236}">
                <a16:creationId xmlns:a16="http://schemas.microsoft.com/office/drawing/2014/main" id="{C0D1EF7F-111F-4D6D-8598-6AFC9B39F690}"/>
              </a:ext>
            </a:extLst>
          </p:cNvPr>
          <p:cNvSpPr txBox="1">
            <a:spLocks noChangeArrowheads="1"/>
          </p:cNvSpPr>
          <p:nvPr/>
        </p:nvSpPr>
        <p:spPr bwMode="auto">
          <a:xfrm>
            <a:off x="1547813" y="45085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18" name="Text Box 102">
            <a:extLst>
              <a:ext uri="{FF2B5EF4-FFF2-40B4-BE49-F238E27FC236}">
                <a16:creationId xmlns:a16="http://schemas.microsoft.com/office/drawing/2014/main" id="{54490C6A-92EF-4673-85F1-B0F174C88213}"/>
              </a:ext>
            </a:extLst>
          </p:cNvPr>
          <p:cNvSpPr txBox="1">
            <a:spLocks noChangeArrowheads="1"/>
          </p:cNvSpPr>
          <p:nvPr/>
        </p:nvSpPr>
        <p:spPr bwMode="auto">
          <a:xfrm>
            <a:off x="3203575" y="18684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19" name="Text Box 103">
            <a:extLst>
              <a:ext uri="{FF2B5EF4-FFF2-40B4-BE49-F238E27FC236}">
                <a16:creationId xmlns:a16="http://schemas.microsoft.com/office/drawing/2014/main" id="{9A0D8989-052B-4929-914E-275B4D9CEBDD}"/>
              </a:ext>
            </a:extLst>
          </p:cNvPr>
          <p:cNvSpPr txBox="1">
            <a:spLocks noChangeArrowheads="1"/>
          </p:cNvSpPr>
          <p:nvPr/>
        </p:nvSpPr>
        <p:spPr bwMode="auto">
          <a:xfrm>
            <a:off x="3203575" y="29241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20" name="Text Box 104">
            <a:extLst>
              <a:ext uri="{FF2B5EF4-FFF2-40B4-BE49-F238E27FC236}">
                <a16:creationId xmlns:a16="http://schemas.microsoft.com/office/drawing/2014/main" id="{BD198D20-CD13-4D45-9D0E-BF46896EBE0C}"/>
              </a:ext>
            </a:extLst>
          </p:cNvPr>
          <p:cNvSpPr txBox="1">
            <a:spLocks noChangeArrowheads="1"/>
          </p:cNvSpPr>
          <p:nvPr/>
        </p:nvSpPr>
        <p:spPr bwMode="auto">
          <a:xfrm>
            <a:off x="3203575" y="42687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21" name="Text Box 105">
            <a:extLst>
              <a:ext uri="{FF2B5EF4-FFF2-40B4-BE49-F238E27FC236}">
                <a16:creationId xmlns:a16="http://schemas.microsoft.com/office/drawing/2014/main" id="{9DBDE62A-0523-4CC4-A151-1994CED8E806}"/>
              </a:ext>
            </a:extLst>
          </p:cNvPr>
          <p:cNvSpPr txBox="1">
            <a:spLocks noChangeArrowheads="1"/>
          </p:cNvSpPr>
          <p:nvPr/>
        </p:nvSpPr>
        <p:spPr bwMode="auto">
          <a:xfrm>
            <a:off x="3203575" y="53244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22" name="Text Box 106">
            <a:extLst>
              <a:ext uri="{FF2B5EF4-FFF2-40B4-BE49-F238E27FC236}">
                <a16:creationId xmlns:a16="http://schemas.microsoft.com/office/drawing/2014/main" id="{0E40105C-DE95-4DC8-A858-AB93666F8113}"/>
              </a:ext>
            </a:extLst>
          </p:cNvPr>
          <p:cNvSpPr txBox="1">
            <a:spLocks noChangeArrowheads="1"/>
          </p:cNvSpPr>
          <p:nvPr/>
        </p:nvSpPr>
        <p:spPr bwMode="auto">
          <a:xfrm>
            <a:off x="4859338" y="14128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23" name="Text Box 107">
            <a:extLst>
              <a:ext uri="{FF2B5EF4-FFF2-40B4-BE49-F238E27FC236}">
                <a16:creationId xmlns:a16="http://schemas.microsoft.com/office/drawing/2014/main" id="{6BBCA71B-FF00-4C81-B6D7-92E817A7749E}"/>
              </a:ext>
            </a:extLst>
          </p:cNvPr>
          <p:cNvSpPr txBox="1">
            <a:spLocks noChangeArrowheads="1"/>
          </p:cNvSpPr>
          <p:nvPr/>
        </p:nvSpPr>
        <p:spPr bwMode="auto">
          <a:xfrm>
            <a:off x="4859338" y="21336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24" name="Text Box 108">
            <a:extLst>
              <a:ext uri="{FF2B5EF4-FFF2-40B4-BE49-F238E27FC236}">
                <a16:creationId xmlns:a16="http://schemas.microsoft.com/office/drawing/2014/main" id="{0779F5B6-D7FE-4D11-968D-F4592AC7B3B1}"/>
              </a:ext>
            </a:extLst>
          </p:cNvPr>
          <p:cNvSpPr txBox="1">
            <a:spLocks noChangeArrowheads="1"/>
          </p:cNvSpPr>
          <p:nvPr/>
        </p:nvSpPr>
        <p:spPr bwMode="auto">
          <a:xfrm>
            <a:off x="4859338" y="26368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25" name="Text Box 109">
            <a:extLst>
              <a:ext uri="{FF2B5EF4-FFF2-40B4-BE49-F238E27FC236}">
                <a16:creationId xmlns:a16="http://schemas.microsoft.com/office/drawing/2014/main" id="{CE8D19FB-32AE-4F03-8C48-3AD721882D0F}"/>
              </a:ext>
            </a:extLst>
          </p:cNvPr>
          <p:cNvSpPr txBox="1">
            <a:spLocks noChangeArrowheads="1"/>
          </p:cNvSpPr>
          <p:nvPr/>
        </p:nvSpPr>
        <p:spPr bwMode="auto">
          <a:xfrm>
            <a:off x="4859338" y="3357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26" name="Text Box 110">
            <a:extLst>
              <a:ext uri="{FF2B5EF4-FFF2-40B4-BE49-F238E27FC236}">
                <a16:creationId xmlns:a16="http://schemas.microsoft.com/office/drawing/2014/main" id="{CBB0D708-69A3-4E9C-8B1E-9768F136D0EC}"/>
              </a:ext>
            </a:extLst>
          </p:cNvPr>
          <p:cNvSpPr txBox="1">
            <a:spLocks noChangeArrowheads="1"/>
          </p:cNvSpPr>
          <p:nvPr/>
        </p:nvSpPr>
        <p:spPr bwMode="auto">
          <a:xfrm>
            <a:off x="4859338" y="38608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27" name="Text Box 111">
            <a:extLst>
              <a:ext uri="{FF2B5EF4-FFF2-40B4-BE49-F238E27FC236}">
                <a16:creationId xmlns:a16="http://schemas.microsoft.com/office/drawing/2014/main" id="{E4B5FC2C-4EAE-43A1-AC35-880B6029B40F}"/>
              </a:ext>
            </a:extLst>
          </p:cNvPr>
          <p:cNvSpPr txBox="1">
            <a:spLocks noChangeArrowheads="1"/>
          </p:cNvSpPr>
          <p:nvPr/>
        </p:nvSpPr>
        <p:spPr bwMode="auto">
          <a:xfrm>
            <a:off x="4859338" y="45815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28" name="Text Box 112">
            <a:extLst>
              <a:ext uri="{FF2B5EF4-FFF2-40B4-BE49-F238E27FC236}">
                <a16:creationId xmlns:a16="http://schemas.microsoft.com/office/drawing/2014/main" id="{FFFC5563-E440-42F2-B0C6-A3BCC99054F7}"/>
              </a:ext>
            </a:extLst>
          </p:cNvPr>
          <p:cNvSpPr txBox="1">
            <a:spLocks noChangeArrowheads="1"/>
          </p:cNvSpPr>
          <p:nvPr/>
        </p:nvSpPr>
        <p:spPr bwMode="auto">
          <a:xfrm>
            <a:off x="4859338" y="50847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29" name="Text Box 113">
            <a:extLst>
              <a:ext uri="{FF2B5EF4-FFF2-40B4-BE49-F238E27FC236}">
                <a16:creationId xmlns:a16="http://schemas.microsoft.com/office/drawing/2014/main" id="{37B6370F-0321-492B-A67C-509CBA6E3194}"/>
              </a:ext>
            </a:extLst>
          </p:cNvPr>
          <p:cNvSpPr txBox="1">
            <a:spLocks noChangeArrowheads="1"/>
          </p:cNvSpPr>
          <p:nvPr/>
        </p:nvSpPr>
        <p:spPr bwMode="auto">
          <a:xfrm>
            <a:off x="4859338" y="58054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30" name="Text Box 114">
            <a:extLst>
              <a:ext uri="{FF2B5EF4-FFF2-40B4-BE49-F238E27FC236}">
                <a16:creationId xmlns:a16="http://schemas.microsoft.com/office/drawing/2014/main" id="{B67D2E50-E44D-41AA-9523-C05ADEFD4A97}"/>
              </a:ext>
            </a:extLst>
          </p:cNvPr>
          <p:cNvSpPr txBox="1">
            <a:spLocks noChangeArrowheads="1"/>
          </p:cNvSpPr>
          <p:nvPr/>
        </p:nvSpPr>
        <p:spPr bwMode="auto">
          <a:xfrm>
            <a:off x="6516688" y="1292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31" name="Text Box 115">
            <a:extLst>
              <a:ext uri="{FF2B5EF4-FFF2-40B4-BE49-F238E27FC236}">
                <a16:creationId xmlns:a16="http://schemas.microsoft.com/office/drawing/2014/main" id="{0F805B35-3B7F-4254-AA54-F2476FA26CD1}"/>
              </a:ext>
            </a:extLst>
          </p:cNvPr>
          <p:cNvSpPr txBox="1">
            <a:spLocks noChangeArrowheads="1"/>
          </p:cNvSpPr>
          <p:nvPr/>
        </p:nvSpPr>
        <p:spPr bwMode="auto">
          <a:xfrm>
            <a:off x="6516688" y="17002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32" name="Text Box 116">
            <a:extLst>
              <a:ext uri="{FF2B5EF4-FFF2-40B4-BE49-F238E27FC236}">
                <a16:creationId xmlns:a16="http://schemas.microsoft.com/office/drawing/2014/main" id="{FE941E89-32A3-4444-8FCD-C0B8B478F08E}"/>
              </a:ext>
            </a:extLst>
          </p:cNvPr>
          <p:cNvSpPr txBox="1">
            <a:spLocks noChangeArrowheads="1"/>
          </p:cNvSpPr>
          <p:nvPr/>
        </p:nvSpPr>
        <p:spPr bwMode="auto">
          <a:xfrm>
            <a:off x="6516688" y="19161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33" name="Text Box 117">
            <a:extLst>
              <a:ext uri="{FF2B5EF4-FFF2-40B4-BE49-F238E27FC236}">
                <a16:creationId xmlns:a16="http://schemas.microsoft.com/office/drawing/2014/main" id="{2C035F5B-0800-412C-85F7-B1E1F64D40E3}"/>
              </a:ext>
            </a:extLst>
          </p:cNvPr>
          <p:cNvSpPr txBox="1">
            <a:spLocks noChangeArrowheads="1"/>
          </p:cNvSpPr>
          <p:nvPr/>
        </p:nvSpPr>
        <p:spPr bwMode="auto">
          <a:xfrm>
            <a:off x="6516688" y="22764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34" name="Text Box 118">
            <a:extLst>
              <a:ext uri="{FF2B5EF4-FFF2-40B4-BE49-F238E27FC236}">
                <a16:creationId xmlns:a16="http://schemas.microsoft.com/office/drawing/2014/main" id="{5BF2FAB2-FC7A-43EF-9828-8A8D3C9D03F3}"/>
              </a:ext>
            </a:extLst>
          </p:cNvPr>
          <p:cNvSpPr txBox="1">
            <a:spLocks noChangeArrowheads="1"/>
          </p:cNvSpPr>
          <p:nvPr/>
        </p:nvSpPr>
        <p:spPr bwMode="auto">
          <a:xfrm>
            <a:off x="6516688" y="25161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35" name="Text Box 119">
            <a:extLst>
              <a:ext uri="{FF2B5EF4-FFF2-40B4-BE49-F238E27FC236}">
                <a16:creationId xmlns:a16="http://schemas.microsoft.com/office/drawing/2014/main" id="{EB953228-04E2-45E0-A820-0F85575D66C5}"/>
              </a:ext>
            </a:extLst>
          </p:cNvPr>
          <p:cNvSpPr txBox="1">
            <a:spLocks noChangeArrowheads="1"/>
          </p:cNvSpPr>
          <p:nvPr/>
        </p:nvSpPr>
        <p:spPr bwMode="auto">
          <a:xfrm>
            <a:off x="6516688" y="29003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36" name="Text Box 120">
            <a:extLst>
              <a:ext uri="{FF2B5EF4-FFF2-40B4-BE49-F238E27FC236}">
                <a16:creationId xmlns:a16="http://schemas.microsoft.com/office/drawing/2014/main" id="{E2028D21-FA0C-4FCB-A42D-7C3252FA6991}"/>
              </a:ext>
            </a:extLst>
          </p:cNvPr>
          <p:cNvSpPr txBox="1">
            <a:spLocks noChangeArrowheads="1"/>
          </p:cNvSpPr>
          <p:nvPr/>
        </p:nvSpPr>
        <p:spPr bwMode="auto">
          <a:xfrm>
            <a:off x="6516688" y="31162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37" name="Text Box 121">
            <a:extLst>
              <a:ext uri="{FF2B5EF4-FFF2-40B4-BE49-F238E27FC236}">
                <a16:creationId xmlns:a16="http://schemas.microsoft.com/office/drawing/2014/main" id="{51CC4077-C9B7-4781-96D6-8A86F78CB6D3}"/>
              </a:ext>
            </a:extLst>
          </p:cNvPr>
          <p:cNvSpPr txBox="1">
            <a:spLocks noChangeArrowheads="1"/>
          </p:cNvSpPr>
          <p:nvPr/>
        </p:nvSpPr>
        <p:spPr bwMode="auto">
          <a:xfrm>
            <a:off x="6516688" y="35004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38" name="Text Box 122">
            <a:extLst>
              <a:ext uri="{FF2B5EF4-FFF2-40B4-BE49-F238E27FC236}">
                <a16:creationId xmlns:a16="http://schemas.microsoft.com/office/drawing/2014/main" id="{7EE65DC6-E8E4-4B59-9D84-98CE0EB21BF3}"/>
              </a:ext>
            </a:extLst>
          </p:cNvPr>
          <p:cNvSpPr txBox="1">
            <a:spLocks noChangeArrowheads="1"/>
          </p:cNvSpPr>
          <p:nvPr/>
        </p:nvSpPr>
        <p:spPr bwMode="auto">
          <a:xfrm>
            <a:off x="6516688" y="37163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39" name="Text Box 123">
            <a:extLst>
              <a:ext uri="{FF2B5EF4-FFF2-40B4-BE49-F238E27FC236}">
                <a16:creationId xmlns:a16="http://schemas.microsoft.com/office/drawing/2014/main" id="{1167A6E3-A14E-4AE9-8AB4-22DC1E765529}"/>
              </a:ext>
            </a:extLst>
          </p:cNvPr>
          <p:cNvSpPr txBox="1">
            <a:spLocks noChangeArrowheads="1"/>
          </p:cNvSpPr>
          <p:nvPr/>
        </p:nvSpPr>
        <p:spPr bwMode="auto">
          <a:xfrm>
            <a:off x="6516688" y="41005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40" name="Text Box 124">
            <a:extLst>
              <a:ext uri="{FF2B5EF4-FFF2-40B4-BE49-F238E27FC236}">
                <a16:creationId xmlns:a16="http://schemas.microsoft.com/office/drawing/2014/main" id="{CD938D00-95A5-49C5-9E53-0F9F42D8CFD4}"/>
              </a:ext>
            </a:extLst>
          </p:cNvPr>
          <p:cNvSpPr txBox="1">
            <a:spLocks noChangeArrowheads="1"/>
          </p:cNvSpPr>
          <p:nvPr/>
        </p:nvSpPr>
        <p:spPr bwMode="auto">
          <a:xfrm>
            <a:off x="6516688" y="4340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41" name="Text Box 125">
            <a:extLst>
              <a:ext uri="{FF2B5EF4-FFF2-40B4-BE49-F238E27FC236}">
                <a16:creationId xmlns:a16="http://schemas.microsoft.com/office/drawing/2014/main" id="{E6D9B8A3-5CEE-40D1-A044-05F10157D8AE}"/>
              </a:ext>
            </a:extLst>
          </p:cNvPr>
          <p:cNvSpPr txBox="1">
            <a:spLocks noChangeArrowheads="1"/>
          </p:cNvSpPr>
          <p:nvPr/>
        </p:nvSpPr>
        <p:spPr bwMode="auto">
          <a:xfrm>
            <a:off x="6516688" y="47244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42" name="Text Box 126">
            <a:extLst>
              <a:ext uri="{FF2B5EF4-FFF2-40B4-BE49-F238E27FC236}">
                <a16:creationId xmlns:a16="http://schemas.microsoft.com/office/drawing/2014/main" id="{00F23EA6-8B65-42C3-B9C3-38D4E77C47DD}"/>
              </a:ext>
            </a:extLst>
          </p:cNvPr>
          <p:cNvSpPr txBox="1">
            <a:spLocks noChangeArrowheads="1"/>
          </p:cNvSpPr>
          <p:nvPr/>
        </p:nvSpPr>
        <p:spPr bwMode="auto">
          <a:xfrm>
            <a:off x="6516688" y="49418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43" name="Text Box 127">
            <a:extLst>
              <a:ext uri="{FF2B5EF4-FFF2-40B4-BE49-F238E27FC236}">
                <a16:creationId xmlns:a16="http://schemas.microsoft.com/office/drawing/2014/main" id="{992A80F2-FB2B-4C09-9FC5-EFCA15634E22}"/>
              </a:ext>
            </a:extLst>
          </p:cNvPr>
          <p:cNvSpPr txBox="1">
            <a:spLocks noChangeArrowheads="1"/>
          </p:cNvSpPr>
          <p:nvPr/>
        </p:nvSpPr>
        <p:spPr bwMode="auto">
          <a:xfrm>
            <a:off x="6516688" y="53260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44" name="Text Box 128">
            <a:extLst>
              <a:ext uri="{FF2B5EF4-FFF2-40B4-BE49-F238E27FC236}">
                <a16:creationId xmlns:a16="http://schemas.microsoft.com/office/drawing/2014/main" id="{9E3D6691-DF53-4580-9E4C-8EAA7267F803}"/>
              </a:ext>
            </a:extLst>
          </p:cNvPr>
          <p:cNvSpPr txBox="1">
            <a:spLocks noChangeArrowheads="1"/>
          </p:cNvSpPr>
          <p:nvPr/>
        </p:nvSpPr>
        <p:spPr bwMode="auto">
          <a:xfrm>
            <a:off x="6516688" y="5516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2245" name="Text Box 129">
            <a:extLst>
              <a:ext uri="{FF2B5EF4-FFF2-40B4-BE49-F238E27FC236}">
                <a16:creationId xmlns:a16="http://schemas.microsoft.com/office/drawing/2014/main" id="{EF09A516-B12D-4D8F-B902-B4EDC358EEE7}"/>
              </a:ext>
            </a:extLst>
          </p:cNvPr>
          <p:cNvSpPr txBox="1">
            <a:spLocks noChangeArrowheads="1"/>
          </p:cNvSpPr>
          <p:nvPr/>
        </p:nvSpPr>
        <p:spPr bwMode="auto">
          <a:xfrm>
            <a:off x="6516688" y="59007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2246" name="Text Box 130">
            <a:extLst>
              <a:ext uri="{FF2B5EF4-FFF2-40B4-BE49-F238E27FC236}">
                <a16:creationId xmlns:a16="http://schemas.microsoft.com/office/drawing/2014/main" id="{A4C63BA1-298A-41DC-ABD7-FEED3332B457}"/>
              </a:ext>
            </a:extLst>
          </p:cNvPr>
          <p:cNvSpPr txBox="1">
            <a:spLocks noChangeArrowheads="1"/>
          </p:cNvSpPr>
          <p:nvPr/>
        </p:nvSpPr>
        <p:spPr bwMode="auto">
          <a:xfrm>
            <a:off x="7464425" y="13636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0000</a:t>
            </a:r>
            <a:endParaRPr lang="en-US" altLang="el-GR" sz="1600" b="1"/>
          </a:p>
        </p:txBody>
      </p:sp>
      <p:sp>
        <p:nvSpPr>
          <p:cNvPr id="92247" name="Text Box 131">
            <a:extLst>
              <a:ext uri="{FF2B5EF4-FFF2-40B4-BE49-F238E27FC236}">
                <a16:creationId xmlns:a16="http://schemas.microsoft.com/office/drawing/2014/main" id="{D03540FC-5146-4A22-A30C-78F56190E811}"/>
              </a:ext>
            </a:extLst>
          </p:cNvPr>
          <p:cNvSpPr txBox="1">
            <a:spLocks noChangeArrowheads="1"/>
          </p:cNvSpPr>
          <p:nvPr/>
        </p:nvSpPr>
        <p:spPr bwMode="auto">
          <a:xfrm>
            <a:off x="7464425" y="16668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0001</a:t>
            </a:r>
            <a:endParaRPr lang="en-US" altLang="el-GR" sz="1600" b="1"/>
          </a:p>
        </p:txBody>
      </p:sp>
      <p:sp>
        <p:nvSpPr>
          <p:cNvPr id="92248" name="Text Box 132">
            <a:extLst>
              <a:ext uri="{FF2B5EF4-FFF2-40B4-BE49-F238E27FC236}">
                <a16:creationId xmlns:a16="http://schemas.microsoft.com/office/drawing/2014/main" id="{6DEE8CC1-12C1-4C40-9861-59222850D9BE}"/>
              </a:ext>
            </a:extLst>
          </p:cNvPr>
          <p:cNvSpPr txBox="1">
            <a:spLocks noChangeArrowheads="1"/>
          </p:cNvSpPr>
          <p:nvPr/>
        </p:nvSpPr>
        <p:spPr bwMode="auto">
          <a:xfrm>
            <a:off x="7464425" y="19700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0010</a:t>
            </a:r>
            <a:endParaRPr lang="en-US" altLang="el-GR" sz="1600" b="1"/>
          </a:p>
        </p:txBody>
      </p:sp>
      <p:sp>
        <p:nvSpPr>
          <p:cNvPr id="92249" name="Text Box 133">
            <a:extLst>
              <a:ext uri="{FF2B5EF4-FFF2-40B4-BE49-F238E27FC236}">
                <a16:creationId xmlns:a16="http://schemas.microsoft.com/office/drawing/2014/main" id="{F151ED0D-31C8-4E52-B730-04D2BCE49532}"/>
              </a:ext>
            </a:extLst>
          </p:cNvPr>
          <p:cNvSpPr txBox="1">
            <a:spLocks noChangeArrowheads="1"/>
          </p:cNvSpPr>
          <p:nvPr/>
        </p:nvSpPr>
        <p:spPr bwMode="auto">
          <a:xfrm>
            <a:off x="7464425" y="227171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0011</a:t>
            </a:r>
            <a:endParaRPr lang="en-US" altLang="el-GR" sz="1600" b="1"/>
          </a:p>
        </p:txBody>
      </p:sp>
      <p:sp>
        <p:nvSpPr>
          <p:cNvPr id="92250" name="Text Box 134">
            <a:extLst>
              <a:ext uri="{FF2B5EF4-FFF2-40B4-BE49-F238E27FC236}">
                <a16:creationId xmlns:a16="http://schemas.microsoft.com/office/drawing/2014/main" id="{0B64E64B-5677-4D5A-8DA5-591F12C3F207}"/>
              </a:ext>
            </a:extLst>
          </p:cNvPr>
          <p:cNvSpPr txBox="1">
            <a:spLocks noChangeArrowheads="1"/>
          </p:cNvSpPr>
          <p:nvPr/>
        </p:nvSpPr>
        <p:spPr bwMode="auto">
          <a:xfrm>
            <a:off x="7464425" y="25749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0100</a:t>
            </a:r>
            <a:endParaRPr lang="en-US" altLang="el-GR" sz="1600" b="1"/>
          </a:p>
        </p:txBody>
      </p:sp>
      <p:sp>
        <p:nvSpPr>
          <p:cNvPr id="92251" name="Text Box 135">
            <a:extLst>
              <a:ext uri="{FF2B5EF4-FFF2-40B4-BE49-F238E27FC236}">
                <a16:creationId xmlns:a16="http://schemas.microsoft.com/office/drawing/2014/main" id="{174262BE-7373-4DB8-AFB5-D45D9BE7F0B7}"/>
              </a:ext>
            </a:extLst>
          </p:cNvPr>
          <p:cNvSpPr txBox="1">
            <a:spLocks noChangeArrowheads="1"/>
          </p:cNvSpPr>
          <p:nvPr/>
        </p:nvSpPr>
        <p:spPr bwMode="auto">
          <a:xfrm>
            <a:off x="7464425" y="287655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0101</a:t>
            </a:r>
            <a:endParaRPr lang="en-US" altLang="el-GR" sz="1600" b="1"/>
          </a:p>
        </p:txBody>
      </p:sp>
      <p:sp>
        <p:nvSpPr>
          <p:cNvPr id="92252" name="Text Box 136">
            <a:extLst>
              <a:ext uri="{FF2B5EF4-FFF2-40B4-BE49-F238E27FC236}">
                <a16:creationId xmlns:a16="http://schemas.microsoft.com/office/drawing/2014/main" id="{29F0B33D-4DCA-40FE-A430-489BD2530105}"/>
              </a:ext>
            </a:extLst>
          </p:cNvPr>
          <p:cNvSpPr txBox="1">
            <a:spLocks noChangeArrowheads="1"/>
          </p:cNvSpPr>
          <p:nvPr/>
        </p:nvSpPr>
        <p:spPr bwMode="auto">
          <a:xfrm>
            <a:off x="7464425" y="31797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0110</a:t>
            </a:r>
            <a:endParaRPr lang="en-US" altLang="el-GR" sz="1600" b="1"/>
          </a:p>
        </p:txBody>
      </p:sp>
      <p:sp>
        <p:nvSpPr>
          <p:cNvPr id="92253" name="Text Box 137">
            <a:extLst>
              <a:ext uri="{FF2B5EF4-FFF2-40B4-BE49-F238E27FC236}">
                <a16:creationId xmlns:a16="http://schemas.microsoft.com/office/drawing/2014/main" id="{F611954C-4243-444E-A001-0570AD11E8FD}"/>
              </a:ext>
            </a:extLst>
          </p:cNvPr>
          <p:cNvSpPr txBox="1">
            <a:spLocks noChangeArrowheads="1"/>
          </p:cNvSpPr>
          <p:nvPr/>
        </p:nvSpPr>
        <p:spPr bwMode="auto">
          <a:xfrm>
            <a:off x="7464425" y="34813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0111</a:t>
            </a:r>
            <a:endParaRPr lang="en-US" altLang="el-GR" sz="1600" b="1"/>
          </a:p>
        </p:txBody>
      </p:sp>
      <p:sp>
        <p:nvSpPr>
          <p:cNvPr id="92254" name="Text Box 138">
            <a:extLst>
              <a:ext uri="{FF2B5EF4-FFF2-40B4-BE49-F238E27FC236}">
                <a16:creationId xmlns:a16="http://schemas.microsoft.com/office/drawing/2014/main" id="{0BD07CCA-9680-44FD-9003-9C374AF2C33B}"/>
              </a:ext>
            </a:extLst>
          </p:cNvPr>
          <p:cNvSpPr txBox="1">
            <a:spLocks noChangeArrowheads="1"/>
          </p:cNvSpPr>
          <p:nvPr/>
        </p:nvSpPr>
        <p:spPr bwMode="auto">
          <a:xfrm>
            <a:off x="7464425" y="37846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1000</a:t>
            </a:r>
            <a:endParaRPr lang="en-US" altLang="el-GR" sz="1600" b="1"/>
          </a:p>
        </p:txBody>
      </p:sp>
      <p:sp>
        <p:nvSpPr>
          <p:cNvPr id="92255" name="Text Box 139">
            <a:extLst>
              <a:ext uri="{FF2B5EF4-FFF2-40B4-BE49-F238E27FC236}">
                <a16:creationId xmlns:a16="http://schemas.microsoft.com/office/drawing/2014/main" id="{4AB092DC-63DA-4AC5-8599-60B5808E6E0F}"/>
              </a:ext>
            </a:extLst>
          </p:cNvPr>
          <p:cNvSpPr txBox="1">
            <a:spLocks noChangeArrowheads="1"/>
          </p:cNvSpPr>
          <p:nvPr/>
        </p:nvSpPr>
        <p:spPr bwMode="auto">
          <a:xfrm>
            <a:off x="7464425" y="40862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1001</a:t>
            </a:r>
            <a:endParaRPr lang="en-US" altLang="el-GR" sz="1600" b="1"/>
          </a:p>
        </p:txBody>
      </p:sp>
      <p:sp>
        <p:nvSpPr>
          <p:cNvPr id="92256" name="Text Box 140">
            <a:extLst>
              <a:ext uri="{FF2B5EF4-FFF2-40B4-BE49-F238E27FC236}">
                <a16:creationId xmlns:a16="http://schemas.microsoft.com/office/drawing/2014/main" id="{439E277E-442A-4033-8BAB-68659771FA83}"/>
              </a:ext>
            </a:extLst>
          </p:cNvPr>
          <p:cNvSpPr txBox="1">
            <a:spLocks noChangeArrowheads="1"/>
          </p:cNvSpPr>
          <p:nvPr/>
        </p:nvSpPr>
        <p:spPr bwMode="auto">
          <a:xfrm>
            <a:off x="7464425" y="43894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1010</a:t>
            </a:r>
            <a:endParaRPr lang="en-US" altLang="el-GR" sz="1600" b="1"/>
          </a:p>
        </p:txBody>
      </p:sp>
      <p:sp>
        <p:nvSpPr>
          <p:cNvPr id="92257" name="Text Box 141">
            <a:extLst>
              <a:ext uri="{FF2B5EF4-FFF2-40B4-BE49-F238E27FC236}">
                <a16:creationId xmlns:a16="http://schemas.microsoft.com/office/drawing/2014/main" id="{DF995BDE-DDC9-4E5B-B69E-0A94EAC5DDF5}"/>
              </a:ext>
            </a:extLst>
          </p:cNvPr>
          <p:cNvSpPr txBox="1">
            <a:spLocks noChangeArrowheads="1"/>
          </p:cNvSpPr>
          <p:nvPr/>
        </p:nvSpPr>
        <p:spPr bwMode="auto">
          <a:xfrm>
            <a:off x="7464425" y="46910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1011</a:t>
            </a:r>
            <a:endParaRPr lang="en-US" altLang="el-GR" sz="1600" b="1"/>
          </a:p>
        </p:txBody>
      </p:sp>
      <p:sp>
        <p:nvSpPr>
          <p:cNvPr id="92258" name="Text Box 142">
            <a:extLst>
              <a:ext uri="{FF2B5EF4-FFF2-40B4-BE49-F238E27FC236}">
                <a16:creationId xmlns:a16="http://schemas.microsoft.com/office/drawing/2014/main" id="{A90622AA-37E5-4DFB-B7DD-40D3D78C21B6}"/>
              </a:ext>
            </a:extLst>
          </p:cNvPr>
          <p:cNvSpPr txBox="1">
            <a:spLocks noChangeArrowheads="1"/>
          </p:cNvSpPr>
          <p:nvPr/>
        </p:nvSpPr>
        <p:spPr bwMode="auto">
          <a:xfrm>
            <a:off x="7464425" y="49942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1100</a:t>
            </a:r>
            <a:endParaRPr lang="en-US" altLang="el-GR" sz="1600" b="1"/>
          </a:p>
        </p:txBody>
      </p:sp>
      <p:sp>
        <p:nvSpPr>
          <p:cNvPr id="92259" name="Text Box 143">
            <a:extLst>
              <a:ext uri="{FF2B5EF4-FFF2-40B4-BE49-F238E27FC236}">
                <a16:creationId xmlns:a16="http://schemas.microsoft.com/office/drawing/2014/main" id="{A44E62D0-00F9-46C3-B5A8-42D1EF688B76}"/>
              </a:ext>
            </a:extLst>
          </p:cNvPr>
          <p:cNvSpPr txBox="1">
            <a:spLocks noChangeArrowheads="1"/>
          </p:cNvSpPr>
          <p:nvPr/>
        </p:nvSpPr>
        <p:spPr bwMode="auto">
          <a:xfrm>
            <a:off x="7464425" y="52959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1101</a:t>
            </a:r>
            <a:endParaRPr lang="en-US" altLang="el-GR" sz="1600" b="1"/>
          </a:p>
        </p:txBody>
      </p:sp>
      <p:sp>
        <p:nvSpPr>
          <p:cNvPr id="92260" name="Text Box 144">
            <a:extLst>
              <a:ext uri="{FF2B5EF4-FFF2-40B4-BE49-F238E27FC236}">
                <a16:creationId xmlns:a16="http://schemas.microsoft.com/office/drawing/2014/main" id="{32746A47-B397-4C31-B85F-9A0F66CE13EC}"/>
              </a:ext>
            </a:extLst>
          </p:cNvPr>
          <p:cNvSpPr txBox="1">
            <a:spLocks noChangeArrowheads="1"/>
          </p:cNvSpPr>
          <p:nvPr/>
        </p:nvSpPr>
        <p:spPr bwMode="auto">
          <a:xfrm>
            <a:off x="7464425" y="559911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1110</a:t>
            </a:r>
            <a:endParaRPr lang="en-US" altLang="el-GR" sz="1600" b="1"/>
          </a:p>
        </p:txBody>
      </p:sp>
      <p:sp>
        <p:nvSpPr>
          <p:cNvPr id="92261" name="Text Box 145">
            <a:extLst>
              <a:ext uri="{FF2B5EF4-FFF2-40B4-BE49-F238E27FC236}">
                <a16:creationId xmlns:a16="http://schemas.microsoft.com/office/drawing/2014/main" id="{5E4365C7-32E8-4B52-A441-8B3F063A1145}"/>
              </a:ext>
            </a:extLst>
          </p:cNvPr>
          <p:cNvSpPr txBox="1">
            <a:spLocks noChangeArrowheads="1"/>
          </p:cNvSpPr>
          <p:nvPr/>
        </p:nvSpPr>
        <p:spPr bwMode="auto">
          <a:xfrm>
            <a:off x="7466013" y="59007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1111</a:t>
            </a:r>
            <a:endParaRPr lang="en-US" altLang="el-GR" sz="1600" b="1"/>
          </a:p>
        </p:txBody>
      </p:sp>
      <p:cxnSp>
        <p:nvCxnSpPr>
          <p:cNvPr id="92262" name="AutoShape 146">
            <a:extLst>
              <a:ext uri="{FF2B5EF4-FFF2-40B4-BE49-F238E27FC236}">
                <a16:creationId xmlns:a16="http://schemas.microsoft.com/office/drawing/2014/main" id="{9789E5B3-010E-4C46-A382-0F6C54FCA502}"/>
              </a:ext>
            </a:extLst>
          </p:cNvPr>
          <p:cNvCxnSpPr>
            <a:cxnSpLocks noChangeShapeType="1"/>
          </p:cNvCxnSpPr>
          <p:nvPr/>
        </p:nvCxnSpPr>
        <p:spPr bwMode="auto">
          <a:xfrm flipV="1">
            <a:off x="827088" y="2492375"/>
            <a:ext cx="1570037" cy="115728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2263" name="AutoShape 147">
            <a:extLst>
              <a:ext uri="{FF2B5EF4-FFF2-40B4-BE49-F238E27FC236}">
                <a16:creationId xmlns:a16="http://schemas.microsoft.com/office/drawing/2014/main" id="{AA53B639-366F-42D2-A3EC-4B3556121DB3}"/>
              </a:ext>
            </a:extLst>
          </p:cNvPr>
          <p:cNvCxnSpPr>
            <a:cxnSpLocks noChangeShapeType="1"/>
          </p:cNvCxnSpPr>
          <p:nvPr/>
        </p:nvCxnSpPr>
        <p:spPr bwMode="auto">
          <a:xfrm>
            <a:off x="827088" y="3933825"/>
            <a:ext cx="1570037" cy="115728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92264" name="Rectangle 148">
            <a:extLst>
              <a:ext uri="{FF2B5EF4-FFF2-40B4-BE49-F238E27FC236}">
                <a16:creationId xmlns:a16="http://schemas.microsoft.com/office/drawing/2014/main" id="{2CF5E2AC-3B11-4139-A39B-2B0CEE6057CE}"/>
              </a:ext>
            </a:extLst>
          </p:cNvPr>
          <p:cNvSpPr>
            <a:spLocks noChangeArrowheads="1"/>
          </p:cNvSpPr>
          <p:nvPr/>
        </p:nvSpPr>
        <p:spPr bwMode="auto">
          <a:xfrm>
            <a:off x="323850" y="1844675"/>
            <a:ext cx="213042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t>C5={0,01,011,111}</a:t>
            </a:r>
            <a:endParaRPr lang="en-US" altLang="el-GR" sz="1800" b="1"/>
          </a:p>
        </p:txBody>
      </p:sp>
      <p:sp>
        <p:nvSpPr>
          <p:cNvPr id="92265" name="Footer Placeholder 4">
            <a:extLst>
              <a:ext uri="{FF2B5EF4-FFF2-40B4-BE49-F238E27FC236}">
                <a16:creationId xmlns:a16="http://schemas.microsoft.com/office/drawing/2014/main" id="{1DEBE4E3-903D-4D1A-AA42-50BD89356653}"/>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D807A885-5C59-4F72-84BE-9A2DCFA1254E}" type="slidenum">
              <a:rPr lang="el-GR" altLang="el-GR" sz="1100" b="1" i="1">
                <a:latin typeface="Calibri" panose="020F0502020204030204" pitchFamily="34" charset="0"/>
              </a:rPr>
              <a:pPr eaLnBrk="1" hangingPunct="1"/>
              <a:t>68</a:t>
            </a:fld>
            <a:endParaRPr lang="en-US" altLang="el-GR" sz="1100" b="1" i="1">
              <a:latin typeface="Calibri" panose="020F0502020204030204" pitchFamily="34" charset="0"/>
            </a:endParaRPr>
          </a:p>
        </p:txBody>
      </p:sp>
      <p:sp>
        <p:nvSpPr>
          <p:cNvPr id="2" name="Rectangle 1">
            <a:extLst>
              <a:ext uri="{FF2B5EF4-FFF2-40B4-BE49-F238E27FC236}">
                <a16:creationId xmlns:a16="http://schemas.microsoft.com/office/drawing/2014/main" id="{3FD57E76-43D1-4CF5-8372-2D8C3518B448}"/>
              </a:ext>
            </a:extLst>
          </p:cNvPr>
          <p:cNvSpPr/>
          <p:nvPr/>
        </p:nvSpPr>
        <p:spPr>
          <a:xfrm>
            <a:off x="261939" y="2369384"/>
            <a:ext cx="1261884" cy="369332"/>
          </a:xfrm>
          <a:prstGeom prst="rect">
            <a:avLst/>
          </a:prstGeom>
        </p:spPr>
        <p:txBody>
          <a:bodyPr wrap="none">
            <a:spAutoFit/>
          </a:bodyPr>
          <a:lstStyle/>
          <a:p>
            <a:pPr>
              <a:spcAft>
                <a:spcPts val="20"/>
              </a:spcAft>
              <a:buClr>
                <a:srgbClr val="CC9900"/>
              </a:buClr>
              <a:defRPr/>
            </a:pPr>
            <a:r>
              <a:rPr lang="el-GR" altLang="en-US" kern="0" dirty="0">
                <a:solidFill>
                  <a:srgbClr val="000000"/>
                </a:solidFill>
              </a:rPr>
              <a:t>Μη άμεσος</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186" name="AutoShape 2">
            <a:extLst>
              <a:ext uri="{FF2B5EF4-FFF2-40B4-BE49-F238E27FC236}">
                <a16:creationId xmlns:a16="http://schemas.microsoft.com/office/drawing/2014/main" id="{6B596158-3F34-4725-9060-5331FFAFBF30}"/>
              </a:ext>
            </a:extLst>
          </p:cNvPr>
          <p:cNvCxnSpPr>
            <a:cxnSpLocks noChangeShapeType="1"/>
          </p:cNvCxnSpPr>
          <p:nvPr/>
        </p:nvCxnSpPr>
        <p:spPr bwMode="auto">
          <a:xfrm>
            <a:off x="2555875" y="2819400"/>
            <a:ext cx="1560513" cy="579438"/>
          </a:xfrm>
          <a:prstGeom prst="straightConnector1">
            <a:avLst/>
          </a:prstGeom>
          <a:noFill/>
          <a:ln w="38100">
            <a:solidFill>
              <a:schemeClr val="accent2"/>
            </a:solidFill>
            <a:round/>
            <a:headEnd/>
            <a:tailEnd/>
          </a:ln>
          <a:extLst>
            <a:ext uri="{909E8E84-426E-40DD-AFC4-6F175D3DCCD1}">
              <a14:hiddenFill xmlns:a14="http://schemas.microsoft.com/office/drawing/2010/main">
                <a:noFill/>
              </a14:hiddenFill>
            </a:ext>
          </a:extLst>
        </p:spPr>
      </p:cxnSp>
      <p:cxnSp>
        <p:nvCxnSpPr>
          <p:cNvPr id="93187" name="AutoShape 3">
            <a:extLst>
              <a:ext uri="{FF2B5EF4-FFF2-40B4-BE49-F238E27FC236}">
                <a16:creationId xmlns:a16="http://schemas.microsoft.com/office/drawing/2014/main" id="{7CA5E0A0-795E-4D23-9DBC-F0309307B11E}"/>
              </a:ext>
            </a:extLst>
          </p:cNvPr>
          <p:cNvCxnSpPr>
            <a:cxnSpLocks noChangeShapeType="1"/>
          </p:cNvCxnSpPr>
          <p:nvPr/>
        </p:nvCxnSpPr>
        <p:spPr bwMode="auto">
          <a:xfrm flipV="1">
            <a:off x="2627313" y="2133600"/>
            <a:ext cx="1560512" cy="579438"/>
          </a:xfrm>
          <a:prstGeom prst="straightConnector1">
            <a:avLst/>
          </a:prstGeom>
          <a:noFill/>
          <a:ln w="38100">
            <a:solidFill>
              <a:schemeClr val="accent2"/>
            </a:solidFill>
            <a:round/>
            <a:headEnd/>
            <a:tailEnd/>
          </a:ln>
          <a:extLst>
            <a:ext uri="{909E8E84-426E-40DD-AFC4-6F175D3DCCD1}">
              <a14:hiddenFill xmlns:a14="http://schemas.microsoft.com/office/drawing/2010/main">
                <a:noFill/>
              </a14:hiddenFill>
            </a:ext>
          </a:extLst>
        </p:spPr>
      </p:cxnSp>
      <p:cxnSp>
        <p:nvCxnSpPr>
          <p:cNvPr id="93188" name="AutoShape 4">
            <a:extLst>
              <a:ext uri="{FF2B5EF4-FFF2-40B4-BE49-F238E27FC236}">
                <a16:creationId xmlns:a16="http://schemas.microsoft.com/office/drawing/2014/main" id="{F3B1BD77-FC6D-4D87-B3A4-6FABD69EAD00}"/>
              </a:ext>
            </a:extLst>
          </p:cNvPr>
          <p:cNvCxnSpPr>
            <a:cxnSpLocks noChangeShapeType="1"/>
          </p:cNvCxnSpPr>
          <p:nvPr/>
        </p:nvCxnSpPr>
        <p:spPr bwMode="auto">
          <a:xfrm flipV="1">
            <a:off x="1116013" y="2636838"/>
            <a:ext cx="1570037" cy="1157287"/>
          </a:xfrm>
          <a:prstGeom prst="straightConnector1">
            <a:avLst/>
          </a:prstGeom>
          <a:noFill/>
          <a:ln w="38100">
            <a:solidFill>
              <a:schemeClr val="accent2"/>
            </a:solidFill>
            <a:round/>
            <a:headEnd/>
            <a:tailEnd/>
          </a:ln>
          <a:extLst>
            <a:ext uri="{909E8E84-426E-40DD-AFC4-6F175D3DCCD1}">
              <a14:hiddenFill xmlns:a14="http://schemas.microsoft.com/office/drawing/2010/main">
                <a:noFill/>
              </a14:hiddenFill>
            </a:ext>
          </a:extLst>
        </p:spPr>
      </p:cxnSp>
      <p:cxnSp>
        <p:nvCxnSpPr>
          <p:cNvPr id="93189" name="AutoShape 5">
            <a:extLst>
              <a:ext uri="{FF2B5EF4-FFF2-40B4-BE49-F238E27FC236}">
                <a16:creationId xmlns:a16="http://schemas.microsoft.com/office/drawing/2014/main" id="{85449EBC-08FB-4D6E-9271-E825BC5B2EB6}"/>
              </a:ext>
            </a:extLst>
          </p:cNvPr>
          <p:cNvCxnSpPr>
            <a:cxnSpLocks noChangeShapeType="1"/>
          </p:cNvCxnSpPr>
          <p:nvPr/>
        </p:nvCxnSpPr>
        <p:spPr bwMode="auto">
          <a:xfrm>
            <a:off x="4284663" y="5805488"/>
            <a:ext cx="1560512" cy="277812"/>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3190" name="AutoShape 6">
            <a:extLst>
              <a:ext uri="{FF2B5EF4-FFF2-40B4-BE49-F238E27FC236}">
                <a16:creationId xmlns:a16="http://schemas.microsoft.com/office/drawing/2014/main" id="{75E2A334-C0EE-41BA-83FB-D80F61EB6537}"/>
              </a:ext>
            </a:extLst>
          </p:cNvPr>
          <p:cNvCxnSpPr>
            <a:cxnSpLocks noChangeShapeType="1"/>
          </p:cNvCxnSpPr>
          <p:nvPr/>
        </p:nvCxnSpPr>
        <p:spPr bwMode="auto">
          <a:xfrm flipV="1">
            <a:off x="4284663" y="5456238"/>
            <a:ext cx="1560512" cy="277812"/>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3191" name="AutoShape 7">
            <a:extLst>
              <a:ext uri="{FF2B5EF4-FFF2-40B4-BE49-F238E27FC236}">
                <a16:creationId xmlns:a16="http://schemas.microsoft.com/office/drawing/2014/main" id="{26654F26-61D9-422A-96BC-E0B39DA64703}"/>
              </a:ext>
            </a:extLst>
          </p:cNvPr>
          <p:cNvCxnSpPr>
            <a:cxnSpLocks noChangeShapeType="1"/>
          </p:cNvCxnSpPr>
          <p:nvPr/>
        </p:nvCxnSpPr>
        <p:spPr bwMode="auto">
          <a:xfrm>
            <a:off x="2649538" y="5157788"/>
            <a:ext cx="1562100" cy="581025"/>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3192" name="AutoShape 8">
            <a:extLst>
              <a:ext uri="{FF2B5EF4-FFF2-40B4-BE49-F238E27FC236}">
                <a16:creationId xmlns:a16="http://schemas.microsoft.com/office/drawing/2014/main" id="{E0732CD1-E32A-4111-BC65-452E63A21339}"/>
              </a:ext>
            </a:extLst>
          </p:cNvPr>
          <p:cNvCxnSpPr>
            <a:cxnSpLocks noChangeShapeType="1"/>
          </p:cNvCxnSpPr>
          <p:nvPr/>
        </p:nvCxnSpPr>
        <p:spPr bwMode="auto">
          <a:xfrm flipV="1">
            <a:off x="2651125" y="4505325"/>
            <a:ext cx="1560513" cy="57943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93193" name="Text Box 9">
            <a:extLst>
              <a:ext uri="{FF2B5EF4-FFF2-40B4-BE49-F238E27FC236}">
                <a16:creationId xmlns:a16="http://schemas.microsoft.com/office/drawing/2014/main" id="{4D4050C7-9E40-4B29-AE73-CAFF87617680}"/>
              </a:ext>
            </a:extLst>
          </p:cNvPr>
          <p:cNvSpPr txBox="1">
            <a:spLocks noChangeArrowheads="1"/>
          </p:cNvSpPr>
          <p:nvPr/>
        </p:nvSpPr>
        <p:spPr bwMode="auto">
          <a:xfrm>
            <a:off x="2411413" y="2636838"/>
            <a:ext cx="306387"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194" name="Text Box 10">
            <a:extLst>
              <a:ext uri="{FF2B5EF4-FFF2-40B4-BE49-F238E27FC236}">
                <a16:creationId xmlns:a16="http://schemas.microsoft.com/office/drawing/2014/main" id="{E26128E8-B8CE-48A9-85E4-13DBF244D0FD}"/>
              </a:ext>
            </a:extLst>
          </p:cNvPr>
          <p:cNvSpPr txBox="1">
            <a:spLocks noChangeArrowheads="1"/>
          </p:cNvSpPr>
          <p:nvPr/>
        </p:nvSpPr>
        <p:spPr bwMode="auto">
          <a:xfrm>
            <a:off x="2411413" y="5037138"/>
            <a:ext cx="306387"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195" name="Text Box 11">
            <a:extLst>
              <a:ext uri="{FF2B5EF4-FFF2-40B4-BE49-F238E27FC236}">
                <a16:creationId xmlns:a16="http://schemas.microsoft.com/office/drawing/2014/main" id="{5207ADA3-875F-4D90-9D03-FF875B4BA2DF}"/>
              </a:ext>
            </a:extLst>
          </p:cNvPr>
          <p:cNvSpPr txBox="1">
            <a:spLocks noChangeArrowheads="1"/>
          </p:cNvSpPr>
          <p:nvPr/>
        </p:nvSpPr>
        <p:spPr bwMode="auto">
          <a:xfrm>
            <a:off x="3995738" y="2060575"/>
            <a:ext cx="419100" cy="346075"/>
          </a:xfrm>
          <a:prstGeom prst="rect">
            <a:avLst/>
          </a:prstGeom>
          <a:solidFill>
            <a:srgbClr val="66FF33"/>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a:t>
            </a:r>
            <a:endParaRPr lang="en-US" altLang="el-GR" sz="1600" b="1"/>
          </a:p>
        </p:txBody>
      </p:sp>
      <p:sp>
        <p:nvSpPr>
          <p:cNvPr id="93196" name="Text Box 12">
            <a:extLst>
              <a:ext uri="{FF2B5EF4-FFF2-40B4-BE49-F238E27FC236}">
                <a16:creationId xmlns:a16="http://schemas.microsoft.com/office/drawing/2014/main" id="{C297EFF9-0BFA-46B4-BCC9-EE71F96C5D0D}"/>
              </a:ext>
            </a:extLst>
          </p:cNvPr>
          <p:cNvSpPr txBox="1">
            <a:spLocks noChangeArrowheads="1"/>
          </p:cNvSpPr>
          <p:nvPr/>
        </p:nvSpPr>
        <p:spPr bwMode="auto">
          <a:xfrm>
            <a:off x="3995738" y="3213100"/>
            <a:ext cx="419100" cy="346075"/>
          </a:xfrm>
          <a:prstGeom prst="rect">
            <a:avLst/>
          </a:prstGeom>
          <a:solidFill>
            <a:srgbClr val="66FF33"/>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a:t>
            </a:r>
            <a:endParaRPr lang="en-US" altLang="el-GR" sz="1600" b="1"/>
          </a:p>
        </p:txBody>
      </p:sp>
      <p:sp>
        <p:nvSpPr>
          <p:cNvPr id="93197" name="Text Box 13">
            <a:extLst>
              <a:ext uri="{FF2B5EF4-FFF2-40B4-BE49-F238E27FC236}">
                <a16:creationId xmlns:a16="http://schemas.microsoft.com/office/drawing/2014/main" id="{D689B5D6-3BC5-4C1B-99DF-E92F8EF866AA}"/>
              </a:ext>
            </a:extLst>
          </p:cNvPr>
          <p:cNvSpPr txBox="1">
            <a:spLocks noChangeArrowheads="1"/>
          </p:cNvSpPr>
          <p:nvPr/>
        </p:nvSpPr>
        <p:spPr bwMode="auto">
          <a:xfrm>
            <a:off x="3995738" y="4437063"/>
            <a:ext cx="419100"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a:t>
            </a:r>
            <a:endParaRPr lang="en-US" altLang="el-GR" sz="1600" b="1"/>
          </a:p>
        </p:txBody>
      </p:sp>
      <p:sp>
        <p:nvSpPr>
          <p:cNvPr id="93198" name="Text Box 14">
            <a:extLst>
              <a:ext uri="{FF2B5EF4-FFF2-40B4-BE49-F238E27FC236}">
                <a16:creationId xmlns:a16="http://schemas.microsoft.com/office/drawing/2014/main" id="{152688EC-0C7F-4740-803E-A60B7766B1AA}"/>
              </a:ext>
            </a:extLst>
          </p:cNvPr>
          <p:cNvSpPr txBox="1">
            <a:spLocks noChangeArrowheads="1"/>
          </p:cNvSpPr>
          <p:nvPr/>
        </p:nvSpPr>
        <p:spPr bwMode="auto">
          <a:xfrm>
            <a:off x="3995738" y="5661025"/>
            <a:ext cx="419100" cy="346075"/>
          </a:xfrm>
          <a:prstGeom prst="rect">
            <a:avLst/>
          </a:prstGeom>
          <a:solidFill>
            <a:srgbClr val="66FF33"/>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a:t>
            </a:r>
            <a:endParaRPr lang="en-US" altLang="el-GR" sz="1600" b="1"/>
          </a:p>
        </p:txBody>
      </p:sp>
      <p:sp>
        <p:nvSpPr>
          <p:cNvPr id="93199" name="Text Box 15">
            <a:extLst>
              <a:ext uri="{FF2B5EF4-FFF2-40B4-BE49-F238E27FC236}">
                <a16:creationId xmlns:a16="http://schemas.microsoft.com/office/drawing/2014/main" id="{91ED002C-4F07-4FB2-A834-4C1B8E26ED50}"/>
              </a:ext>
            </a:extLst>
          </p:cNvPr>
          <p:cNvSpPr txBox="1">
            <a:spLocks noChangeArrowheads="1"/>
          </p:cNvSpPr>
          <p:nvPr/>
        </p:nvSpPr>
        <p:spPr bwMode="auto">
          <a:xfrm>
            <a:off x="5503863" y="17002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a:t>
            </a:r>
            <a:endParaRPr lang="en-US" altLang="el-GR" sz="1600" b="1"/>
          </a:p>
        </p:txBody>
      </p:sp>
      <p:sp>
        <p:nvSpPr>
          <p:cNvPr id="93200" name="Text Box 16">
            <a:extLst>
              <a:ext uri="{FF2B5EF4-FFF2-40B4-BE49-F238E27FC236}">
                <a16:creationId xmlns:a16="http://schemas.microsoft.com/office/drawing/2014/main" id="{106474F5-3ECB-4BB1-9C57-05455E4A2477}"/>
              </a:ext>
            </a:extLst>
          </p:cNvPr>
          <p:cNvSpPr txBox="1">
            <a:spLocks noChangeArrowheads="1"/>
          </p:cNvSpPr>
          <p:nvPr/>
        </p:nvSpPr>
        <p:spPr bwMode="auto">
          <a:xfrm>
            <a:off x="5503863" y="2306638"/>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a:t>
            </a:r>
            <a:endParaRPr lang="en-US" altLang="el-GR" sz="1600" b="1"/>
          </a:p>
        </p:txBody>
      </p:sp>
      <p:sp>
        <p:nvSpPr>
          <p:cNvPr id="93201" name="Text Box 17">
            <a:extLst>
              <a:ext uri="{FF2B5EF4-FFF2-40B4-BE49-F238E27FC236}">
                <a16:creationId xmlns:a16="http://schemas.microsoft.com/office/drawing/2014/main" id="{FB80DEA7-2C36-44BF-A5EF-98A02C0AE7FD}"/>
              </a:ext>
            </a:extLst>
          </p:cNvPr>
          <p:cNvSpPr txBox="1">
            <a:spLocks noChangeArrowheads="1"/>
          </p:cNvSpPr>
          <p:nvPr/>
        </p:nvSpPr>
        <p:spPr bwMode="auto">
          <a:xfrm>
            <a:off x="5503863" y="291306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a:t>
            </a:r>
            <a:endParaRPr lang="en-US" altLang="el-GR" sz="1600" b="1"/>
          </a:p>
        </p:txBody>
      </p:sp>
      <p:sp>
        <p:nvSpPr>
          <p:cNvPr id="93202" name="Text Box 18">
            <a:extLst>
              <a:ext uri="{FF2B5EF4-FFF2-40B4-BE49-F238E27FC236}">
                <a16:creationId xmlns:a16="http://schemas.microsoft.com/office/drawing/2014/main" id="{A8155D77-E455-4432-9866-91CD38343865}"/>
              </a:ext>
            </a:extLst>
          </p:cNvPr>
          <p:cNvSpPr txBox="1">
            <a:spLocks noChangeArrowheads="1"/>
          </p:cNvSpPr>
          <p:nvPr/>
        </p:nvSpPr>
        <p:spPr bwMode="auto">
          <a:xfrm>
            <a:off x="5503863" y="3521075"/>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a:t>
            </a:r>
            <a:endParaRPr lang="en-US" altLang="el-GR" sz="1600" b="1"/>
          </a:p>
        </p:txBody>
      </p:sp>
      <p:sp>
        <p:nvSpPr>
          <p:cNvPr id="93203" name="Text Box 19">
            <a:extLst>
              <a:ext uri="{FF2B5EF4-FFF2-40B4-BE49-F238E27FC236}">
                <a16:creationId xmlns:a16="http://schemas.microsoft.com/office/drawing/2014/main" id="{37838345-0DFA-4BD5-AAF8-B52A33FC460F}"/>
              </a:ext>
            </a:extLst>
          </p:cNvPr>
          <p:cNvSpPr txBox="1">
            <a:spLocks noChangeArrowheads="1"/>
          </p:cNvSpPr>
          <p:nvPr/>
        </p:nvSpPr>
        <p:spPr bwMode="auto">
          <a:xfrm>
            <a:off x="5503863" y="4127500"/>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a:t>
            </a:r>
            <a:endParaRPr lang="en-US" altLang="el-GR" sz="1600" b="1"/>
          </a:p>
        </p:txBody>
      </p:sp>
      <p:sp>
        <p:nvSpPr>
          <p:cNvPr id="93204" name="Text Box 20">
            <a:extLst>
              <a:ext uri="{FF2B5EF4-FFF2-40B4-BE49-F238E27FC236}">
                <a16:creationId xmlns:a16="http://schemas.microsoft.com/office/drawing/2014/main" id="{FB080A9C-7445-4081-BB2C-21F5E1F4A9E2}"/>
              </a:ext>
            </a:extLst>
          </p:cNvPr>
          <p:cNvSpPr txBox="1">
            <a:spLocks noChangeArrowheads="1"/>
          </p:cNvSpPr>
          <p:nvPr/>
        </p:nvSpPr>
        <p:spPr bwMode="auto">
          <a:xfrm>
            <a:off x="5503863" y="47355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a:t>
            </a:r>
            <a:endParaRPr lang="en-US" altLang="el-GR" sz="1600" b="1"/>
          </a:p>
        </p:txBody>
      </p:sp>
      <p:sp>
        <p:nvSpPr>
          <p:cNvPr id="93205" name="Text Box 21">
            <a:extLst>
              <a:ext uri="{FF2B5EF4-FFF2-40B4-BE49-F238E27FC236}">
                <a16:creationId xmlns:a16="http://schemas.microsoft.com/office/drawing/2014/main" id="{A63ABEBE-6D2E-47A4-9E8C-E0CCCE9F7B2C}"/>
              </a:ext>
            </a:extLst>
          </p:cNvPr>
          <p:cNvSpPr txBox="1">
            <a:spLocks noChangeArrowheads="1"/>
          </p:cNvSpPr>
          <p:nvPr/>
        </p:nvSpPr>
        <p:spPr bwMode="auto">
          <a:xfrm>
            <a:off x="5503863" y="5341938"/>
            <a:ext cx="531812"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a:t>
            </a:r>
            <a:endParaRPr lang="en-US" altLang="el-GR" sz="1600" b="1"/>
          </a:p>
        </p:txBody>
      </p:sp>
      <p:sp>
        <p:nvSpPr>
          <p:cNvPr id="93206" name="Text Box 22">
            <a:extLst>
              <a:ext uri="{FF2B5EF4-FFF2-40B4-BE49-F238E27FC236}">
                <a16:creationId xmlns:a16="http://schemas.microsoft.com/office/drawing/2014/main" id="{1E977189-CD01-40B2-981A-703A123F0BF8}"/>
              </a:ext>
            </a:extLst>
          </p:cNvPr>
          <p:cNvSpPr txBox="1">
            <a:spLocks noChangeArrowheads="1"/>
          </p:cNvSpPr>
          <p:nvPr/>
        </p:nvSpPr>
        <p:spPr bwMode="auto">
          <a:xfrm>
            <a:off x="5505450" y="5949950"/>
            <a:ext cx="531813"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a:t>
            </a:r>
            <a:endParaRPr lang="en-US" altLang="el-GR" sz="1600" b="1"/>
          </a:p>
        </p:txBody>
      </p:sp>
      <p:sp>
        <p:nvSpPr>
          <p:cNvPr id="93207" name="Rectangle 23">
            <a:extLst>
              <a:ext uri="{FF2B5EF4-FFF2-40B4-BE49-F238E27FC236}">
                <a16:creationId xmlns:a16="http://schemas.microsoft.com/office/drawing/2014/main" id="{96CAD485-2521-4642-9446-23A9B0E05F25}"/>
              </a:ext>
            </a:extLst>
          </p:cNvPr>
          <p:cNvSpPr>
            <a:spLocks noGrp="1" noChangeArrowheads="1"/>
          </p:cNvSpPr>
          <p:nvPr>
            <p:ph type="title"/>
          </p:nvPr>
        </p:nvSpPr>
        <p:spPr/>
        <p:txBody>
          <a:bodyPr/>
          <a:lstStyle/>
          <a:p>
            <a:pPr eaLnBrk="1" hangingPunct="1"/>
            <a:r>
              <a:rPr lang="el-GR" altLang="el-GR"/>
              <a:t>Κωδικοποίηση Πηγής (10)</a:t>
            </a:r>
            <a:endParaRPr lang="en-US" altLang="el-GR"/>
          </a:p>
        </p:txBody>
      </p:sp>
      <p:sp>
        <p:nvSpPr>
          <p:cNvPr id="93208" name="Oval 24">
            <a:extLst>
              <a:ext uri="{FF2B5EF4-FFF2-40B4-BE49-F238E27FC236}">
                <a16:creationId xmlns:a16="http://schemas.microsoft.com/office/drawing/2014/main" id="{65932022-6855-46E6-9260-1112E431BA13}"/>
              </a:ext>
            </a:extLst>
          </p:cNvPr>
          <p:cNvSpPr>
            <a:spLocks noChangeArrowheads="1"/>
          </p:cNvSpPr>
          <p:nvPr/>
        </p:nvSpPr>
        <p:spPr bwMode="auto">
          <a:xfrm>
            <a:off x="827088" y="3716338"/>
            <a:ext cx="142875" cy="144462"/>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nvGrpSpPr>
          <p:cNvPr id="93209" name="Group 25">
            <a:extLst>
              <a:ext uri="{FF2B5EF4-FFF2-40B4-BE49-F238E27FC236}">
                <a16:creationId xmlns:a16="http://schemas.microsoft.com/office/drawing/2014/main" id="{D71D9E58-B02D-4266-AB7F-7A19E497270F}"/>
              </a:ext>
            </a:extLst>
          </p:cNvPr>
          <p:cNvGrpSpPr>
            <a:grpSpLocks/>
          </p:cNvGrpSpPr>
          <p:nvPr/>
        </p:nvGrpSpPr>
        <p:grpSpPr bwMode="auto">
          <a:xfrm>
            <a:off x="4138613" y="1939925"/>
            <a:ext cx="71437" cy="3697288"/>
            <a:chOff x="2699" y="1222"/>
            <a:chExt cx="45" cy="2329"/>
          </a:xfrm>
        </p:grpSpPr>
        <p:grpSp>
          <p:nvGrpSpPr>
            <p:cNvPr id="93336" name="Group 26">
              <a:extLst>
                <a:ext uri="{FF2B5EF4-FFF2-40B4-BE49-F238E27FC236}">
                  <a16:creationId xmlns:a16="http://schemas.microsoft.com/office/drawing/2014/main" id="{0B567005-AD73-48A9-A8CD-0724ED936790}"/>
                </a:ext>
              </a:extLst>
            </p:cNvPr>
            <p:cNvGrpSpPr>
              <a:grpSpLocks/>
            </p:cNvGrpSpPr>
            <p:nvPr/>
          </p:nvGrpSpPr>
          <p:grpSpPr bwMode="auto">
            <a:xfrm>
              <a:off x="2699" y="1222"/>
              <a:ext cx="44" cy="805"/>
              <a:chOff x="2699" y="1222"/>
              <a:chExt cx="44" cy="805"/>
            </a:xfrm>
          </p:grpSpPr>
          <p:sp>
            <p:nvSpPr>
              <p:cNvPr id="93340" name="Oval 27">
                <a:extLst>
                  <a:ext uri="{FF2B5EF4-FFF2-40B4-BE49-F238E27FC236}">
                    <a16:creationId xmlns:a16="http://schemas.microsoft.com/office/drawing/2014/main" id="{2B08312D-228F-49F6-B446-56579B2C5E87}"/>
                  </a:ext>
                </a:extLst>
              </p:cNvPr>
              <p:cNvSpPr>
                <a:spLocks noChangeArrowheads="1"/>
              </p:cNvSpPr>
              <p:nvPr/>
            </p:nvSpPr>
            <p:spPr bwMode="auto">
              <a:xfrm flipV="1">
                <a:off x="2699" y="122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41" name="Oval 28">
                <a:extLst>
                  <a:ext uri="{FF2B5EF4-FFF2-40B4-BE49-F238E27FC236}">
                    <a16:creationId xmlns:a16="http://schemas.microsoft.com/office/drawing/2014/main" id="{FD29F4E0-41F4-40D6-B0B2-5DD8B3E87344}"/>
                  </a:ext>
                </a:extLst>
              </p:cNvPr>
              <p:cNvSpPr>
                <a:spLocks noChangeArrowheads="1"/>
              </p:cNvSpPr>
              <p:nvPr/>
            </p:nvSpPr>
            <p:spPr bwMode="auto">
              <a:xfrm flipV="1">
                <a:off x="2699" y="198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37" name="Group 29">
              <a:extLst>
                <a:ext uri="{FF2B5EF4-FFF2-40B4-BE49-F238E27FC236}">
                  <a16:creationId xmlns:a16="http://schemas.microsoft.com/office/drawing/2014/main" id="{2BF689F8-E063-423B-9173-88F308D36576}"/>
                </a:ext>
              </a:extLst>
            </p:cNvPr>
            <p:cNvGrpSpPr>
              <a:grpSpLocks/>
            </p:cNvGrpSpPr>
            <p:nvPr/>
          </p:nvGrpSpPr>
          <p:grpSpPr bwMode="auto">
            <a:xfrm>
              <a:off x="2699" y="2745"/>
              <a:ext cx="45" cy="806"/>
              <a:chOff x="2699" y="2745"/>
              <a:chExt cx="45" cy="806"/>
            </a:xfrm>
          </p:grpSpPr>
          <p:sp>
            <p:nvSpPr>
              <p:cNvPr id="93338" name="Oval 30">
                <a:extLst>
                  <a:ext uri="{FF2B5EF4-FFF2-40B4-BE49-F238E27FC236}">
                    <a16:creationId xmlns:a16="http://schemas.microsoft.com/office/drawing/2014/main" id="{456CCEE8-7F80-47AB-ACB3-BFB69FC8BBB3}"/>
                  </a:ext>
                </a:extLst>
              </p:cNvPr>
              <p:cNvSpPr>
                <a:spLocks noChangeArrowheads="1"/>
              </p:cNvSpPr>
              <p:nvPr/>
            </p:nvSpPr>
            <p:spPr bwMode="auto">
              <a:xfrm flipV="1">
                <a:off x="2699" y="274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39" name="Oval 31">
                <a:extLst>
                  <a:ext uri="{FF2B5EF4-FFF2-40B4-BE49-F238E27FC236}">
                    <a16:creationId xmlns:a16="http://schemas.microsoft.com/office/drawing/2014/main" id="{BA0D5656-82B9-4A69-A744-DEEAC29F787E}"/>
                  </a:ext>
                </a:extLst>
              </p:cNvPr>
              <p:cNvSpPr>
                <a:spLocks noChangeArrowheads="1"/>
              </p:cNvSpPr>
              <p:nvPr/>
            </p:nvSpPr>
            <p:spPr bwMode="auto">
              <a:xfrm flipV="1">
                <a:off x="2700" y="350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3210" name="Group 32">
            <a:extLst>
              <a:ext uri="{FF2B5EF4-FFF2-40B4-BE49-F238E27FC236}">
                <a16:creationId xmlns:a16="http://schemas.microsoft.com/office/drawing/2014/main" id="{14B23582-C4CF-48CE-ACBE-BCA3F494B065}"/>
              </a:ext>
            </a:extLst>
          </p:cNvPr>
          <p:cNvGrpSpPr>
            <a:grpSpLocks/>
          </p:cNvGrpSpPr>
          <p:nvPr/>
        </p:nvGrpSpPr>
        <p:grpSpPr bwMode="auto">
          <a:xfrm>
            <a:off x="5759450" y="1638300"/>
            <a:ext cx="69850" cy="4300538"/>
            <a:chOff x="3606" y="1032"/>
            <a:chExt cx="44" cy="2709"/>
          </a:xfrm>
        </p:grpSpPr>
        <p:grpSp>
          <p:nvGrpSpPr>
            <p:cNvPr id="93324" name="Group 33">
              <a:extLst>
                <a:ext uri="{FF2B5EF4-FFF2-40B4-BE49-F238E27FC236}">
                  <a16:creationId xmlns:a16="http://schemas.microsoft.com/office/drawing/2014/main" id="{97212B22-7F6F-4EA6-BF6C-F6AB13EE8273}"/>
                </a:ext>
              </a:extLst>
            </p:cNvPr>
            <p:cNvGrpSpPr>
              <a:grpSpLocks/>
            </p:cNvGrpSpPr>
            <p:nvPr/>
          </p:nvGrpSpPr>
          <p:grpSpPr bwMode="auto">
            <a:xfrm>
              <a:off x="3606" y="1032"/>
              <a:ext cx="44" cy="424"/>
              <a:chOff x="3606" y="1032"/>
              <a:chExt cx="44" cy="424"/>
            </a:xfrm>
          </p:grpSpPr>
          <p:sp>
            <p:nvSpPr>
              <p:cNvPr id="93334" name="Oval 34">
                <a:extLst>
                  <a:ext uri="{FF2B5EF4-FFF2-40B4-BE49-F238E27FC236}">
                    <a16:creationId xmlns:a16="http://schemas.microsoft.com/office/drawing/2014/main" id="{B27CA8C2-8706-4913-B9EE-7D0B425EA947}"/>
                  </a:ext>
                </a:extLst>
              </p:cNvPr>
              <p:cNvSpPr>
                <a:spLocks noChangeArrowheads="1"/>
              </p:cNvSpPr>
              <p:nvPr/>
            </p:nvSpPr>
            <p:spPr bwMode="auto">
              <a:xfrm flipH="1">
                <a:off x="3606" y="103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35" name="Oval 35">
                <a:extLst>
                  <a:ext uri="{FF2B5EF4-FFF2-40B4-BE49-F238E27FC236}">
                    <a16:creationId xmlns:a16="http://schemas.microsoft.com/office/drawing/2014/main" id="{D156F426-3E4E-4633-8CC2-0032567D3C77}"/>
                  </a:ext>
                </a:extLst>
              </p:cNvPr>
              <p:cNvSpPr>
                <a:spLocks noChangeArrowheads="1"/>
              </p:cNvSpPr>
              <p:nvPr/>
            </p:nvSpPr>
            <p:spPr bwMode="auto">
              <a:xfrm flipH="1">
                <a:off x="3606" y="141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25" name="Group 36">
              <a:extLst>
                <a:ext uri="{FF2B5EF4-FFF2-40B4-BE49-F238E27FC236}">
                  <a16:creationId xmlns:a16="http://schemas.microsoft.com/office/drawing/2014/main" id="{386CD91F-FD49-4EA7-88B2-5A606A349181}"/>
                </a:ext>
              </a:extLst>
            </p:cNvPr>
            <p:cNvGrpSpPr>
              <a:grpSpLocks/>
            </p:cNvGrpSpPr>
            <p:nvPr/>
          </p:nvGrpSpPr>
          <p:grpSpPr bwMode="auto">
            <a:xfrm>
              <a:off x="3606" y="1793"/>
              <a:ext cx="44" cy="425"/>
              <a:chOff x="3606" y="1793"/>
              <a:chExt cx="44" cy="425"/>
            </a:xfrm>
          </p:grpSpPr>
          <p:sp>
            <p:nvSpPr>
              <p:cNvPr id="93332" name="Oval 37">
                <a:extLst>
                  <a:ext uri="{FF2B5EF4-FFF2-40B4-BE49-F238E27FC236}">
                    <a16:creationId xmlns:a16="http://schemas.microsoft.com/office/drawing/2014/main" id="{35C684CF-19A4-41EE-A320-9CDB7E06AB91}"/>
                  </a:ext>
                </a:extLst>
              </p:cNvPr>
              <p:cNvSpPr>
                <a:spLocks noChangeArrowheads="1"/>
              </p:cNvSpPr>
              <p:nvPr/>
            </p:nvSpPr>
            <p:spPr bwMode="auto">
              <a:xfrm flipH="1">
                <a:off x="3606" y="179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33" name="Oval 38">
                <a:extLst>
                  <a:ext uri="{FF2B5EF4-FFF2-40B4-BE49-F238E27FC236}">
                    <a16:creationId xmlns:a16="http://schemas.microsoft.com/office/drawing/2014/main" id="{E41EF146-D1D9-458A-8E6A-9BAE7035797C}"/>
                  </a:ext>
                </a:extLst>
              </p:cNvPr>
              <p:cNvSpPr>
                <a:spLocks noChangeArrowheads="1"/>
              </p:cNvSpPr>
              <p:nvPr/>
            </p:nvSpPr>
            <p:spPr bwMode="auto">
              <a:xfrm flipH="1">
                <a:off x="3606" y="217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26" name="Group 39">
              <a:extLst>
                <a:ext uri="{FF2B5EF4-FFF2-40B4-BE49-F238E27FC236}">
                  <a16:creationId xmlns:a16="http://schemas.microsoft.com/office/drawing/2014/main" id="{8FC16D3E-7185-4973-84E8-92CB55FC0B1D}"/>
                </a:ext>
              </a:extLst>
            </p:cNvPr>
            <p:cNvGrpSpPr>
              <a:grpSpLocks/>
            </p:cNvGrpSpPr>
            <p:nvPr/>
          </p:nvGrpSpPr>
          <p:grpSpPr bwMode="auto">
            <a:xfrm>
              <a:off x="3606" y="2554"/>
              <a:ext cx="44" cy="425"/>
              <a:chOff x="3606" y="2554"/>
              <a:chExt cx="44" cy="425"/>
            </a:xfrm>
          </p:grpSpPr>
          <p:sp>
            <p:nvSpPr>
              <p:cNvPr id="93330" name="Oval 40">
                <a:extLst>
                  <a:ext uri="{FF2B5EF4-FFF2-40B4-BE49-F238E27FC236}">
                    <a16:creationId xmlns:a16="http://schemas.microsoft.com/office/drawing/2014/main" id="{E0D09B98-D024-409B-8B9C-A6AE8E544219}"/>
                  </a:ext>
                </a:extLst>
              </p:cNvPr>
              <p:cNvSpPr>
                <a:spLocks noChangeArrowheads="1"/>
              </p:cNvSpPr>
              <p:nvPr/>
            </p:nvSpPr>
            <p:spPr bwMode="auto">
              <a:xfrm flipH="1">
                <a:off x="3606" y="255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31" name="Oval 41">
                <a:extLst>
                  <a:ext uri="{FF2B5EF4-FFF2-40B4-BE49-F238E27FC236}">
                    <a16:creationId xmlns:a16="http://schemas.microsoft.com/office/drawing/2014/main" id="{884E3843-EA1A-4ECE-B81A-AFDB69F51BAF}"/>
                  </a:ext>
                </a:extLst>
              </p:cNvPr>
              <p:cNvSpPr>
                <a:spLocks noChangeArrowheads="1"/>
              </p:cNvSpPr>
              <p:nvPr/>
            </p:nvSpPr>
            <p:spPr bwMode="auto">
              <a:xfrm flipH="1">
                <a:off x="3606" y="293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27" name="Group 42">
              <a:extLst>
                <a:ext uri="{FF2B5EF4-FFF2-40B4-BE49-F238E27FC236}">
                  <a16:creationId xmlns:a16="http://schemas.microsoft.com/office/drawing/2014/main" id="{2C1989A0-2399-4B62-A80B-7CD794FA241E}"/>
                </a:ext>
              </a:extLst>
            </p:cNvPr>
            <p:cNvGrpSpPr>
              <a:grpSpLocks/>
            </p:cNvGrpSpPr>
            <p:nvPr/>
          </p:nvGrpSpPr>
          <p:grpSpPr bwMode="auto">
            <a:xfrm>
              <a:off x="3606" y="3316"/>
              <a:ext cx="44" cy="425"/>
              <a:chOff x="3606" y="3316"/>
              <a:chExt cx="44" cy="425"/>
            </a:xfrm>
          </p:grpSpPr>
          <p:sp>
            <p:nvSpPr>
              <p:cNvPr id="93328" name="Oval 43">
                <a:extLst>
                  <a:ext uri="{FF2B5EF4-FFF2-40B4-BE49-F238E27FC236}">
                    <a16:creationId xmlns:a16="http://schemas.microsoft.com/office/drawing/2014/main" id="{416B5EB7-0E76-4758-B167-54D91F050E5B}"/>
                  </a:ext>
                </a:extLst>
              </p:cNvPr>
              <p:cNvSpPr>
                <a:spLocks noChangeArrowheads="1"/>
              </p:cNvSpPr>
              <p:nvPr/>
            </p:nvSpPr>
            <p:spPr bwMode="auto">
              <a:xfrm flipH="1">
                <a:off x="3606" y="331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29" name="Oval 44">
                <a:extLst>
                  <a:ext uri="{FF2B5EF4-FFF2-40B4-BE49-F238E27FC236}">
                    <a16:creationId xmlns:a16="http://schemas.microsoft.com/office/drawing/2014/main" id="{0AE2DD71-9AF3-4689-9DF6-07A9A3E05972}"/>
                  </a:ext>
                </a:extLst>
              </p:cNvPr>
              <p:cNvSpPr>
                <a:spLocks noChangeArrowheads="1"/>
              </p:cNvSpPr>
              <p:nvPr/>
            </p:nvSpPr>
            <p:spPr bwMode="auto">
              <a:xfrm flipH="1">
                <a:off x="3606" y="369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3211" name="Group 45">
            <a:extLst>
              <a:ext uri="{FF2B5EF4-FFF2-40B4-BE49-F238E27FC236}">
                <a16:creationId xmlns:a16="http://schemas.microsoft.com/office/drawing/2014/main" id="{ECFBF33F-CC27-46AB-AEC4-F25FAF713E88}"/>
              </a:ext>
            </a:extLst>
          </p:cNvPr>
          <p:cNvGrpSpPr>
            <a:grpSpLocks/>
          </p:cNvGrpSpPr>
          <p:nvPr/>
        </p:nvGrpSpPr>
        <p:grpSpPr bwMode="auto">
          <a:xfrm>
            <a:off x="7378700" y="1484313"/>
            <a:ext cx="74613" cy="4608512"/>
            <a:chOff x="4648" y="935"/>
            <a:chExt cx="47" cy="2903"/>
          </a:xfrm>
        </p:grpSpPr>
        <p:grpSp>
          <p:nvGrpSpPr>
            <p:cNvPr id="93300" name="Group 46">
              <a:extLst>
                <a:ext uri="{FF2B5EF4-FFF2-40B4-BE49-F238E27FC236}">
                  <a16:creationId xmlns:a16="http://schemas.microsoft.com/office/drawing/2014/main" id="{6E78221E-999F-490E-B88C-94AFECF4A967}"/>
                </a:ext>
              </a:extLst>
            </p:cNvPr>
            <p:cNvGrpSpPr>
              <a:grpSpLocks/>
            </p:cNvGrpSpPr>
            <p:nvPr/>
          </p:nvGrpSpPr>
          <p:grpSpPr bwMode="auto">
            <a:xfrm>
              <a:off x="4648" y="935"/>
              <a:ext cx="47" cy="238"/>
              <a:chOff x="4648" y="935"/>
              <a:chExt cx="47" cy="238"/>
            </a:xfrm>
          </p:grpSpPr>
          <p:sp>
            <p:nvSpPr>
              <p:cNvPr id="93322" name="Oval 47">
                <a:extLst>
                  <a:ext uri="{FF2B5EF4-FFF2-40B4-BE49-F238E27FC236}">
                    <a16:creationId xmlns:a16="http://schemas.microsoft.com/office/drawing/2014/main" id="{6A234FBE-3592-4971-BCB2-CCE2251E12A7}"/>
                  </a:ext>
                </a:extLst>
              </p:cNvPr>
              <p:cNvSpPr>
                <a:spLocks noChangeArrowheads="1"/>
              </p:cNvSpPr>
              <p:nvPr/>
            </p:nvSpPr>
            <p:spPr bwMode="auto">
              <a:xfrm flipH="1" flipV="1">
                <a:off x="4649" y="93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23" name="Oval 48">
                <a:extLst>
                  <a:ext uri="{FF2B5EF4-FFF2-40B4-BE49-F238E27FC236}">
                    <a16:creationId xmlns:a16="http://schemas.microsoft.com/office/drawing/2014/main" id="{3033AD79-8B7C-451D-B115-0558553452C8}"/>
                  </a:ext>
                </a:extLst>
              </p:cNvPr>
              <p:cNvSpPr>
                <a:spLocks noChangeArrowheads="1"/>
              </p:cNvSpPr>
              <p:nvPr/>
            </p:nvSpPr>
            <p:spPr bwMode="auto">
              <a:xfrm flipH="1" flipV="1">
                <a:off x="4648" y="112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01" name="Group 49">
              <a:extLst>
                <a:ext uri="{FF2B5EF4-FFF2-40B4-BE49-F238E27FC236}">
                  <a16:creationId xmlns:a16="http://schemas.microsoft.com/office/drawing/2014/main" id="{0C3BF289-609B-432C-A479-4A493B1D2A37}"/>
                </a:ext>
              </a:extLst>
            </p:cNvPr>
            <p:cNvGrpSpPr>
              <a:grpSpLocks/>
            </p:cNvGrpSpPr>
            <p:nvPr/>
          </p:nvGrpSpPr>
          <p:grpSpPr bwMode="auto">
            <a:xfrm>
              <a:off x="4648" y="1315"/>
              <a:ext cx="47" cy="239"/>
              <a:chOff x="4648" y="1315"/>
              <a:chExt cx="47" cy="239"/>
            </a:xfrm>
          </p:grpSpPr>
          <p:sp>
            <p:nvSpPr>
              <p:cNvPr id="93320" name="Oval 50">
                <a:extLst>
                  <a:ext uri="{FF2B5EF4-FFF2-40B4-BE49-F238E27FC236}">
                    <a16:creationId xmlns:a16="http://schemas.microsoft.com/office/drawing/2014/main" id="{F7B46B60-C6FA-42EB-B5C3-0240D03A8F2D}"/>
                  </a:ext>
                </a:extLst>
              </p:cNvPr>
              <p:cNvSpPr>
                <a:spLocks noChangeArrowheads="1"/>
              </p:cNvSpPr>
              <p:nvPr/>
            </p:nvSpPr>
            <p:spPr bwMode="auto">
              <a:xfrm flipH="1" flipV="1">
                <a:off x="4649" y="131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21" name="Oval 51">
                <a:extLst>
                  <a:ext uri="{FF2B5EF4-FFF2-40B4-BE49-F238E27FC236}">
                    <a16:creationId xmlns:a16="http://schemas.microsoft.com/office/drawing/2014/main" id="{ACDFDA12-6D4B-4725-9BA1-294CEA107FF9}"/>
                  </a:ext>
                </a:extLst>
              </p:cNvPr>
              <p:cNvSpPr>
                <a:spLocks noChangeArrowheads="1"/>
              </p:cNvSpPr>
              <p:nvPr/>
            </p:nvSpPr>
            <p:spPr bwMode="auto">
              <a:xfrm flipH="1" flipV="1">
                <a:off x="4648" y="150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02" name="Group 52">
              <a:extLst>
                <a:ext uri="{FF2B5EF4-FFF2-40B4-BE49-F238E27FC236}">
                  <a16:creationId xmlns:a16="http://schemas.microsoft.com/office/drawing/2014/main" id="{DAE91316-9FB4-401B-AA0F-CDF78DD2D840}"/>
                </a:ext>
              </a:extLst>
            </p:cNvPr>
            <p:cNvGrpSpPr>
              <a:grpSpLocks/>
            </p:cNvGrpSpPr>
            <p:nvPr/>
          </p:nvGrpSpPr>
          <p:grpSpPr bwMode="auto">
            <a:xfrm>
              <a:off x="4648" y="1696"/>
              <a:ext cx="46" cy="238"/>
              <a:chOff x="4648" y="1696"/>
              <a:chExt cx="46" cy="238"/>
            </a:xfrm>
          </p:grpSpPr>
          <p:sp>
            <p:nvSpPr>
              <p:cNvPr id="93318" name="Oval 53">
                <a:extLst>
                  <a:ext uri="{FF2B5EF4-FFF2-40B4-BE49-F238E27FC236}">
                    <a16:creationId xmlns:a16="http://schemas.microsoft.com/office/drawing/2014/main" id="{994CB113-8189-470F-8DC0-9BA282C5CB8E}"/>
                  </a:ext>
                </a:extLst>
              </p:cNvPr>
              <p:cNvSpPr>
                <a:spLocks noChangeArrowheads="1"/>
              </p:cNvSpPr>
              <p:nvPr/>
            </p:nvSpPr>
            <p:spPr bwMode="auto">
              <a:xfrm flipH="1" flipV="1">
                <a:off x="4648" y="169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19" name="Oval 54">
                <a:extLst>
                  <a:ext uri="{FF2B5EF4-FFF2-40B4-BE49-F238E27FC236}">
                    <a16:creationId xmlns:a16="http://schemas.microsoft.com/office/drawing/2014/main" id="{8A6F759E-631B-4C49-B58D-0CB55F33BE0B}"/>
                  </a:ext>
                </a:extLst>
              </p:cNvPr>
              <p:cNvSpPr>
                <a:spLocks noChangeArrowheads="1"/>
              </p:cNvSpPr>
              <p:nvPr/>
            </p:nvSpPr>
            <p:spPr bwMode="auto">
              <a:xfrm flipH="1" flipV="1">
                <a:off x="4648" y="188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03" name="Group 55">
              <a:extLst>
                <a:ext uri="{FF2B5EF4-FFF2-40B4-BE49-F238E27FC236}">
                  <a16:creationId xmlns:a16="http://schemas.microsoft.com/office/drawing/2014/main" id="{FBFFC7EB-5F37-45ED-BE08-C007D6D76F8B}"/>
                </a:ext>
              </a:extLst>
            </p:cNvPr>
            <p:cNvGrpSpPr>
              <a:grpSpLocks/>
            </p:cNvGrpSpPr>
            <p:nvPr/>
          </p:nvGrpSpPr>
          <p:grpSpPr bwMode="auto">
            <a:xfrm>
              <a:off x="4648" y="2077"/>
              <a:ext cx="46" cy="238"/>
              <a:chOff x="4648" y="2077"/>
              <a:chExt cx="46" cy="238"/>
            </a:xfrm>
          </p:grpSpPr>
          <p:sp>
            <p:nvSpPr>
              <p:cNvPr id="93316" name="Oval 56">
                <a:extLst>
                  <a:ext uri="{FF2B5EF4-FFF2-40B4-BE49-F238E27FC236}">
                    <a16:creationId xmlns:a16="http://schemas.microsoft.com/office/drawing/2014/main" id="{659DF0CD-1447-4CE8-B66D-521B2B8CE4E7}"/>
                  </a:ext>
                </a:extLst>
              </p:cNvPr>
              <p:cNvSpPr>
                <a:spLocks noChangeArrowheads="1"/>
              </p:cNvSpPr>
              <p:nvPr/>
            </p:nvSpPr>
            <p:spPr bwMode="auto">
              <a:xfrm flipH="1" flipV="1">
                <a:off x="4648" y="207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17" name="Oval 57">
                <a:extLst>
                  <a:ext uri="{FF2B5EF4-FFF2-40B4-BE49-F238E27FC236}">
                    <a16:creationId xmlns:a16="http://schemas.microsoft.com/office/drawing/2014/main" id="{19AD67B4-E0D5-414D-840A-0655F047636B}"/>
                  </a:ext>
                </a:extLst>
              </p:cNvPr>
              <p:cNvSpPr>
                <a:spLocks noChangeArrowheads="1"/>
              </p:cNvSpPr>
              <p:nvPr/>
            </p:nvSpPr>
            <p:spPr bwMode="auto">
              <a:xfrm flipH="1" flipV="1">
                <a:off x="4648" y="226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04" name="Group 58">
              <a:extLst>
                <a:ext uri="{FF2B5EF4-FFF2-40B4-BE49-F238E27FC236}">
                  <a16:creationId xmlns:a16="http://schemas.microsoft.com/office/drawing/2014/main" id="{9038BF6C-F8CE-450A-BE5F-E1D6938B4E34}"/>
                </a:ext>
              </a:extLst>
            </p:cNvPr>
            <p:cNvGrpSpPr>
              <a:grpSpLocks/>
            </p:cNvGrpSpPr>
            <p:nvPr/>
          </p:nvGrpSpPr>
          <p:grpSpPr bwMode="auto">
            <a:xfrm>
              <a:off x="4648" y="2457"/>
              <a:ext cx="46" cy="239"/>
              <a:chOff x="4648" y="2457"/>
              <a:chExt cx="46" cy="239"/>
            </a:xfrm>
          </p:grpSpPr>
          <p:sp>
            <p:nvSpPr>
              <p:cNvPr id="93314" name="Oval 59">
                <a:extLst>
                  <a:ext uri="{FF2B5EF4-FFF2-40B4-BE49-F238E27FC236}">
                    <a16:creationId xmlns:a16="http://schemas.microsoft.com/office/drawing/2014/main" id="{E90A4E4C-0ECC-44BD-9C92-D71758CDF8CF}"/>
                  </a:ext>
                </a:extLst>
              </p:cNvPr>
              <p:cNvSpPr>
                <a:spLocks noChangeArrowheads="1"/>
              </p:cNvSpPr>
              <p:nvPr/>
            </p:nvSpPr>
            <p:spPr bwMode="auto">
              <a:xfrm flipH="1" flipV="1">
                <a:off x="4648" y="245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15" name="Oval 60">
                <a:extLst>
                  <a:ext uri="{FF2B5EF4-FFF2-40B4-BE49-F238E27FC236}">
                    <a16:creationId xmlns:a16="http://schemas.microsoft.com/office/drawing/2014/main" id="{1889A248-8393-44FC-A48D-C87E186D9C2A}"/>
                  </a:ext>
                </a:extLst>
              </p:cNvPr>
              <p:cNvSpPr>
                <a:spLocks noChangeArrowheads="1"/>
              </p:cNvSpPr>
              <p:nvPr/>
            </p:nvSpPr>
            <p:spPr bwMode="auto">
              <a:xfrm flipH="1" flipV="1">
                <a:off x="4648" y="264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05" name="Group 61">
              <a:extLst>
                <a:ext uri="{FF2B5EF4-FFF2-40B4-BE49-F238E27FC236}">
                  <a16:creationId xmlns:a16="http://schemas.microsoft.com/office/drawing/2014/main" id="{E6CCD5D1-E23F-4ACD-B781-6259F9806EBD}"/>
                </a:ext>
              </a:extLst>
            </p:cNvPr>
            <p:cNvGrpSpPr>
              <a:grpSpLocks/>
            </p:cNvGrpSpPr>
            <p:nvPr/>
          </p:nvGrpSpPr>
          <p:grpSpPr bwMode="auto">
            <a:xfrm>
              <a:off x="4648" y="3599"/>
              <a:ext cx="46" cy="239"/>
              <a:chOff x="4648" y="3599"/>
              <a:chExt cx="46" cy="239"/>
            </a:xfrm>
          </p:grpSpPr>
          <p:sp>
            <p:nvSpPr>
              <p:cNvPr id="93312" name="Oval 62">
                <a:extLst>
                  <a:ext uri="{FF2B5EF4-FFF2-40B4-BE49-F238E27FC236}">
                    <a16:creationId xmlns:a16="http://schemas.microsoft.com/office/drawing/2014/main" id="{25FF4E41-8A3D-472F-B15A-0BD208952E28}"/>
                  </a:ext>
                </a:extLst>
              </p:cNvPr>
              <p:cNvSpPr>
                <a:spLocks noChangeArrowheads="1"/>
              </p:cNvSpPr>
              <p:nvPr/>
            </p:nvSpPr>
            <p:spPr bwMode="auto">
              <a:xfrm flipH="1" flipV="1">
                <a:off x="4648" y="359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13" name="Oval 63">
                <a:extLst>
                  <a:ext uri="{FF2B5EF4-FFF2-40B4-BE49-F238E27FC236}">
                    <a16:creationId xmlns:a16="http://schemas.microsoft.com/office/drawing/2014/main" id="{3E47AD5A-E8C5-4C11-98BB-EBC43CA0768E}"/>
                  </a:ext>
                </a:extLst>
              </p:cNvPr>
              <p:cNvSpPr>
                <a:spLocks noChangeArrowheads="1"/>
              </p:cNvSpPr>
              <p:nvPr/>
            </p:nvSpPr>
            <p:spPr bwMode="auto">
              <a:xfrm flipH="1" flipV="1">
                <a:off x="4648" y="3790"/>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06" name="Group 64">
              <a:extLst>
                <a:ext uri="{FF2B5EF4-FFF2-40B4-BE49-F238E27FC236}">
                  <a16:creationId xmlns:a16="http://schemas.microsoft.com/office/drawing/2014/main" id="{D872D095-107A-4981-8B00-32ED127F9068}"/>
                </a:ext>
              </a:extLst>
            </p:cNvPr>
            <p:cNvGrpSpPr>
              <a:grpSpLocks/>
            </p:cNvGrpSpPr>
            <p:nvPr/>
          </p:nvGrpSpPr>
          <p:grpSpPr bwMode="auto">
            <a:xfrm>
              <a:off x="4648" y="3219"/>
              <a:ext cx="46" cy="238"/>
              <a:chOff x="4648" y="3219"/>
              <a:chExt cx="46" cy="238"/>
            </a:xfrm>
          </p:grpSpPr>
          <p:sp>
            <p:nvSpPr>
              <p:cNvPr id="93310" name="Oval 65">
                <a:extLst>
                  <a:ext uri="{FF2B5EF4-FFF2-40B4-BE49-F238E27FC236}">
                    <a16:creationId xmlns:a16="http://schemas.microsoft.com/office/drawing/2014/main" id="{BF5A94E6-582C-4145-8638-41B4215FB4B3}"/>
                  </a:ext>
                </a:extLst>
              </p:cNvPr>
              <p:cNvSpPr>
                <a:spLocks noChangeArrowheads="1"/>
              </p:cNvSpPr>
              <p:nvPr/>
            </p:nvSpPr>
            <p:spPr bwMode="auto">
              <a:xfrm flipH="1" flipV="1">
                <a:off x="4648" y="321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11" name="Oval 66">
                <a:extLst>
                  <a:ext uri="{FF2B5EF4-FFF2-40B4-BE49-F238E27FC236}">
                    <a16:creationId xmlns:a16="http://schemas.microsoft.com/office/drawing/2014/main" id="{81EE6ADD-1CB4-449F-8767-50A6C142A03B}"/>
                  </a:ext>
                </a:extLst>
              </p:cNvPr>
              <p:cNvSpPr>
                <a:spLocks noChangeArrowheads="1"/>
              </p:cNvSpPr>
              <p:nvPr/>
            </p:nvSpPr>
            <p:spPr bwMode="auto">
              <a:xfrm flipH="1" flipV="1">
                <a:off x="4648" y="340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3307" name="Group 67">
              <a:extLst>
                <a:ext uri="{FF2B5EF4-FFF2-40B4-BE49-F238E27FC236}">
                  <a16:creationId xmlns:a16="http://schemas.microsoft.com/office/drawing/2014/main" id="{BE1EAD26-6EB3-423A-BDAC-C3FD2C94520F}"/>
                </a:ext>
              </a:extLst>
            </p:cNvPr>
            <p:cNvGrpSpPr>
              <a:grpSpLocks/>
            </p:cNvGrpSpPr>
            <p:nvPr/>
          </p:nvGrpSpPr>
          <p:grpSpPr bwMode="auto">
            <a:xfrm>
              <a:off x="4648" y="2838"/>
              <a:ext cx="46" cy="238"/>
              <a:chOff x="4648" y="2838"/>
              <a:chExt cx="46" cy="238"/>
            </a:xfrm>
          </p:grpSpPr>
          <p:sp>
            <p:nvSpPr>
              <p:cNvPr id="93308" name="Oval 68">
                <a:extLst>
                  <a:ext uri="{FF2B5EF4-FFF2-40B4-BE49-F238E27FC236}">
                    <a16:creationId xmlns:a16="http://schemas.microsoft.com/office/drawing/2014/main" id="{8DD73AF3-0BCD-4128-8F62-740AF63C91C3}"/>
                  </a:ext>
                </a:extLst>
              </p:cNvPr>
              <p:cNvSpPr>
                <a:spLocks noChangeArrowheads="1"/>
              </p:cNvSpPr>
              <p:nvPr/>
            </p:nvSpPr>
            <p:spPr bwMode="auto">
              <a:xfrm flipH="1" flipV="1">
                <a:off x="4648" y="283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309" name="Oval 69">
                <a:extLst>
                  <a:ext uri="{FF2B5EF4-FFF2-40B4-BE49-F238E27FC236}">
                    <a16:creationId xmlns:a16="http://schemas.microsoft.com/office/drawing/2014/main" id="{A01EB598-3B70-41A2-BF8A-21E5D6D22778}"/>
                  </a:ext>
                </a:extLst>
              </p:cNvPr>
              <p:cNvSpPr>
                <a:spLocks noChangeArrowheads="1"/>
              </p:cNvSpPr>
              <p:nvPr/>
            </p:nvSpPr>
            <p:spPr bwMode="auto">
              <a:xfrm flipH="1" flipV="1">
                <a:off x="4648" y="302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3212" name="Group 70">
            <a:extLst>
              <a:ext uri="{FF2B5EF4-FFF2-40B4-BE49-F238E27FC236}">
                <a16:creationId xmlns:a16="http://schemas.microsoft.com/office/drawing/2014/main" id="{DDD6898B-7883-4A53-9974-C0414296DC23}"/>
              </a:ext>
            </a:extLst>
          </p:cNvPr>
          <p:cNvGrpSpPr>
            <a:grpSpLocks/>
          </p:cNvGrpSpPr>
          <p:nvPr/>
        </p:nvGrpSpPr>
        <p:grpSpPr bwMode="auto">
          <a:xfrm>
            <a:off x="2519363" y="2544763"/>
            <a:ext cx="69850" cy="2487612"/>
            <a:chOff x="1701" y="1603"/>
            <a:chExt cx="44" cy="1567"/>
          </a:xfrm>
        </p:grpSpPr>
        <p:sp>
          <p:nvSpPr>
            <p:cNvPr id="93298" name="Oval 71">
              <a:extLst>
                <a:ext uri="{FF2B5EF4-FFF2-40B4-BE49-F238E27FC236}">
                  <a16:creationId xmlns:a16="http://schemas.microsoft.com/office/drawing/2014/main" id="{EB837D56-18B6-4318-8CFF-E189CD85911C}"/>
                </a:ext>
              </a:extLst>
            </p:cNvPr>
            <p:cNvSpPr>
              <a:spLocks noChangeArrowheads="1"/>
            </p:cNvSpPr>
            <p:nvPr/>
          </p:nvSpPr>
          <p:spPr bwMode="auto">
            <a:xfrm flipV="1">
              <a:off x="1701" y="160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3299" name="Oval 72">
              <a:extLst>
                <a:ext uri="{FF2B5EF4-FFF2-40B4-BE49-F238E27FC236}">
                  <a16:creationId xmlns:a16="http://schemas.microsoft.com/office/drawing/2014/main" id="{5621093B-ACC5-4349-873F-F89C032583B9}"/>
                </a:ext>
              </a:extLst>
            </p:cNvPr>
            <p:cNvSpPr>
              <a:spLocks noChangeArrowheads="1"/>
            </p:cNvSpPr>
            <p:nvPr/>
          </p:nvSpPr>
          <p:spPr bwMode="auto">
            <a:xfrm flipV="1">
              <a:off x="1701" y="312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cxnSp>
        <p:nvCxnSpPr>
          <p:cNvPr id="93213" name="AutoShape 73">
            <a:extLst>
              <a:ext uri="{FF2B5EF4-FFF2-40B4-BE49-F238E27FC236}">
                <a16:creationId xmlns:a16="http://schemas.microsoft.com/office/drawing/2014/main" id="{47321880-8379-49F2-A754-57E9330D41F1}"/>
              </a:ext>
            </a:extLst>
          </p:cNvPr>
          <p:cNvCxnSpPr>
            <a:cxnSpLocks noChangeShapeType="1"/>
            <a:stCxn id="93208" idx="7"/>
            <a:endCxn id="93298" idx="2"/>
          </p:cNvCxnSpPr>
          <p:nvPr/>
        </p:nvCxnSpPr>
        <p:spPr bwMode="auto">
          <a:xfrm flipV="1">
            <a:off x="949325" y="2579688"/>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14" name="AutoShape 74">
            <a:extLst>
              <a:ext uri="{FF2B5EF4-FFF2-40B4-BE49-F238E27FC236}">
                <a16:creationId xmlns:a16="http://schemas.microsoft.com/office/drawing/2014/main" id="{99A858B0-6FA7-4DC1-B46D-CB46D1A7CBE5}"/>
              </a:ext>
            </a:extLst>
          </p:cNvPr>
          <p:cNvCxnSpPr>
            <a:cxnSpLocks noChangeShapeType="1"/>
            <a:stCxn id="93208" idx="5"/>
            <a:endCxn id="93299" idx="2"/>
          </p:cNvCxnSpPr>
          <p:nvPr/>
        </p:nvCxnSpPr>
        <p:spPr bwMode="auto">
          <a:xfrm>
            <a:off x="949325" y="3840163"/>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15" name="AutoShape 75">
            <a:extLst>
              <a:ext uri="{FF2B5EF4-FFF2-40B4-BE49-F238E27FC236}">
                <a16:creationId xmlns:a16="http://schemas.microsoft.com/office/drawing/2014/main" id="{A94CA532-7BCF-4BFC-8160-8B02E0D82C9B}"/>
              </a:ext>
            </a:extLst>
          </p:cNvPr>
          <p:cNvCxnSpPr>
            <a:cxnSpLocks noChangeShapeType="1"/>
            <a:stCxn id="93298" idx="5"/>
            <a:endCxn id="93340" idx="2"/>
          </p:cNvCxnSpPr>
          <p:nvPr/>
        </p:nvCxnSpPr>
        <p:spPr bwMode="auto">
          <a:xfrm flipV="1">
            <a:off x="2578100" y="197485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16" name="AutoShape 76">
            <a:extLst>
              <a:ext uri="{FF2B5EF4-FFF2-40B4-BE49-F238E27FC236}">
                <a16:creationId xmlns:a16="http://schemas.microsoft.com/office/drawing/2014/main" id="{0754E64B-AF3F-4D7F-8A7F-C3C29BA2A8FF}"/>
              </a:ext>
            </a:extLst>
          </p:cNvPr>
          <p:cNvCxnSpPr>
            <a:cxnSpLocks noChangeShapeType="1"/>
            <a:stCxn id="93298" idx="7"/>
            <a:endCxn id="93341" idx="2"/>
          </p:cNvCxnSpPr>
          <p:nvPr/>
        </p:nvCxnSpPr>
        <p:spPr bwMode="auto">
          <a:xfrm>
            <a:off x="2578100" y="260350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17" name="AutoShape 77">
            <a:extLst>
              <a:ext uri="{FF2B5EF4-FFF2-40B4-BE49-F238E27FC236}">
                <a16:creationId xmlns:a16="http://schemas.microsoft.com/office/drawing/2014/main" id="{8B07E91F-9535-41C7-BC90-21ABD47AADE2}"/>
              </a:ext>
            </a:extLst>
          </p:cNvPr>
          <p:cNvCxnSpPr>
            <a:cxnSpLocks noChangeShapeType="1"/>
            <a:stCxn id="93340" idx="5"/>
            <a:endCxn id="93334" idx="6"/>
          </p:cNvCxnSpPr>
          <p:nvPr/>
        </p:nvCxnSpPr>
        <p:spPr bwMode="auto">
          <a:xfrm flipV="1">
            <a:off x="4197350" y="1673225"/>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18" name="AutoShape 78">
            <a:extLst>
              <a:ext uri="{FF2B5EF4-FFF2-40B4-BE49-F238E27FC236}">
                <a16:creationId xmlns:a16="http://schemas.microsoft.com/office/drawing/2014/main" id="{C4F4FFF6-2A37-4549-9E5A-36B315584DC7}"/>
              </a:ext>
            </a:extLst>
          </p:cNvPr>
          <p:cNvCxnSpPr>
            <a:cxnSpLocks noChangeShapeType="1"/>
            <a:stCxn id="93340" idx="7"/>
            <a:endCxn id="93335" idx="6"/>
          </p:cNvCxnSpPr>
          <p:nvPr/>
        </p:nvCxnSpPr>
        <p:spPr bwMode="auto">
          <a:xfrm>
            <a:off x="4197350" y="1998663"/>
            <a:ext cx="1562100" cy="2778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19" name="AutoShape 79">
            <a:extLst>
              <a:ext uri="{FF2B5EF4-FFF2-40B4-BE49-F238E27FC236}">
                <a16:creationId xmlns:a16="http://schemas.microsoft.com/office/drawing/2014/main" id="{2CEB3006-AAA8-4AA9-ADB2-8B3781FDD478}"/>
              </a:ext>
            </a:extLst>
          </p:cNvPr>
          <p:cNvCxnSpPr>
            <a:cxnSpLocks noChangeShapeType="1"/>
            <a:stCxn id="93341" idx="5"/>
            <a:endCxn id="93332" idx="6"/>
          </p:cNvCxnSpPr>
          <p:nvPr/>
        </p:nvCxnSpPr>
        <p:spPr bwMode="auto">
          <a:xfrm flipV="1">
            <a:off x="4197350" y="2881313"/>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0" name="AutoShape 80">
            <a:extLst>
              <a:ext uri="{FF2B5EF4-FFF2-40B4-BE49-F238E27FC236}">
                <a16:creationId xmlns:a16="http://schemas.microsoft.com/office/drawing/2014/main" id="{D0997C82-04C3-4ED1-9584-24740115BE13}"/>
              </a:ext>
            </a:extLst>
          </p:cNvPr>
          <p:cNvCxnSpPr>
            <a:cxnSpLocks noChangeShapeType="1"/>
            <a:stCxn id="93341" idx="7"/>
            <a:endCxn id="93333" idx="6"/>
          </p:cNvCxnSpPr>
          <p:nvPr/>
        </p:nvCxnSpPr>
        <p:spPr bwMode="auto">
          <a:xfrm>
            <a:off x="4197350" y="3206750"/>
            <a:ext cx="1562100" cy="279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1" name="AutoShape 81">
            <a:extLst>
              <a:ext uri="{FF2B5EF4-FFF2-40B4-BE49-F238E27FC236}">
                <a16:creationId xmlns:a16="http://schemas.microsoft.com/office/drawing/2014/main" id="{258245C4-F3DC-4439-82E0-1ADC179D4491}"/>
              </a:ext>
            </a:extLst>
          </p:cNvPr>
          <p:cNvCxnSpPr>
            <a:cxnSpLocks noChangeShapeType="1"/>
            <a:stCxn id="93338" idx="5"/>
            <a:endCxn id="93330" idx="6"/>
          </p:cNvCxnSpPr>
          <p:nvPr/>
        </p:nvCxnSpPr>
        <p:spPr bwMode="auto">
          <a:xfrm flipV="1">
            <a:off x="4197350" y="4089400"/>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2" name="AutoShape 82">
            <a:extLst>
              <a:ext uri="{FF2B5EF4-FFF2-40B4-BE49-F238E27FC236}">
                <a16:creationId xmlns:a16="http://schemas.microsoft.com/office/drawing/2014/main" id="{409E3F58-F615-4CC4-A231-4AE7B73D9415}"/>
              </a:ext>
            </a:extLst>
          </p:cNvPr>
          <p:cNvCxnSpPr>
            <a:cxnSpLocks noChangeShapeType="1"/>
            <a:stCxn id="93338" idx="7"/>
            <a:endCxn id="93331" idx="6"/>
          </p:cNvCxnSpPr>
          <p:nvPr/>
        </p:nvCxnSpPr>
        <p:spPr bwMode="auto">
          <a:xfrm>
            <a:off x="4197350" y="4416425"/>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3" name="AutoShape 83">
            <a:extLst>
              <a:ext uri="{FF2B5EF4-FFF2-40B4-BE49-F238E27FC236}">
                <a16:creationId xmlns:a16="http://schemas.microsoft.com/office/drawing/2014/main" id="{181034C5-C7E4-4551-8A74-DC2D11547357}"/>
              </a:ext>
            </a:extLst>
          </p:cNvPr>
          <p:cNvCxnSpPr>
            <a:cxnSpLocks noChangeShapeType="1"/>
            <a:stCxn id="93299" idx="5"/>
            <a:endCxn id="93338" idx="2"/>
          </p:cNvCxnSpPr>
          <p:nvPr/>
        </p:nvCxnSpPr>
        <p:spPr bwMode="auto">
          <a:xfrm flipV="1">
            <a:off x="2578100" y="4392613"/>
            <a:ext cx="1560513" cy="57943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4" name="AutoShape 84">
            <a:extLst>
              <a:ext uri="{FF2B5EF4-FFF2-40B4-BE49-F238E27FC236}">
                <a16:creationId xmlns:a16="http://schemas.microsoft.com/office/drawing/2014/main" id="{FF42CB46-84F1-42C1-90BA-DEB278008D13}"/>
              </a:ext>
            </a:extLst>
          </p:cNvPr>
          <p:cNvCxnSpPr>
            <a:cxnSpLocks noChangeShapeType="1"/>
            <a:stCxn id="93299" idx="7"/>
            <a:endCxn id="93339" idx="2"/>
          </p:cNvCxnSpPr>
          <p:nvPr/>
        </p:nvCxnSpPr>
        <p:spPr bwMode="auto">
          <a:xfrm>
            <a:off x="2578100" y="5021263"/>
            <a:ext cx="1562100" cy="5810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5" name="AutoShape 85">
            <a:extLst>
              <a:ext uri="{FF2B5EF4-FFF2-40B4-BE49-F238E27FC236}">
                <a16:creationId xmlns:a16="http://schemas.microsoft.com/office/drawing/2014/main" id="{9633E5DE-3490-4013-93C3-599D80E216A4}"/>
              </a:ext>
            </a:extLst>
          </p:cNvPr>
          <p:cNvCxnSpPr>
            <a:cxnSpLocks noChangeShapeType="1"/>
            <a:stCxn id="93339" idx="5"/>
            <a:endCxn id="93328" idx="6"/>
          </p:cNvCxnSpPr>
          <p:nvPr/>
        </p:nvCxnSpPr>
        <p:spPr bwMode="auto">
          <a:xfrm flipV="1">
            <a:off x="4198938" y="5299075"/>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6" name="AutoShape 86">
            <a:extLst>
              <a:ext uri="{FF2B5EF4-FFF2-40B4-BE49-F238E27FC236}">
                <a16:creationId xmlns:a16="http://schemas.microsoft.com/office/drawing/2014/main" id="{B8BE4D8A-F9AA-452E-9839-1DB92667DA6C}"/>
              </a:ext>
            </a:extLst>
          </p:cNvPr>
          <p:cNvCxnSpPr>
            <a:cxnSpLocks noChangeShapeType="1"/>
            <a:stCxn id="93339" idx="7"/>
            <a:endCxn id="93329" idx="6"/>
          </p:cNvCxnSpPr>
          <p:nvPr/>
        </p:nvCxnSpPr>
        <p:spPr bwMode="auto">
          <a:xfrm>
            <a:off x="4198938" y="5626100"/>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7" name="AutoShape 87">
            <a:extLst>
              <a:ext uri="{FF2B5EF4-FFF2-40B4-BE49-F238E27FC236}">
                <a16:creationId xmlns:a16="http://schemas.microsoft.com/office/drawing/2014/main" id="{92B09C12-85A1-4046-B763-091802E38320}"/>
              </a:ext>
            </a:extLst>
          </p:cNvPr>
          <p:cNvCxnSpPr>
            <a:cxnSpLocks noChangeShapeType="1"/>
            <a:stCxn id="93334" idx="1"/>
            <a:endCxn id="93322" idx="6"/>
          </p:cNvCxnSpPr>
          <p:nvPr/>
        </p:nvCxnSpPr>
        <p:spPr bwMode="auto">
          <a:xfrm flipV="1">
            <a:off x="5818188" y="152241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8" name="AutoShape 88">
            <a:extLst>
              <a:ext uri="{FF2B5EF4-FFF2-40B4-BE49-F238E27FC236}">
                <a16:creationId xmlns:a16="http://schemas.microsoft.com/office/drawing/2014/main" id="{2B43F6D2-02AC-4AC9-8873-96F9F4F768D7}"/>
              </a:ext>
            </a:extLst>
          </p:cNvPr>
          <p:cNvCxnSpPr>
            <a:cxnSpLocks noChangeShapeType="1"/>
            <a:stCxn id="93334" idx="3"/>
            <a:endCxn id="93323" idx="6"/>
          </p:cNvCxnSpPr>
          <p:nvPr/>
        </p:nvCxnSpPr>
        <p:spPr bwMode="auto">
          <a:xfrm>
            <a:off x="5818188" y="169703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29" name="AutoShape 89">
            <a:extLst>
              <a:ext uri="{FF2B5EF4-FFF2-40B4-BE49-F238E27FC236}">
                <a16:creationId xmlns:a16="http://schemas.microsoft.com/office/drawing/2014/main" id="{420B850C-F437-42F6-8B91-2E620637D34D}"/>
              </a:ext>
            </a:extLst>
          </p:cNvPr>
          <p:cNvCxnSpPr>
            <a:cxnSpLocks noChangeShapeType="1"/>
            <a:stCxn id="93335" idx="1"/>
            <a:endCxn id="93320" idx="6"/>
          </p:cNvCxnSpPr>
          <p:nvPr/>
        </p:nvCxnSpPr>
        <p:spPr bwMode="auto">
          <a:xfrm flipV="1">
            <a:off x="5818188" y="212566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0" name="AutoShape 90">
            <a:extLst>
              <a:ext uri="{FF2B5EF4-FFF2-40B4-BE49-F238E27FC236}">
                <a16:creationId xmlns:a16="http://schemas.microsoft.com/office/drawing/2014/main" id="{42CBA4FC-F660-43FD-B6AE-99DFA163E7BA}"/>
              </a:ext>
            </a:extLst>
          </p:cNvPr>
          <p:cNvCxnSpPr>
            <a:cxnSpLocks noChangeShapeType="1"/>
            <a:stCxn id="93335" idx="3"/>
            <a:endCxn id="93321" idx="6"/>
          </p:cNvCxnSpPr>
          <p:nvPr/>
        </p:nvCxnSpPr>
        <p:spPr bwMode="auto">
          <a:xfrm>
            <a:off x="5818188" y="2300288"/>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1" name="AutoShape 91">
            <a:extLst>
              <a:ext uri="{FF2B5EF4-FFF2-40B4-BE49-F238E27FC236}">
                <a16:creationId xmlns:a16="http://schemas.microsoft.com/office/drawing/2014/main" id="{68D7588D-78B2-4482-82FE-FE3E286C7B00}"/>
              </a:ext>
            </a:extLst>
          </p:cNvPr>
          <p:cNvCxnSpPr>
            <a:cxnSpLocks noChangeShapeType="1"/>
            <a:stCxn id="93332" idx="1"/>
            <a:endCxn id="93318" idx="6"/>
          </p:cNvCxnSpPr>
          <p:nvPr/>
        </p:nvCxnSpPr>
        <p:spPr bwMode="auto">
          <a:xfrm flipV="1">
            <a:off x="5818188" y="2730500"/>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2" name="AutoShape 92">
            <a:extLst>
              <a:ext uri="{FF2B5EF4-FFF2-40B4-BE49-F238E27FC236}">
                <a16:creationId xmlns:a16="http://schemas.microsoft.com/office/drawing/2014/main" id="{ECC3399F-F176-4502-A558-A7C92C410F53}"/>
              </a:ext>
            </a:extLst>
          </p:cNvPr>
          <p:cNvCxnSpPr>
            <a:cxnSpLocks noChangeShapeType="1"/>
            <a:stCxn id="93332" idx="3"/>
            <a:endCxn id="93319" idx="6"/>
          </p:cNvCxnSpPr>
          <p:nvPr/>
        </p:nvCxnSpPr>
        <p:spPr bwMode="auto">
          <a:xfrm>
            <a:off x="5818188" y="29051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3" name="AutoShape 93">
            <a:extLst>
              <a:ext uri="{FF2B5EF4-FFF2-40B4-BE49-F238E27FC236}">
                <a16:creationId xmlns:a16="http://schemas.microsoft.com/office/drawing/2014/main" id="{CB232A78-6272-4DA3-874E-A2E44F36B4F0}"/>
              </a:ext>
            </a:extLst>
          </p:cNvPr>
          <p:cNvCxnSpPr>
            <a:cxnSpLocks noChangeShapeType="1"/>
            <a:stCxn id="93333" idx="1"/>
            <a:endCxn id="93316" idx="6"/>
          </p:cNvCxnSpPr>
          <p:nvPr/>
        </p:nvCxnSpPr>
        <p:spPr bwMode="auto">
          <a:xfrm flipV="1">
            <a:off x="5818188" y="333533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4" name="AutoShape 94">
            <a:extLst>
              <a:ext uri="{FF2B5EF4-FFF2-40B4-BE49-F238E27FC236}">
                <a16:creationId xmlns:a16="http://schemas.microsoft.com/office/drawing/2014/main" id="{0CF4633C-6AFA-4BEE-86D6-D46D930AFC7D}"/>
              </a:ext>
            </a:extLst>
          </p:cNvPr>
          <p:cNvCxnSpPr>
            <a:cxnSpLocks noChangeShapeType="1"/>
            <a:stCxn id="93333" idx="3"/>
            <a:endCxn id="93317" idx="6"/>
          </p:cNvCxnSpPr>
          <p:nvPr/>
        </p:nvCxnSpPr>
        <p:spPr bwMode="auto">
          <a:xfrm>
            <a:off x="5818188" y="350996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5" name="AutoShape 95">
            <a:extLst>
              <a:ext uri="{FF2B5EF4-FFF2-40B4-BE49-F238E27FC236}">
                <a16:creationId xmlns:a16="http://schemas.microsoft.com/office/drawing/2014/main" id="{A37DE4C7-0FE5-48AB-87F0-BDAF4FDABD17}"/>
              </a:ext>
            </a:extLst>
          </p:cNvPr>
          <p:cNvCxnSpPr>
            <a:cxnSpLocks noChangeShapeType="1"/>
            <a:stCxn id="93330" idx="1"/>
            <a:endCxn id="93314" idx="6"/>
          </p:cNvCxnSpPr>
          <p:nvPr/>
        </p:nvCxnSpPr>
        <p:spPr bwMode="auto">
          <a:xfrm flipV="1">
            <a:off x="5818188" y="393858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6" name="AutoShape 96">
            <a:extLst>
              <a:ext uri="{FF2B5EF4-FFF2-40B4-BE49-F238E27FC236}">
                <a16:creationId xmlns:a16="http://schemas.microsoft.com/office/drawing/2014/main" id="{91BB5CB5-9646-441B-94C6-EDB06F2D1298}"/>
              </a:ext>
            </a:extLst>
          </p:cNvPr>
          <p:cNvCxnSpPr>
            <a:cxnSpLocks noChangeShapeType="1"/>
            <a:stCxn id="93330" idx="3"/>
            <a:endCxn id="93315" idx="6"/>
          </p:cNvCxnSpPr>
          <p:nvPr/>
        </p:nvCxnSpPr>
        <p:spPr bwMode="auto">
          <a:xfrm>
            <a:off x="5818188" y="4113213"/>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7" name="AutoShape 97">
            <a:extLst>
              <a:ext uri="{FF2B5EF4-FFF2-40B4-BE49-F238E27FC236}">
                <a16:creationId xmlns:a16="http://schemas.microsoft.com/office/drawing/2014/main" id="{D6C245C4-AFEC-4D47-9F3D-338235F5081F}"/>
              </a:ext>
            </a:extLst>
          </p:cNvPr>
          <p:cNvCxnSpPr>
            <a:cxnSpLocks noChangeShapeType="1"/>
            <a:stCxn id="93331" idx="1"/>
            <a:endCxn id="93308" idx="6"/>
          </p:cNvCxnSpPr>
          <p:nvPr/>
        </p:nvCxnSpPr>
        <p:spPr bwMode="auto">
          <a:xfrm flipV="1">
            <a:off x="5818188" y="4543425"/>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8" name="AutoShape 98">
            <a:extLst>
              <a:ext uri="{FF2B5EF4-FFF2-40B4-BE49-F238E27FC236}">
                <a16:creationId xmlns:a16="http://schemas.microsoft.com/office/drawing/2014/main" id="{6E5FF3E7-AB29-4CBB-94C8-5A2740AB7B37}"/>
              </a:ext>
            </a:extLst>
          </p:cNvPr>
          <p:cNvCxnSpPr>
            <a:cxnSpLocks noChangeShapeType="1"/>
            <a:stCxn id="93331" idx="3"/>
            <a:endCxn id="93309" idx="6"/>
          </p:cNvCxnSpPr>
          <p:nvPr/>
        </p:nvCxnSpPr>
        <p:spPr bwMode="auto">
          <a:xfrm>
            <a:off x="5818188" y="4718050"/>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39" name="AutoShape 99">
            <a:extLst>
              <a:ext uri="{FF2B5EF4-FFF2-40B4-BE49-F238E27FC236}">
                <a16:creationId xmlns:a16="http://schemas.microsoft.com/office/drawing/2014/main" id="{9B735837-A289-4274-90F2-05F6D83C18EA}"/>
              </a:ext>
            </a:extLst>
          </p:cNvPr>
          <p:cNvCxnSpPr>
            <a:cxnSpLocks noChangeShapeType="1"/>
            <a:stCxn id="93328" idx="1"/>
            <a:endCxn id="93310" idx="6"/>
          </p:cNvCxnSpPr>
          <p:nvPr/>
        </p:nvCxnSpPr>
        <p:spPr bwMode="auto">
          <a:xfrm flipV="1">
            <a:off x="5818188" y="5148263"/>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40" name="AutoShape 100">
            <a:extLst>
              <a:ext uri="{FF2B5EF4-FFF2-40B4-BE49-F238E27FC236}">
                <a16:creationId xmlns:a16="http://schemas.microsoft.com/office/drawing/2014/main" id="{353B3DE8-780B-4176-9CE8-831DC215FF30}"/>
              </a:ext>
            </a:extLst>
          </p:cNvPr>
          <p:cNvCxnSpPr>
            <a:cxnSpLocks noChangeShapeType="1"/>
            <a:stCxn id="93328" idx="3"/>
            <a:endCxn id="93311" idx="6"/>
          </p:cNvCxnSpPr>
          <p:nvPr/>
        </p:nvCxnSpPr>
        <p:spPr bwMode="auto">
          <a:xfrm>
            <a:off x="5818188" y="532288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41" name="AutoShape 101">
            <a:extLst>
              <a:ext uri="{FF2B5EF4-FFF2-40B4-BE49-F238E27FC236}">
                <a16:creationId xmlns:a16="http://schemas.microsoft.com/office/drawing/2014/main" id="{B9F2A238-1647-4E38-B137-105B87AA7E36}"/>
              </a:ext>
            </a:extLst>
          </p:cNvPr>
          <p:cNvCxnSpPr>
            <a:cxnSpLocks noChangeShapeType="1"/>
            <a:stCxn id="93329" idx="1"/>
            <a:endCxn id="93312" idx="6"/>
          </p:cNvCxnSpPr>
          <p:nvPr/>
        </p:nvCxnSpPr>
        <p:spPr bwMode="auto">
          <a:xfrm flipV="1">
            <a:off x="5818188" y="575151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3242" name="AutoShape 102">
            <a:extLst>
              <a:ext uri="{FF2B5EF4-FFF2-40B4-BE49-F238E27FC236}">
                <a16:creationId xmlns:a16="http://schemas.microsoft.com/office/drawing/2014/main" id="{B242E185-A4AB-40FA-8AE5-9D904F7D56B3}"/>
              </a:ext>
            </a:extLst>
          </p:cNvPr>
          <p:cNvCxnSpPr>
            <a:cxnSpLocks noChangeShapeType="1"/>
            <a:stCxn id="93329" idx="3"/>
            <a:endCxn id="93313" idx="6"/>
          </p:cNvCxnSpPr>
          <p:nvPr/>
        </p:nvCxnSpPr>
        <p:spPr bwMode="auto">
          <a:xfrm>
            <a:off x="5818188" y="59277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3243" name="Text Box 103">
            <a:extLst>
              <a:ext uri="{FF2B5EF4-FFF2-40B4-BE49-F238E27FC236}">
                <a16:creationId xmlns:a16="http://schemas.microsoft.com/office/drawing/2014/main" id="{02CE18E0-A9C4-4855-99F4-25BCB2E992BE}"/>
              </a:ext>
            </a:extLst>
          </p:cNvPr>
          <p:cNvSpPr txBox="1">
            <a:spLocks noChangeArrowheads="1"/>
          </p:cNvSpPr>
          <p:nvPr/>
        </p:nvSpPr>
        <p:spPr bwMode="auto">
          <a:xfrm>
            <a:off x="1547813" y="27082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44" name="Text Box 104">
            <a:extLst>
              <a:ext uri="{FF2B5EF4-FFF2-40B4-BE49-F238E27FC236}">
                <a16:creationId xmlns:a16="http://schemas.microsoft.com/office/drawing/2014/main" id="{C7C9E8BE-9447-433E-A443-8CE411D87AAC}"/>
              </a:ext>
            </a:extLst>
          </p:cNvPr>
          <p:cNvSpPr txBox="1">
            <a:spLocks noChangeArrowheads="1"/>
          </p:cNvSpPr>
          <p:nvPr/>
        </p:nvSpPr>
        <p:spPr bwMode="auto">
          <a:xfrm>
            <a:off x="1547813" y="45085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45" name="Text Box 105">
            <a:extLst>
              <a:ext uri="{FF2B5EF4-FFF2-40B4-BE49-F238E27FC236}">
                <a16:creationId xmlns:a16="http://schemas.microsoft.com/office/drawing/2014/main" id="{EB866D4C-8B64-4CFA-9F8C-389344BDEA10}"/>
              </a:ext>
            </a:extLst>
          </p:cNvPr>
          <p:cNvSpPr txBox="1">
            <a:spLocks noChangeArrowheads="1"/>
          </p:cNvSpPr>
          <p:nvPr/>
        </p:nvSpPr>
        <p:spPr bwMode="auto">
          <a:xfrm>
            <a:off x="3203575" y="18684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46" name="Text Box 106">
            <a:extLst>
              <a:ext uri="{FF2B5EF4-FFF2-40B4-BE49-F238E27FC236}">
                <a16:creationId xmlns:a16="http://schemas.microsoft.com/office/drawing/2014/main" id="{C2F2F5C5-B637-43F0-9FE9-642F01490626}"/>
              </a:ext>
            </a:extLst>
          </p:cNvPr>
          <p:cNvSpPr txBox="1">
            <a:spLocks noChangeArrowheads="1"/>
          </p:cNvSpPr>
          <p:nvPr/>
        </p:nvSpPr>
        <p:spPr bwMode="auto">
          <a:xfrm>
            <a:off x="3203575" y="29241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47" name="Text Box 107">
            <a:extLst>
              <a:ext uri="{FF2B5EF4-FFF2-40B4-BE49-F238E27FC236}">
                <a16:creationId xmlns:a16="http://schemas.microsoft.com/office/drawing/2014/main" id="{6B699D1B-22F0-4798-9226-B0D0B9766327}"/>
              </a:ext>
            </a:extLst>
          </p:cNvPr>
          <p:cNvSpPr txBox="1">
            <a:spLocks noChangeArrowheads="1"/>
          </p:cNvSpPr>
          <p:nvPr/>
        </p:nvSpPr>
        <p:spPr bwMode="auto">
          <a:xfrm>
            <a:off x="3203575" y="42687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48" name="Text Box 108">
            <a:extLst>
              <a:ext uri="{FF2B5EF4-FFF2-40B4-BE49-F238E27FC236}">
                <a16:creationId xmlns:a16="http://schemas.microsoft.com/office/drawing/2014/main" id="{FB58F658-2178-4F35-B0C0-63B05CDDFC82}"/>
              </a:ext>
            </a:extLst>
          </p:cNvPr>
          <p:cNvSpPr txBox="1">
            <a:spLocks noChangeArrowheads="1"/>
          </p:cNvSpPr>
          <p:nvPr/>
        </p:nvSpPr>
        <p:spPr bwMode="auto">
          <a:xfrm>
            <a:off x="3203575" y="53244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49" name="Text Box 109">
            <a:extLst>
              <a:ext uri="{FF2B5EF4-FFF2-40B4-BE49-F238E27FC236}">
                <a16:creationId xmlns:a16="http://schemas.microsoft.com/office/drawing/2014/main" id="{32E54624-17E6-452E-9F31-8992BAC1461B}"/>
              </a:ext>
            </a:extLst>
          </p:cNvPr>
          <p:cNvSpPr txBox="1">
            <a:spLocks noChangeArrowheads="1"/>
          </p:cNvSpPr>
          <p:nvPr/>
        </p:nvSpPr>
        <p:spPr bwMode="auto">
          <a:xfrm>
            <a:off x="4859338" y="14128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50" name="Text Box 110">
            <a:extLst>
              <a:ext uri="{FF2B5EF4-FFF2-40B4-BE49-F238E27FC236}">
                <a16:creationId xmlns:a16="http://schemas.microsoft.com/office/drawing/2014/main" id="{C587BA21-DBD8-4564-8F9A-AC5600278A61}"/>
              </a:ext>
            </a:extLst>
          </p:cNvPr>
          <p:cNvSpPr txBox="1">
            <a:spLocks noChangeArrowheads="1"/>
          </p:cNvSpPr>
          <p:nvPr/>
        </p:nvSpPr>
        <p:spPr bwMode="auto">
          <a:xfrm>
            <a:off x="4859338" y="21336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51" name="Text Box 111">
            <a:extLst>
              <a:ext uri="{FF2B5EF4-FFF2-40B4-BE49-F238E27FC236}">
                <a16:creationId xmlns:a16="http://schemas.microsoft.com/office/drawing/2014/main" id="{314ED30F-A26B-4AFF-97A1-EFDA872E8F15}"/>
              </a:ext>
            </a:extLst>
          </p:cNvPr>
          <p:cNvSpPr txBox="1">
            <a:spLocks noChangeArrowheads="1"/>
          </p:cNvSpPr>
          <p:nvPr/>
        </p:nvSpPr>
        <p:spPr bwMode="auto">
          <a:xfrm>
            <a:off x="4859338" y="26368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52" name="Text Box 112">
            <a:extLst>
              <a:ext uri="{FF2B5EF4-FFF2-40B4-BE49-F238E27FC236}">
                <a16:creationId xmlns:a16="http://schemas.microsoft.com/office/drawing/2014/main" id="{7A857025-0726-4ABD-A476-9C786FA20830}"/>
              </a:ext>
            </a:extLst>
          </p:cNvPr>
          <p:cNvSpPr txBox="1">
            <a:spLocks noChangeArrowheads="1"/>
          </p:cNvSpPr>
          <p:nvPr/>
        </p:nvSpPr>
        <p:spPr bwMode="auto">
          <a:xfrm>
            <a:off x="4859338" y="3357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53" name="Text Box 113">
            <a:extLst>
              <a:ext uri="{FF2B5EF4-FFF2-40B4-BE49-F238E27FC236}">
                <a16:creationId xmlns:a16="http://schemas.microsoft.com/office/drawing/2014/main" id="{E99D873D-DDD9-4B20-8882-F4E7E92B2FA2}"/>
              </a:ext>
            </a:extLst>
          </p:cNvPr>
          <p:cNvSpPr txBox="1">
            <a:spLocks noChangeArrowheads="1"/>
          </p:cNvSpPr>
          <p:nvPr/>
        </p:nvSpPr>
        <p:spPr bwMode="auto">
          <a:xfrm>
            <a:off x="4859338" y="38608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54" name="Text Box 114">
            <a:extLst>
              <a:ext uri="{FF2B5EF4-FFF2-40B4-BE49-F238E27FC236}">
                <a16:creationId xmlns:a16="http://schemas.microsoft.com/office/drawing/2014/main" id="{C5A37671-D922-4ECB-8CB9-C2AB0150F9B2}"/>
              </a:ext>
            </a:extLst>
          </p:cNvPr>
          <p:cNvSpPr txBox="1">
            <a:spLocks noChangeArrowheads="1"/>
          </p:cNvSpPr>
          <p:nvPr/>
        </p:nvSpPr>
        <p:spPr bwMode="auto">
          <a:xfrm>
            <a:off x="4859338" y="45815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55" name="Text Box 115">
            <a:extLst>
              <a:ext uri="{FF2B5EF4-FFF2-40B4-BE49-F238E27FC236}">
                <a16:creationId xmlns:a16="http://schemas.microsoft.com/office/drawing/2014/main" id="{1BA088E5-E740-4ED1-BC22-CE17030D1D05}"/>
              </a:ext>
            </a:extLst>
          </p:cNvPr>
          <p:cNvSpPr txBox="1">
            <a:spLocks noChangeArrowheads="1"/>
          </p:cNvSpPr>
          <p:nvPr/>
        </p:nvSpPr>
        <p:spPr bwMode="auto">
          <a:xfrm>
            <a:off x="4859338" y="50847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56" name="Text Box 116">
            <a:extLst>
              <a:ext uri="{FF2B5EF4-FFF2-40B4-BE49-F238E27FC236}">
                <a16:creationId xmlns:a16="http://schemas.microsoft.com/office/drawing/2014/main" id="{DFBE101F-47A3-467A-BC0E-0B91B3869FCC}"/>
              </a:ext>
            </a:extLst>
          </p:cNvPr>
          <p:cNvSpPr txBox="1">
            <a:spLocks noChangeArrowheads="1"/>
          </p:cNvSpPr>
          <p:nvPr/>
        </p:nvSpPr>
        <p:spPr bwMode="auto">
          <a:xfrm>
            <a:off x="4859338" y="58054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57" name="Text Box 117">
            <a:extLst>
              <a:ext uri="{FF2B5EF4-FFF2-40B4-BE49-F238E27FC236}">
                <a16:creationId xmlns:a16="http://schemas.microsoft.com/office/drawing/2014/main" id="{39125326-434E-44B2-8966-AD093E007035}"/>
              </a:ext>
            </a:extLst>
          </p:cNvPr>
          <p:cNvSpPr txBox="1">
            <a:spLocks noChangeArrowheads="1"/>
          </p:cNvSpPr>
          <p:nvPr/>
        </p:nvSpPr>
        <p:spPr bwMode="auto">
          <a:xfrm>
            <a:off x="6516688" y="1292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58" name="Text Box 118">
            <a:extLst>
              <a:ext uri="{FF2B5EF4-FFF2-40B4-BE49-F238E27FC236}">
                <a16:creationId xmlns:a16="http://schemas.microsoft.com/office/drawing/2014/main" id="{367E11FF-AC99-46B2-B35F-52BFDCD65BA7}"/>
              </a:ext>
            </a:extLst>
          </p:cNvPr>
          <p:cNvSpPr txBox="1">
            <a:spLocks noChangeArrowheads="1"/>
          </p:cNvSpPr>
          <p:nvPr/>
        </p:nvSpPr>
        <p:spPr bwMode="auto">
          <a:xfrm>
            <a:off x="6516688" y="17002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59" name="Text Box 119">
            <a:extLst>
              <a:ext uri="{FF2B5EF4-FFF2-40B4-BE49-F238E27FC236}">
                <a16:creationId xmlns:a16="http://schemas.microsoft.com/office/drawing/2014/main" id="{3833D5F2-047A-40BD-9E4D-BA4998B140BF}"/>
              </a:ext>
            </a:extLst>
          </p:cNvPr>
          <p:cNvSpPr txBox="1">
            <a:spLocks noChangeArrowheads="1"/>
          </p:cNvSpPr>
          <p:nvPr/>
        </p:nvSpPr>
        <p:spPr bwMode="auto">
          <a:xfrm>
            <a:off x="6516688" y="19161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60" name="Text Box 120">
            <a:extLst>
              <a:ext uri="{FF2B5EF4-FFF2-40B4-BE49-F238E27FC236}">
                <a16:creationId xmlns:a16="http://schemas.microsoft.com/office/drawing/2014/main" id="{14B68D77-6454-4841-B45B-4C633D4CFA78}"/>
              </a:ext>
            </a:extLst>
          </p:cNvPr>
          <p:cNvSpPr txBox="1">
            <a:spLocks noChangeArrowheads="1"/>
          </p:cNvSpPr>
          <p:nvPr/>
        </p:nvSpPr>
        <p:spPr bwMode="auto">
          <a:xfrm>
            <a:off x="6516688" y="22764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61" name="Text Box 121">
            <a:extLst>
              <a:ext uri="{FF2B5EF4-FFF2-40B4-BE49-F238E27FC236}">
                <a16:creationId xmlns:a16="http://schemas.microsoft.com/office/drawing/2014/main" id="{ED79E519-897C-4E10-97E3-96E032FD2FBF}"/>
              </a:ext>
            </a:extLst>
          </p:cNvPr>
          <p:cNvSpPr txBox="1">
            <a:spLocks noChangeArrowheads="1"/>
          </p:cNvSpPr>
          <p:nvPr/>
        </p:nvSpPr>
        <p:spPr bwMode="auto">
          <a:xfrm>
            <a:off x="6516688" y="25161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62" name="Text Box 122">
            <a:extLst>
              <a:ext uri="{FF2B5EF4-FFF2-40B4-BE49-F238E27FC236}">
                <a16:creationId xmlns:a16="http://schemas.microsoft.com/office/drawing/2014/main" id="{ABBDEDFD-C079-4EBA-A67B-6189A5FE2910}"/>
              </a:ext>
            </a:extLst>
          </p:cNvPr>
          <p:cNvSpPr txBox="1">
            <a:spLocks noChangeArrowheads="1"/>
          </p:cNvSpPr>
          <p:nvPr/>
        </p:nvSpPr>
        <p:spPr bwMode="auto">
          <a:xfrm>
            <a:off x="6516688" y="29003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63" name="Text Box 123">
            <a:extLst>
              <a:ext uri="{FF2B5EF4-FFF2-40B4-BE49-F238E27FC236}">
                <a16:creationId xmlns:a16="http://schemas.microsoft.com/office/drawing/2014/main" id="{E0AC5BB4-7474-4DC4-94C5-EE7EC2F0534F}"/>
              </a:ext>
            </a:extLst>
          </p:cNvPr>
          <p:cNvSpPr txBox="1">
            <a:spLocks noChangeArrowheads="1"/>
          </p:cNvSpPr>
          <p:nvPr/>
        </p:nvSpPr>
        <p:spPr bwMode="auto">
          <a:xfrm>
            <a:off x="6516688" y="31162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64" name="Text Box 124">
            <a:extLst>
              <a:ext uri="{FF2B5EF4-FFF2-40B4-BE49-F238E27FC236}">
                <a16:creationId xmlns:a16="http://schemas.microsoft.com/office/drawing/2014/main" id="{DDBC7C5B-8486-4541-9521-7D4F8E03BFDC}"/>
              </a:ext>
            </a:extLst>
          </p:cNvPr>
          <p:cNvSpPr txBox="1">
            <a:spLocks noChangeArrowheads="1"/>
          </p:cNvSpPr>
          <p:nvPr/>
        </p:nvSpPr>
        <p:spPr bwMode="auto">
          <a:xfrm>
            <a:off x="6516688" y="35004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65" name="Text Box 125">
            <a:extLst>
              <a:ext uri="{FF2B5EF4-FFF2-40B4-BE49-F238E27FC236}">
                <a16:creationId xmlns:a16="http://schemas.microsoft.com/office/drawing/2014/main" id="{8E5F996C-E9CD-43D8-96AA-55AB7A18A460}"/>
              </a:ext>
            </a:extLst>
          </p:cNvPr>
          <p:cNvSpPr txBox="1">
            <a:spLocks noChangeArrowheads="1"/>
          </p:cNvSpPr>
          <p:nvPr/>
        </p:nvSpPr>
        <p:spPr bwMode="auto">
          <a:xfrm>
            <a:off x="6516688" y="37163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66" name="Text Box 126">
            <a:extLst>
              <a:ext uri="{FF2B5EF4-FFF2-40B4-BE49-F238E27FC236}">
                <a16:creationId xmlns:a16="http://schemas.microsoft.com/office/drawing/2014/main" id="{3C31F8AF-334C-4AF8-B43D-E4C07403812C}"/>
              </a:ext>
            </a:extLst>
          </p:cNvPr>
          <p:cNvSpPr txBox="1">
            <a:spLocks noChangeArrowheads="1"/>
          </p:cNvSpPr>
          <p:nvPr/>
        </p:nvSpPr>
        <p:spPr bwMode="auto">
          <a:xfrm>
            <a:off x="6516688" y="41005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67" name="Text Box 127">
            <a:extLst>
              <a:ext uri="{FF2B5EF4-FFF2-40B4-BE49-F238E27FC236}">
                <a16:creationId xmlns:a16="http://schemas.microsoft.com/office/drawing/2014/main" id="{BCD9831E-9FA6-409D-A2D3-14AC0919BE2D}"/>
              </a:ext>
            </a:extLst>
          </p:cNvPr>
          <p:cNvSpPr txBox="1">
            <a:spLocks noChangeArrowheads="1"/>
          </p:cNvSpPr>
          <p:nvPr/>
        </p:nvSpPr>
        <p:spPr bwMode="auto">
          <a:xfrm>
            <a:off x="6516688" y="4340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68" name="Text Box 128">
            <a:extLst>
              <a:ext uri="{FF2B5EF4-FFF2-40B4-BE49-F238E27FC236}">
                <a16:creationId xmlns:a16="http://schemas.microsoft.com/office/drawing/2014/main" id="{E903810F-AEF3-4696-8492-AE492FE9AE4C}"/>
              </a:ext>
            </a:extLst>
          </p:cNvPr>
          <p:cNvSpPr txBox="1">
            <a:spLocks noChangeArrowheads="1"/>
          </p:cNvSpPr>
          <p:nvPr/>
        </p:nvSpPr>
        <p:spPr bwMode="auto">
          <a:xfrm>
            <a:off x="6516688" y="47244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69" name="Text Box 129">
            <a:extLst>
              <a:ext uri="{FF2B5EF4-FFF2-40B4-BE49-F238E27FC236}">
                <a16:creationId xmlns:a16="http://schemas.microsoft.com/office/drawing/2014/main" id="{BE4DF00B-F9DF-4ECE-9BF1-438636BEB9FA}"/>
              </a:ext>
            </a:extLst>
          </p:cNvPr>
          <p:cNvSpPr txBox="1">
            <a:spLocks noChangeArrowheads="1"/>
          </p:cNvSpPr>
          <p:nvPr/>
        </p:nvSpPr>
        <p:spPr bwMode="auto">
          <a:xfrm>
            <a:off x="6516688" y="49418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70" name="Text Box 130">
            <a:extLst>
              <a:ext uri="{FF2B5EF4-FFF2-40B4-BE49-F238E27FC236}">
                <a16:creationId xmlns:a16="http://schemas.microsoft.com/office/drawing/2014/main" id="{00E1C25C-3DDD-450B-B37D-D295E9822328}"/>
              </a:ext>
            </a:extLst>
          </p:cNvPr>
          <p:cNvSpPr txBox="1">
            <a:spLocks noChangeArrowheads="1"/>
          </p:cNvSpPr>
          <p:nvPr/>
        </p:nvSpPr>
        <p:spPr bwMode="auto">
          <a:xfrm>
            <a:off x="6516688" y="53260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71" name="Text Box 131">
            <a:extLst>
              <a:ext uri="{FF2B5EF4-FFF2-40B4-BE49-F238E27FC236}">
                <a16:creationId xmlns:a16="http://schemas.microsoft.com/office/drawing/2014/main" id="{00493F89-ED9F-4B91-AEB7-82AB6F5E8D37}"/>
              </a:ext>
            </a:extLst>
          </p:cNvPr>
          <p:cNvSpPr txBox="1">
            <a:spLocks noChangeArrowheads="1"/>
          </p:cNvSpPr>
          <p:nvPr/>
        </p:nvSpPr>
        <p:spPr bwMode="auto">
          <a:xfrm>
            <a:off x="6516688" y="5516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3272" name="Text Box 132">
            <a:extLst>
              <a:ext uri="{FF2B5EF4-FFF2-40B4-BE49-F238E27FC236}">
                <a16:creationId xmlns:a16="http://schemas.microsoft.com/office/drawing/2014/main" id="{82F44964-0842-405E-99CF-19890930B873}"/>
              </a:ext>
            </a:extLst>
          </p:cNvPr>
          <p:cNvSpPr txBox="1">
            <a:spLocks noChangeArrowheads="1"/>
          </p:cNvSpPr>
          <p:nvPr/>
        </p:nvSpPr>
        <p:spPr bwMode="auto">
          <a:xfrm>
            <a:off x="6516688" y="59007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3273" name="Text Box 133">
            <a:extLst>
              <a:ext uri="{FF2B5EF4-FFF2-40B4-BE49-F238E27FC236}">
                <a16:creationId xmlns:a16="http://schemas.microsoft.com/office/drawing/2014/main" id="{6FF580CC-35A7-4E7E-B135-26BD26BFBBB7}"/>
              </a:ext>
            </a:extLst>
          </p:cNvPr>
          <p:cNvSpPr txBox="1">
            <a:spLocks noChangeArrowheads="1"/>
          </p:cNvSpPr>
          <p:nvPr/>
        </p:nvSpPr>
        <p:spPr bwMode="auto">
          <a:xfrm>
            <a:off x="7464425" y="13636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0000</a:t>
            </a:r>
            <a:endParaRPr lang="en-US" altLang="el-GR" sz="1600" b="1"/>
          </a:p>
        </p:txBody>
      </p:sp>
      <p:sp>
        <p:nvSpPr>
          <p:cNvPr id="93274" name="Text Box 134">
            <a:extLst>
              <a:ext uri="{FF2B5EF4-FFF2-40B4-BE49-F238E27FC236}">
                <a16:creationId xmlns:a16="http://schemas.microsoft.com/office/drawing/2014/main" id="{07F4DC8D-3E6B-41B5-9117-7A06AF3DD553}"/>
              </a:ext>
            </a:extLst>
          </p:cNvPr>
          <p:cNvSpPr txBox="1">
            <a:spLocks noChangeArrowheads="1"/>
          </p:cNvSpPr>
          <p:nvPr/>
        </p:nvSpPr>
        <p:spPr bwMode="auto">
          <a:xfrm>
            <a:off x="7464425" y="16668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0001</a:t>
            </a:r>
            <a:endParaRPr lang="en-US" altLang="el-GR" sz="1600" b="1"/>
          </a:p>
        </p:txBody>
      </p:sp>
      <p:sp>
        <p:nvSpPr>
          <p:cNvPr id="93275" name="Text Box 135">
            <a:extLst>
              <a:ext uri="{FF2B5EF4-FFF2-40B4-BE49-F238E27FC236}">
                <a16:creationId xmlns:a16="http://schemas.microsoft.com/office/drawing/2014/main" id="{52249F42-336E-4BC2-BDD6-7438A1E938E3}"/>
              </a:ext>
            </a:extLst>
          </p:cNvPr>
          <p:cNvSpPr txBox="1">
            <a:spLocks noChangeArrowheads="1"/>
          </p:cNvSpPr>
          <p:nvPr/>
        </p:nvSpPr>
        <p:spPr bwMode="auto">
          <a:xfrm>
            <a:off x="7464425" y="19700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0010</a:t>
            </a:r>
            <a:endParaRPr lang="en-US" altLang="el-GR" sz="1600" b="1"/>
          </a:p>
        </p:txBody>
      </p:sp>
      <p:sp>
        <p:nvSpPr>
          <p:cNvPr id="93276" name="Text Box 136">
            <a:extLst>
              <a:ext uri="{FF2B5EF4-FFF2-40B4-BE49-F238E27FC236}">
                <a16:creationId xmlns:a16="http://schemas.microsoft.com/office/drawing/2014/main" id="{8A66796F-A17C-4C95-ABAB-D114D78CB6F5}"/>
              </a:ext>
            </a:extLst>
          </p:cNvPr>
          <p:cNvSpPr txBox="1">
            <a:spLocks noChangeArrowheads="1"/>
          </p:cNvSpPr>
          <p:nvPr/>
        </p:nvSpPr>
        <p:spPr bwMode="auto">
          <a:xfrm>
            <a:off x="7464425" y="227171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0011</a:t>
            </a:r>
            <a:endParaRPr lang="en-US" altLang="el-GR" sz="1600" b="1"/>
          </a:p>
        </p:txBody>
      </p:sp>
      <p:sp>
        <p:nvSpPr>
          <p:cNvPr id="93277" name="Text Box 137">
            <a:extLst>
              <a:ext uri="{FF2B5EF4-FFF2-40B4-BE49-F238E27FC236}">
                <a16:creationId xmlns:a16="http://schemas.microsoft.com/office/drawing/2014/main" id="{919D4FE8-7916-4D5A-BD18-CE34F2D934D7}"/>
              </a:ext>
            </a:extLst>
          </p:cNvPr>
          <p:cNvSpPr txBox="1">
            <a:spLocks noChangeArrowheads="1"/>
          </p:cNvSpPr>
          <p:nvPr/>
        </p:nvSpPr>
        <p:spPr bwMode="auto">
          <a:xfrm>
            <a:off x="7464425" y="25749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0100</a:t>
            </a:r>
            <a:endParaRPr lang="en-US" altLang="el-GR" sz="1600" b="1"/>
          </a:p>
        </p:txBody>
      </p:sp>
      <p:sp>
        <p:nvSpPr>
          <p:cNvPr id="93278" name="Text Box 138">
            <a:extLst>
              <a:ext uri="{FF2B5EF4-FFF2-40B4-BE49-F238E27FC236}">
                <a16:creationId xmlns:a16="http://schemas.microsoft.com/office/drawing/2014/main" id="{9586F2E9-B020-4B74-B793-0E6150B1EE5A}"/>
              </a:ext>
            </a:extLst>
          </p:cNvPr>
          <p:cNvSpPr txBox="1">
            <a:spLocks noChangeArrowheads="1"/>
          </p:cNvSpPr>
          <p:nvPr/>
        </p:nvSpPr>
        <p:spPr bwMode="auto">
          <a:xfrm>
            <a:off x="7464425" y="287655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0101</a:t>
            </a:r>
            <a:endParaRPr lang="en-US" altLang="el-GR" sz="1600" b="1"/>
          </a:p>
        </p:txBody>
      </p:sp>
      <p:sp>
        <p:nvSpPr>
          <p:cNvPr id="93279" name="Text Box 139">
            <a:extLst>
              <a:ext uri="{FF2B5EF4-FFF2-40B4-BE49-F238E27FC236}">
                <a16:creationId xmlns:a16="http://schemas.microsoft.com/office/drawing/2014/main" id="{88BA590B-286A-4DC0-924C-890599CBEFAB}"/>
              </a:ext>
            </a:extLst>
          </p:cNvPr>
          <p:cNvSpPr txBox="1">
            <a:spLocks noChangeArrowheads="1"/>
          </p:cNvSpPr>
          <p:nvPr/>
        </p:nvSpPr>
        <p:spPr bwMode="auto">
          <a:xfrm>
            <a:off x="7464425" y="31797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0110</a:t>
            </a:r>
            <a:endParaRPr lang="en-US" altLang="el-GR" sz="1600" b="1"/>
          </a:p>
        </p:txBody>
      </p:sp>
      <p:sp>
        <p:nvSpPr>
          <p:cNvPr id="93280" name="Text Box 140">
            <a:extLst>
              <a:ext uri="{FF2B5EF4-FFF2-40B4-BE49-F238E27FC236}">
                <a16:creationId xmlns:a16="http://schemas.microsoft.com/office/drawing/2014/main" id="{7995B6CD-30A4-4391-A0A2-45C2448507F8}"/>
              </a:ext>
            </a:extLst>
          </p:cNvPr>
          <p:cNvSpPr txBox="1">
            <a:spLocks noChangeArrowheads="1"/>
          </p:cNvSpPr>
          <p:nvPr/>
        </p:nvSpPr>
        <p:spPr bwMode="auto">
          <a:xfrm>
            <a:off x="7464425" y="34813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0111</a:t>
            </a:r>
            <a:endParaRPr lang="en-US" altLang="el-GR" sz="1600" b="1"/>
          </a:p>
        </p:txBody>
      </p:sp>
      <p:sp>
        <p:nvSpPr>
          <p:cNvPr id="93281" name="Text Box 141">
            <a:extLst>
              <a:ext uri="{FF2B5EF4-FFF2-40B4-BE49-F238E27FC236}">
                <a16:creationId xmlns:a16="http://schemas.microsoft.com/office/drawing/2014/main" id="{1F14D670-321A-490B-9FCE-3A0025C63080}"/>
              </a:ext>
            </a:extLst>
          </p:cNvPr>
          <p:cNvSpPr txBox="1">
            <a:spLocks noChangeArrowheads="1"/>
          </p:cNvSpPr>
          <p:nvPr/>
        </p:nvSpPr>
        <p:spPr bwMode="auto">
          <a:xfrm>
            <a:off x="7464425" y="37846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1000</a:t>
            </a:r>
            <a:endParaRPr lang="en-US" altLang="el-GR" sz="1600" b="1"/>
          </a:p>
        </p:txBody>
      </p:sp>
      <p:sp>
        <p:nvSpPr>
          <p:cNvPr id="93282" name="Text Box 142">
            <a:extLst>
              <a:ext uri="{FF2B5EF4-FFF2-40B4-BE49-F238E27FC236}">
                <a16:creationId xmlns:a16="http://schemas.microsoft.com/office/drawing/2014/main" id="{755260F2-828C-4665-882F-1B63507BDAFD}"/>
              </a:ext>
            </a:extLst>
          </p:cNvPr>
          <p:cNvSpPr txBox="1">
            <a:spLocks noChangeArrowheads="1"/>
          </p:cNvSpPr>
          <p:nvPr/>
        </p:nvSpPr>
        <p:spPr bwMode="auto">
          <a:xfrm>
            <a:off x="7464425" y="40862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1001</a:t>
            </a:r>
            <a:endParaRPr lang="en-US" altLang="el-GR" sz="1600" b="1"/>
          </a:p>
        </p:txBody>
      </p:sp>
      <p:sp>
        <p:nvSpPr>
          <p:cNvPr id="93283" name="Text Box 143">
            <a:extLst>
              <a:ext uri="{FF2B5EF4-FFF2-40B4-BE49-F238E27FC236}">
                <a16:creationId xmlns:a16="http://schemas.microsoft.com/office/drawing/2014/main" id="{FAE75F3C-067A-4951-8E00-79CE66690BA2}"/>
              </a:ext>
            </a:extLst>
          </p:cNvPr>
          <p:cNvSpPr txBox="1">
            <a:spLocks noChangeArrowheads="1"/>
          </p:cNvSpPr>
          <p:nvPr/>
        </p:nvSpPr>
        <p:spPr bwMode="auto">
          <a:xfrm>
            <a:off x="7464425" y="43894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1010</a:t>
            </a:r>
            <a:endParaRPr lang="en-US" altLang="el-GR" sz="1600" b="1"/>
          </a:p>
        </p:txBody>
      </p:sp>
      <p:sp>
        <p:nvSpPr>
          <p:cNvPr id="93284" name="Text Box 144">
            <a:extLst>
              <a:ext uri="{FF2B5EF4-FFF2-40B4-BE49-F238E27FC236}">
                <a16:creationId xmlns:a16="http://schemas.microsoft.com/office/drawing/2014/main" id="{A9CDA258-F045-498C-83F1-7AFDBCE073B0}"/>
              </a:ext>
            </a:extLst>
          </p:cNvPr>
          <p:cNvSpPr txBox="1">
            <a:spLocks noChangeArrowheads="1"/>
          </p:cNvSpPr>
          <p:nvPr/>
        </p:nvSpPr>
        <p:spPr bwMode="auto">
          <a:xfrm>
            <a:off x="7464425" y="46910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1011</a:t>
            </a:r>
            <a:endParaRPr lang="en-US" altLang="el-GR" sz="1600" b="1"/>
          </a:p>
        </p:txBody>
      </p:sp>
      <p:sp>
        <p:nvSpPr>
          <p:cNvPr id="93285" name="Text Box 145">
            <a:extLst>
              <a:ext uri="{FF2B5EF4-FFF2-40B4-BE49-F238E27FC236}">
                <a16:creationId xmlns:a16="http://schemas.microsoft.com/office/drawing/2014/main" id="{D0B62D32-2C9F-451A-B261-BE24C3C500A1}"/>
              </a:ext>
            </a:extLst>
          </p:cNvPr>
          <p:cNvSpPr txBox="1">
            <a:spLocks noChangeArrowheads="1"/>
          </p:cNvSpPr>
          <p:nvPr/>
        </p:nvSpPr>
        <p:spPr bwMode="auto">
          <a:xfrm>
            <a:off x="7464425" y="49942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1100</a:t>
            </a:r>
            <a:endParaRPr lang="en-US" altLang="el-GR" sz="1600" b="1"/>
          </a:p>
        </p:txBody>
      </p:sp>
      <p:sp>
        <p:nvSpPr>
          <p:cNvPr id="93286" name="Text Box 146">
            <a:extLst>
              <a:ext uri="{FF2B5EF4-FFF2-40B4-BE49-F238E27FC236}">
                <a16:creationId xmlns:a16="http://schemas.microsoft.com/office/drawing/2014/main" id="{F9037F9F-DAEC-4C6E-A187-F84154BB7A64}"/>
              </a:ext>
            </a:extLst>
          </p:cNvPr>
          <p:cNvSpPr txBox="1">
            <a:spLocks noChangeArrowheads="1"/>
          </p:cNvSpPr>
          <p:nvPr/>
        </p:nvSpPr>
        <p:spPr bwMode="auto">
          <a:xfrm>
            <a:off x="7464425" y="52959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1101</a:t>
            </a:r>
            <a:endParaRPr lang="en-US" altLang="el-GR" sz="1600" b="1"/>
          </a:p>
        </p:txBody>
      </p:sp>
      <p:sp>
        <p:nvSpPr>
          <p:cNvPr id="93287" name="Text Box 147">
            <a:extLst>
              <a:ext uri="{FF2B5EF4-FFF2-40B4-BE49-F238E27FC236}">
                <a16:creationId xmlns:a16="http://schemas.microsoft.com/office/drawing/2014/main" id="{621A615B-81F4-42F7-9C48-66D5977E07C2}"/>
              </a:ext>
            </a:extLst>
          </p:cNvPr>
          <p:cNvSpPr txBox="1">
            <a:spLocks noChangeArrowheads="1"/>
          </p:cNvSpPr>
          <p:nvPr/>
        </p:nvSpPr>
        <p:spPr bwMode="auto">
          <a:xfrm>
            <a:off x="7464425" y="559911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1110</a:t>
            </a:r>
            <a:endParaRPr lang="en-US" altLang="el-GR" sz="1600" b="1"/>
          </a:p>
        </p:txBody>
      </p:sp>
      <p:sp>
        <p:nvSpPr>
          <p:cNvPr id="93288" name="Text Box 148">
            <a:extLst>
              <a:ext uri="{FF2B5EF4-FFF2-40B4-BE49-F238E27FC236}">
                <a16:creationId xmlns:a16="http://schemas.microsoft.com/office/drawing/2014/main" id="{346D93E8-8AB9-4401-BBC9-87B95AA9B950}"/>
              </a:ext>
            </a:extLst>
          </p:cNvPr>
          <p:cNvSpPr txBox="1">
            <a:spLocks noChangeArrowheads="1"/>
          </p:cNvSpPr>
          <p:nvPr/>
        </p:nvSpPr>
        <p:spPr bwMode="auto">
          <a:xfrm>
            <a:off x="7466013" y="59007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1111</a:t>
            </a:r>
            <a:endParaRPr lang="en-US" altLang="el-GR" sz="1600" b="1"/>
          </a:p>
        </p:txBody>
      </p:sp>
      <p:cxnSp>
        <p:nvCxnSpPr>
          <p:cNvPr id="93289" name="AutoShape 149">
            <a:extLst>
              <a:ext uri="{FF2B5EF4-FFF2-40B4-BE49-F238E27FC236}">
                <a16:creationId xmlns:a16="http://schemas.microsoft.com/office/drawing/2014/main" id="{B1A7AC1E-00C8-46D7-BAC1-DFEB2F094694}"/>
              </a:ext>
            </a:extLst>
          </p:cNvPr>
          <p:cNvCxnSpPr>
            <a:cxnSpLocks noChangeShapeType="1"/>
          </p:cNvCxnSpPr>
          <p:nvPr/>
        </p:nvCxnSpPr>
        <p:spPr bwMode="auto">
          <a:xfrm flipV="1">
            <a:off x="827088" y="2492375"/>
            <a:ext cx="1570037" cy="115728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3290" name="AutoShape 150">
            <a:extLst>
              <a:ext uri="{FF2B5EF4-FFF2-40B4-BE49-F238E27FC236}">
                <a16:creationId xmlns:a16="http://schemas.microsoft.com/office/drawing/2014/main" id="{5C0FCE52-02A9-4F96-8916-3385B29FDE3B}"/>
              </a:ext>
            </a:extLst>
          </p:cNvPr>
          <p:cNvCxnSpPr>
            <a:cxnSpLocks noChangeShapeType="1"/>
          </p:cNvCxnSpPr>
          <p:nvPr/>
        </p:nvCxnSpPr>
        <p:spPr bwMode="auto">
          <a:xfrm>
            <a:off x="827088" y="3933825"/>
            <a:ext cx="1570037" cy="115728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3291" name="AutoShape 151">
            <a:extLst>
              <a:ext uri="{FF2B5EF4-FFF2-40B4-BE49-F238E27FC236}">
                <a16:creationId xmlns:a16="http://schemas.microsoft.com/office/drawing/2014/main" id="{A0951BA2-7801-4D3A-8A65-4852402D613B}"/>
              </a:ext>
            </a:extLst>
          </p:cNvPr>
          <p:cNvCxnSpPr>
            <a:cxnSpLocks noChangeShapeType="1"/>
          </p:cNvCxnSpPr>
          <p:nvPr/>
        </p:nvCxnSpPr>
        <p:spPr bwMode="auto">
          <a:xfrm>
            <a:off x="1042988" y="3716338"/>
            <a:ext cx="1570037" cy="1157287"/>
          </a:xfrm>
          <a:prstGeom prst="straightConnector1">
            <a:avLst/>
          </a:prstGeom>
          <a:noFill/>
          <a:ln w="38100">
            <a:solidFill>
              <a:schemeClr val="accent2"/>
            </a:solidFill>
            <a:round/>
            <a:headEnd/>
            <a:tailEnd/>
          </a:ln>
          <a:extLst>
            <a:ext uri="{909E8E84-426E-40DD-AFC4-6F175D3DCCD1}">
              <a14:hiddenFill xmlns:a14="http://schemas.microsoft.com/office/drawing/2010/main">
                <a:noFill/>
              </a14:hiddenFill>
            </a:ext>
          </a:extLst>
        </p:spPr>
      </p:cxnSp>
      <p:cxnSp>
        <p:nvCxnSpPr>
          <p:cNvPr id="93292" name="AutoShape 152">
            <a:extLst>
              <a:ext uri="{FF2B5EF4-FFF2-40B4-BE49-F238E27FC236}">
                <a16:creationId xmlns:a16="http://schemas.microsoft.com/office/drawing/2014/main" id="{E2A8F9D5-DBC8-47BB-AD07-08C07A7F441F}"/>
              </a:ext>
            </a:extLst>
          </p:cNvPr>
          <p:cNvCxnSpPr>
            <a:cxnSpLocks noChangeShapeType="1"/>
          </p:cNvCxnSpPr>
          <p:nvPr/>
        </p:nvCxnSpPr>
        <p:spPr bwMode="auto">
          <a:xfrm>
            <a:off x="2649538" y="4941888"/>
            <a:ext cx="1562100" cy="581025"/>
          </a:xfrm>
          <a:prstGeom prst="straightConnector1">
            <a:avLst/>
          </a:prstGeom>
          <a:noFill/>
          <a:ln w="38100">
            <a:solidFill>
              <a:schemeClr val="accent2"/>
            </a:solidFill>
            <a:round/>
            <a:headEnd/>
            <a:tailEnd/>
          </a:ln>
          <a:extLst>
            <a:ext uri="{909E8E84-426E-40DD-AFC4-6F175D3DCCD1}">
              <a14:hiddenFill xmlns:a14="http://schemas.microsoft.com/office/drawing/2010/main">
                <a:noFill/>
              </a14:hiddenFill>
            </a:ext>
          </a:extLst>
        </p:spPr>
      </p:cxnSp>
      <p:cxnSp>
        <p:nvCxnSpPr>
          <p:cNvPr id="93293" name="AutoShape 153">
            <a:extLst>
              <a:ext uri="{FF2B5EF4-FFF2-40B4-BE49-F238E27FC236}">
                <a16:creationId xmlns:a16="http://schemas.microsoft.com/office/drawing/2014/main" id="{9AC05339-A1F3-4EB3-87AE-7C56303225A6}"/>
              </a:ext>
            </a:extLst>
          </p:cNvPr>
          <p:cNvCxnSpPr>
            <a:cxnSpLocks noChangeShapeType="1"/>
          </p:cNvCxnSpPr>
          <p:nvPr/>
        </p:nvCxnSpPr>
        <p:spPr bwMode="auto">
          <a:xfrm flipV="1">
            <a:off x="2484438" y="4292600"/>
            <a:ext cx="1560512" cy="579438"/>
          </a:xfrm>
          <a:prstGeom prst="straightConnector1">
            <a:avLst/>
          </a:prstGeom>
          <a:noFill/>
          <a:ln w="38100">
            <a:solidFill>
              <a:schemeClr val="accent2"/>
            </a:solidFill>
            <a:round/>
            <a:headEnd/>
            <a:tailEnd/>
          </a:ln>
          <a:extLst>
            <a:ext uri="{909E8E84-426E-40DD-AFC4-6F175D3DCCD1}">
              <a14:hiddenFill xmlns:a14="http://schemas.microsoft.com/office/drawing/2010/main">
                <a:noFill/>
              </a14:hiddenFill>
            </a:ext>
          </a:extLst>
        </p:spPr>
      </p:cxnSp>
      <p:sp>
        <p:nvSpPr>
          <p:cNvPr id="93294" name="Text Box 154">
            <a:extLst>
              <a:ext uri="{FF2B5EF4-FFF2-40B4-BE49-F238E27FC236}">
                <a16:creationId xmlns:a16="http://schemas.microsoft.com/office/drawing/2014/main" id="{B390EE4C-0E80-426F-ABD5-18DE5E760148}"/>
              </a:ext>
            </a:extLst>
          </p:cNvPr>
          <p:cNvSpPr txBox="1">
            <a:spLocks noChangeArrowheads="1"/>
          </p:cNvSpPr>
          <p:nvPr/>
        </p:nvSpPr>
        <p:spPr bwMode="auto">
          <a:xfrm>
            <a:off x="3995738" y="3933825"/>
            <a:ext cx="419100" cy="346075"/>
          </a:xfrm>
          <a:prstGeom prst="rect">
            <a:avLst/>
          </a:prstGeom>
          <a:solidFill>
            <a:srgbClr val="66FF33"/>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a:t>
            </a:r>
            <a:endParaRPr lang="en-US" altLang="el-GR" sz="1600" b="1"/>
          </a:p>
        </p:txBody>
      </p:sp>
      <p:sp>
        <p:nvSpPr>
          <p:cNvPr id="93295" name="Rectangle 155">
            <a:extLst>
              <a:ext uri="{FF2B5EF4-FFF2-40B4-BE49-F238E27FC236}">
                <a16:creationId xmlns:a16="http://schemas.microsoft.com/office/drawing/2014/main" id="{B8D7D0D0-DF44-4B4A-8334-620070E35EE4}"/>
              </a:ext>
            </a:extLst>
          </p:cNvPr>
          <p:cNvSpPr>
            <a:spLocks noChangeArrowheads="1"/>
          </p:cNvSpPr>
          <p:nvPr/>
        </p:nvSpPr>
        <p:spPr bwMode="auto">
          <a:xfrm>
            <a:off x="250825" y="1844675"/>
            <a:ext cx="1993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chemeClr val="tx2"/>
                </a:solidFill>
              </a:rPr>
              <a:t>C</a:t>
            </a:r>
            <a:r>
              <a:rPr lang="el-GR" altLang="el-GR" sz="1800" b="1">
                <a:solidFill>
                  <a:schemeClr val="tx2"/>
                </a:solidFill>
              </a:rPr>
              <a:t>4</a:t>
            </a:r>
            <a:r>
              <a:rPr lang="en-GB" altLang="el-GR" sz="1800" b="1">
                <a:solidFill>
                  <a:schemeClr val="tx2"/>
                </a:solidFill>
              </a:rPr>
              <a:t>={00,01,10,11}</a:t>
            </a:r>
            <a:endParaRPr lang="en-US" altLang="el-GR" sz="1800" b="1">
              <a:solidFill>
                <a:schemeClr val="tx2"/>
              </a:solidFill>
            </a:endParaRPr>
          </a:p>
        </p:txBody>
      </p:sp>
      <p:sp>
        <p:nvSpPr>
          <p:cNvPr id="93296" name="Rectangle 156">
            <a:extLst>
              <a:ext uri="{FF2B5EF4-FFF2-40B4-BE49-F238E27FC236}">
                <a16:creationId xmlns:a16="http://schemas.microsoft.com/office/drawing/2014/main" id="{64E85D72-B5F9-468E-B03A-6EFE54A0C9DC}"/>
              </a:ext>
            </a:extLst>
          </p:cNvPr>
          <p:cNvSpPr>
            <a:spLocks noChangeArrowheads="1"/>
          </p:cNvSpPr>
          <p:nvPr/>
        </p:nvSpPr>
        <p:spPr bwMode="auto">
          <a:xfrm>
            <a:off x="250825" y="2205038"/>
            <a:ext cx="2120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FF0000"/>
                </a:solidFill>
              </a:rPr>
              <a:t>C</a:t>
            </a:r>
            <a:r>
              <a:rPr lang="el-GR" altLang="el-GR" sz="1800" b="1">
                <a:solidFill>
                  <a:srgbClr val="FF0000"/>
                </a:solidFill>
              </a:rPr>
              <a:t>3</a:t>
            </a:r>
            <a:r>
              <a:rPr lang="en-GB" altLang="el-GR" sz="1800" b="1">
                <a:solidFill>
                  <a:srgbClr val="FF0000"/>
                </a:solidFill>
              </a:rPr>
              <a:t>={0,</a:t>
            </a:r>
            <a:r>
              <a:rPr lang="el-GR" altLang="el-GR" sz="1800" b="1">
                <a:solidFill>
                  <a:srgbClr val="FF0000"/>
                </a:solidFill>
              </a:rPr>
              <a:t>10</a:t>
            </a:r>
            <a:r>
              <a:rPr lang="en-GB" altLang="el-GR" sz="1800" b="1">
                <a:solidFill>
                  <a:srgbClr val="FF0000"/>
                </a:solidFill>
              </a:rPr>
              <a:t>,</a:t>
            </a:r>
            <a:r>
              <a:rPr lang="el-GR" altLang="el-GR" sz="1800" b="1">
                <a:solidFill>
                  <a:srgbClr val="FF0000"/>
                </a:solidFill>
              </a:rPr>
              <a:t>1</a:t>
            </a:r>
            <a:r>
              <a:rPr lang="en-GB" altLang="el-GR" sz="1800" b="1">
                <a:solidFill>
                  <a:srgbClr val="FF0000"/>
                </a:solidFill>
              </a:rPr>
              <a:t>10,11</a:t>
            </a:r>
            <a:r>
              <a:rPr lang="el-GR" altLang="el-GR" sz="1800" b="1">
                <a:solidFill>
                  <a:srgbClr val="FF0000"/>
                </a:solidFill>
              </a:rPr>
              <a:t>1</a:t>
            </a:r>
            <a:r>
              <a:rPr lang="en-GB" altLang="el-GR" sz="1800" b="1">
                <a:solidFill>
                  <a:srgbClr val="FF0000"/>
                </a:solidFill>
              </a:rPr>
              <a:t>}</a:t>
            </a:r>
            <a:endParaRPr lang="en-US" altLang="el-GR" sz="1800" b="1">
              <a:solidFill>
                <a:srgbClr val="FF0000"/>
              </a:solidFill>
            </a:endParaRPr>
          </a:p>
        </p:txBody>
      </p:sp>
      <p:sp>
        <p:nvSpPr>
          <p:cNvPr id="93297" name="Footer Placeholder 4">
            <a:extLst>
              <a:ext uri="{FF2B5EF4-FFF2-40B4-BE49-F238E27FC236}">
                <a16:creationId xmlns:a16="http://schemas.microsoft.com/office/drawing/2014/main" id="{4938DFF9-A005-48C8-AC77-6EDDB35D06A9}"/>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5145E8DD-4C8A-4BF5-B5B3-50B584116DA8}" type="slidenum">
              <a:rPr lang="el-GR" altLang="el-GR" sz="1100" b="1" i="1">
                <a:latin typeface="Calibri" panose="020F0502020204030204" pitchFamily="34" charset="0"/>
              </a:rPr>
              <a:pPr eaLnBrk="1" hangingPunct="1"/>
              <a:t>69</a:t>
            </a:fld>
            <a:endParaRPr lang="en-US" altLang="el-GR" sz="1100" b="1" i="1">
              <a:latin typeface="Calibri" panose="020F0502020204030204" pitchFamily="34" charset="0"/>
            </a:endParaRPr>
          </a:p>
        </p:txBody>
      </p:sp>
      <p:sp>
        <p:nvSpPr>
          <p:cNvPr id="2" name="Rectangle 1">
            <a:extLst>
              <a:ext uri="{FF2B5EF4-FFF2-40B4-BE49-F238E27FC236}">
                <a16:creationId xmlns:a16="http://schemas.microsoft.com/office/drawing/2014/main" id="{0FFFEC9C-6179-4E90-BBB6-4627E4347255}"/>
              </a:ext>
            </a:extLst>
          </p:cNvPr>
          <p:cNvSpPr/>
          <p:nvPr/>
        </p:nvSpPr>
        <p:spPr>
          <a:xfrm>
            <a:off x="68353" y="2737890"/>
            <a:ext cx="857927" cy="369332"/>
          </a:xfrm>
          <a:prstGeom prst="rect">
            <a:avLst/>
          </a:prstGeom>
        </p:spPr>
        <p:txBody>
          <a:bodyPr wrap="none">
            <a:spAutoFit/>
          </a:bodyPr>
          <a:lstStyle/>
          <a:p>
            <a:pPr>
              <a:spcAft>
                <a:spcPts val="20"/>
              </a:spcAft>
              <a:buClr>
                <a:srgbClr val="CC9900"/>
              </a:buClr>
              <a:defRPr/>
            </a:pPr>
            <a:r>
              <a:rPr lang="el-GR" altLang="en-US" kern="0" dirty="0">
                <a:solidFill>
                  <a:srgbClr val="000000"/>
                </a:solidFill>
              </a:rPr>
              <a:t>άμεσοι</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23813" y="2005013"/>
            <a:ext cx="9096375" cy="284797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7</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1848154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0951-2C0D-4771-9235-5678931478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DBC2C7-9C52-4130-ACCC-183C6CEC0B9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4A82698-FF37-4BD6-B7B0-4C724092ABB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Slide Number Placeholder 4">
            <a:extLst>
              <a:ext uri="{FF2B5EF4-FFF2-40B4-BE49-F238E27FC236}">
                <a16:creationId xmlns:a16="http://schemas.microsoft.com/office/drawing/2014/main" id="{F43E4C66-3278-47C2-A9AE-BE09141B13D6}"/>
              </a:ext>
            </a:extLst>
          </p:cNvPr>
          <p:cNvSpPr>
            <a:spLocks noGrp="1"/>
          </p:cNvSpPr>
          <p:nvPr>
            <p:ph type="sldNum" sz="quarter" idx="12"/>
          </p:nvPr>
        </p:nvSpPr>
        <p:spPr/>
        <p:txBody>
          <a:bodyPr/>
          <a:lstStyle/>
          <a:p>
            <a:fld id="{2BFB6B6B-6A16-4D0B-B6BC-52D8B33A6A07}" type="slidenum">
              <a:rPr lang="el-GR" smtClean="0"/>
              <a:pPr/>
              <a:t>70</a:t>
            </a:fld>
            <a:endParaRPr lang="el-GR"/>
          </a:p>
        </p:txBody>
      </p:sp>
      <p:pic>
        <p:nvPicPr>
          <p:cNvPr id="6" name="Picture 5">
            <a:extLst>
              <a:ext uri="{FF2B5EF4-FFF2-40B4-BE49-F238E27FC236}">
                <a16:creationId xmlns:a16="http://schemas.microsoft.com/office/drawing/2014/main" id="{0A88A4FE-CF3C-4279-917E-753B8F6FB9D8}"/>
              </a:ext>
            </a:extLst>
          </p:cNvPr>
          <p:cNvPicPr>
            <a:picLocks noChangeAspect="1"/>
          </p:cNvPicPr>
          <p:nvPr/>
        </p:nvPicPr>
        <p:blipFill>
          <a:blip r:embed="rId2"/>
          <a:stretch>
            <a:fillRect/>
          </a:stretch>
        </p:blipFill>
        <p:spPr>
          <a:xfrm>
            <a:off x="0" y="591207"/>
            <a:ext cx="9144000" cy="5675586"/>
          </a:xfrm>
          <a:prstGeom prst="rect">
            <a:avLst/>
          </a:prstGeom>
        </p:spPr>
      </p:pic>
    </p:spTree>
    <p:extLst>
      <p:ext uri="{BB962C8B-B14F-4D97-AF65-F5344CB8AC3E}">
        <p14:creationId xmlns:p14="http://schemas.microsoft.com/office/powerpoint/2010/main" val="12091201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B1B9DC2-E752-48EA-A2C4-0157990F4611}"/>
              </a:ext>
            </a:extLst>
          </p:cNvPr>
          <p:cNvSpPr>
            <a:spLocks noGrp="1" noChangeArrowheads="1"/>
          </p:cNvSpPr>
          <p:nvPr>
            <p:ph type="title"/>
          </p:nvPr>
        </p:nvSpPr>
        <p:spPr/>
        <p:txBody>
          <a:bodyPr/>
          <a:lstStyle/>
          <a:p>
            <a:pPr eaLnBrk="1" hangingPunct="1"/>
            <a:r>
              <a:rPr lang="el-GR" altLang="el-GR"/>
              <a:t>Κωδικοποίηση Πηγής (12)</a:t>
            </a:r>
            <a:endParaRPr lang="en-US" altLang="el-GR"/>
          </a:p>
        </p:txBody>
      </p:sp>
      <p:sp>
        <p:nvSpPr>
          <p:cNvPr id="95235" name="Rectangle 3">
            <a:extLst>
              <a:ext uri="{FF2B5EF4-FFF2-40B4-BE49-F238E27FC236}">
                <a16:creationId xmlns:a16="http://schemas.microsoft.com/office/drawing/2014/main" id="{057693CC-61D3-466E-84AC-F1F029730C5B}"/>
              </a:ext>
            </a:extLst>
          </p:cNvPr>
          <p:cNvSpPr>
            <a:spLocks noGrp="1" noChangeArrowheads="1"/>
          </p:cNvSpPr>
          <p:nvPr>
            <p:ph type="body" idx="1"/>
          </p:nvPr>
        </p:nvSpPr>
        <p:spPr>
          <a:xfrm>
            <a:off x="457200" y="1349375"/>
            <a:ext cx="8362950" cy="4530725"/>
          </a:xfrm>
        </p:spPr>
        <p:txBody>
          <a:bodyPr/>
          <a:lstStyle/>
          <a:p>
            <a:pPr eaLnBrk="1" hangingPunct="1">
              <a:lnSpc>
                <a:spcPct val="80000"/>
              </a:lnSpc>
            </a:pPr>
            <a:r>
              <a:rPr lang="el-GR" altLang="el-GR" b="1" u="sng"/>
              <a:t>Απόδειξη</a:t>
            </a:r>
          </a:p>
          <a:p>
            <a:pPr lvl="1" eaLnBrk="1" hangingPunct="1">
              <a:lnSpc>
                <a:spcPct val="80000"/>
              </a:lnSpc>
            </a:pPr>
            <a:r>
              <a:rPr lang="el-GR" altLang="el-GR" sz="2000"/>
              <a:t>Τέτοιοι κώδικες (άμεσοι και αποκωδικοποιήσιμοι) έχουν κωδικές λέξεις οι οποίες έχουν ένα μέγιστο μήκος, π.χ </a:t>
            </a:r>
            <a:r>
              <a:rPr lang="en-GB" altLang="el-GR" sz="2000" i="1">
                <a:latin typeface="Times New Roman" panose="02020603050405020304" pitchFamily="18" charset="0"/>
              </a:rPr>
              <a:t>l</a:t>
            </a:r>
            <a:r>
              <a:rPr lang="en-GB" altLang="el-GR" sz="2000" baseline="-25000"/>
              <a:t>max</a:t>
            </a:r>
            <a:r>
              <a:rPr lang="el-GR" altLang="el-GR" sz="2000"/>
              <a:t>. Όλες οι λέξεις σε αυτό το επίπεδο είναι </a:t>
            </a:r>
            <a:r>
              <a:rPr lang="el-GR" altLang="el-GR" sz="2000">
                <a:solidFill>
                  <a:srgbClr val="0070C0"/>
                </a:solidFill>
              </a:rPr>
              <a:t>είτε</a:t>
            </a:r>
            <a:r>
              <a:rPr lang="el-GR" altLang="el-GR" sz="2000"/>
              <a:t> μέρος του συνόλου των κωδικών λέξεων </a:t>
            </a:r>
            <a:r>
              <a:rPr lang="el-GR" altLang="el-GR" sz="2000">
                <a:solidFill>
                  <a:srgbClr val="0070C0"/>
                </a:solidFill>
              </a:rPr>
              <a:t>είτε</a:t>
            </a:r>
            <a:r>
              <a:rPr lang="el-GR" altLang="el-GR" sz="2000"/>
              <a:t> </a:t>
            </a:r>
            <a:r>
              <a:rPr lang="el-GR" altLang="el-GR" sz="2000" u="sng"/>
              <a:t>απόγονοι</a:t>
            </a:r>
            <a:r>
              <a:rPr lang="el-GR" altLang="el-GR" sz="2000"/>
              <a:t> άλλων κωδικών λέξεων οι οποίες βρίσκονται σε μικρότερα επίπεδα.</a:t>
            </a:r>
          </a:p>
          <a:p>
            <a:pPr lvl="1" eaLnBrk="1" hangingPunct="1">
              <a:lnSpc>
                <a:spcPct val="80000"/>
              </a:lnSpc>
            </a:pPr>
            <a:r>
              <a:rPr lang="el-GR" altLang="el-GR" sz="2000"/>
              <a:t>Το πλήθος των απογόνων μιας </a:t>
            </a:r>
            <a:r>
              <a:rPr lang="el-GR" altLang="el-GR" sz="2000" u="sng"/>
              <a:t>κωδικής λέξης</a:t>
            </a:r>
            <a:r>
              <a:rPr lang="el-GR" altLang="el-GR" sz="2000"/>
              <a:t> του επιπέδου </a:t>
            </a:r>
            <a:r>
              <a:rPr lang="en-GB" altLang="el-GR" sz="2000" i="1">
                <a:latin typeface="Times New Roman" panose="02020603050405020304" pitchFamily="18" charset="0"/>
              </a:rPr>
              <a:t>l</a:t>
            </a:r>
            <a:r>
              <a:rPr lang="en-GB" altLang="el-GR" sz="2000" baseline="-25000"/>
              <a:t>i</a:t>
            </a:r>
            <a:r>
              <a:rPr lang="el-GR" altLang="el-GR" sz="2000"/>
              <a:t>, που βρίσκονται στο επίπεδο </a:t>
            </a:r>
            <a:r>
              <a:rPr lang="en-GB" altLang="el-GR" sz="2000" i="1">
                <a:latin typeface="Times New Roman" panose="02020603050405020304" pitchFamily="18" charset="0"/>
              </a:rPr>
              <a:t>l</a:t>
            </a:r>
            <a:r>
              <a:rPr lang="en-GB" altLang="el-GR" sz="2000" baseline="-25000"/>
              <a:t>max</a:t>
            </a:r>
            <a:r>
              <a:rPr lang="el-GR" altLang="el-GR" sz="2000"/>
              <a:t>, ισούται με το πλήθος των λέξεων μήκους </a:t>
            </a:r>
            <a:r>
              <a:rPr lang="en-GB" altLang="el-GR" sz="2000" i="1">
                <a:latin typeface="Times New Roman" panose="02020603050405020304" pitchFamily="18" charset="0"/>
              </a:rPr>
              <a:t>l</a:t>
            </a:r>
            <a:r>
              <a:rPr lang="en-GB" altLang="el-GR" sz="2000" baseline="-25000"/>
              <a:t>max</a:t>
            </a:r>
            <a:r>
              <a:rPr lang="en-GB" altLang="el-GR" sz="2000"/>
              <a:t>-</a:t>
            </a:r>
            <a:r>
              <a:rPr lang="en-GB" altLang="el-GR" sz="2000" i="1">
                <a:latin typeface="Times New Roman" panose="02020603050405020304" pitchFamily="18" charset="0"/>
              </a:rPr>
              <a:t>l</a:t>
            </a:r>
            <a:r>
              <a:rPr lang="en-GB" altLang="el-GR" sz="2000" baseline="-25000"/>
              <a:t>i</a:t>
            </a:r>
            <a:r>
              <a:rPr lang="el-GR" altLang="el-GR" sz="2000"/>
              <a:t> και άρα είναι </a:t>
            </a:r>
            <a:r>
              <a:rPr lang="en-GB" altLang="el-GR" sz="2000"/>
              <a:t>q</a:t>
            </a:r>
            <a:r>
              <a:rPr lang="en-GB" altLang="el-GR" sz="2000" i="1" baseline="30000">
                <a:latin typeface="Times New Roman" panose="02020603050405020304" pitchFamily="18" charset="0"/>
              </a:rPr>
              <a:t>l</a:t>
            </a:r>
            <a:r>
              <a:rPr lang="en-GB" altLang="el-GR" sz="2000" baseline="30000"/>
              <a:t>max-</a:t>
            </a:r>
            <a:r>
              <a:rPr lang="en-GB" altLang="el-GR" sz="2000" i="1" baseline="30000">
                <a:latin typeface="Times New Roman" panose="02020603050405020304" pitchFamily="18" charset="0"/>
              </a:rPr>
              <a:t>l</a:t>
            </a:r>
            <a:r>
              <a:rPr lang="en-GB" altLang="el-GR" sz="2000" baseline="30000"/>
              <a:t>i</a:t>
            </a:r>
            <a:r>
              <a:rPr lang="el-GR" altLang="el-GR" sz="2000"/>
              <a:t>.</a:t>
            </a:r>
            <a:r>
              <a:rPr lang="en-US" altLang="el-GR" sz="2000"/>
              <a:t> (</a:t>
            </a:r>
            <a:r>
              <a:rPr lang="el-GR" altLang="el-GR" sz="2000">
                <a:solidFill>
                  <a:srgbClr val="0000FF"/>
                </a:solidFill>
              </a:rPr>
              <a:t>Φαίνεται στο επόμενο σχήμα</a:t>
            </a:r>
            <a:r>
              <a:rPr lang="en-US" altLang="el-GR" sz="2000"/>
              <a:t>)</a:t>
            </a:r>
            <a:endParaRPr lang="el-GR" altLang="el-GR" sz="2000"/>
          </a:p>
          <a:p>
            <a:pPr lvl="1" eaLnBrk="1" hangingPunct="1">
              <a:lnSpc>
                <a:spcPct val="80000"/>
              </a:lnSpc>
            </a:pPr>
            <a:r>
              <a:rPr lang="el-GR" altLang="el-GR" sz="2000"/>
              <a:t>Καθένα από τα σύνολα αυτά των απογόνων κωδικών λέξεων δεν έχει κανένα κοινό στοιχείο μεταξύ τους</a:t>
            </a:r>
          </a:p>
          <a:p>
            <a:pPr lvl="1" eaLnBrk="1" hangingPunct="1">
              <a:lnSpc>
                <a:spcPct val="80000"/>
              </a:lnSpc>
            </a:pPr>
            <a:r>
              <a:rPr lang="el-GR" altLang="el-GR" sz="2000"/>
              <a:t>Επίσης το άθροισμα των απογόνων αυτών δεν μπορεί να ξεπεράσει το </a:t>
            </a:r>
            <a:r>
              <a:rPr lang="en-GB" altLang="el-GR" sz="2000"/>
              <a:t>q</a:t>
            </a:r>
            <a:r>
              <a:rPr lang="en-GB" altLang="el-GR" sz="2000" i="1" baseline="30000">
                <a:latin typeface="Times New Roman" panose="02020603050405020304" pitchFamily="18" charset="0"/>
              </a:rPr>
              <a:t>l</a:t>
            </a:r>
            <a:r>
              <a:rPr lang="en-GB" altLang="el-GR" sz="2000" baseline="30000"/>
              <a:t>max</a:t>
            </a:r>
            <a:r>
              <a:rPr lang="el-GR" altLang="el-GR" sz="2000" baseline="30000"/>
              <a:t> </a:t>
            </a:r>
            <a:r>
              <a:rPr lang="el-GR" altLang="el-GR" sz="2000"/>
              <a:t>που είναι όλο το σύνολο των λέξεων (όχι κατ</a:t>
            </a:r>
            <a:r>
              <a:rPr lang="el-GR" altLang="en-US" sz="2000"/>
              <a:t>’</a:t>
            </a:r>
            <a:r>
              <a:rPr lang="el-GR" altLang="el-GR" sz="2000"/>
              <a:t> ανάγκη κωδικών μήκους </a:t>
            </a:r>
            <a:r>
              <a:rPr lang="en-GB" altLang="el-GR" sz="2000" i="1">
                <a:latin typeface="Times New Roman" panose="02020603050405020304" pitchFamily="18" charset="0"/>
              </a:rPr>
              <a:t>l</a:t>
            </a:r>
            <a:r>
              <a:rPr lang="en-GB" altLang="el-GR" sz="2000" baseline="-25000"/>
              <a:t>max</a:t>
            </a:r>
            <a:r>
              <a:rPr lang="el-GR" altLang="el-GR" sz="2000"/>
              <a:t>)</a:t>
            </a:r>
          </a:p>
          <a:p>
            <a:pPr lvl="1" eaLnBrk="1" hangingPunct="1">
              <a:lnSpc>
                <a:spcPct val="80000"/>
              </a:lnSpc>
            </a:pPr>
            <a:r>
              <a:rPr lang="el-GR" altLang="el-GR" sz="2000"/>
              <a:t>Επομένως ισχύει</a:t>
            </a:r>
            <a:endParaRPr lang="en-US" altLang="el-GR" sz="2000"/>
          </a:p>
        </p:txBody>
      </p:sp>
      <p:graphicFrame>
        <p:nvGraphicFramePr>
          <p:cNvPr id="95236" name="Object 4">
            <a:extLst>
              <a:ext uri="{FF2B5EF4-FFF2-40B4-BE49-F238E27FC236}">
                <a16:creationId xmlns:a16="http://schemas.microsoft.com/office/drawing/2014/main" id="{17296FFA-ACDC-449D-93CA-79D165249AF6}"/>
              </a:ext>
            </a:extLst>
          </p:cNvPr>
          <p:cNvGraphicFramePr>
            <a:graphicFrameLocks noChangeAspect="1"/>
          </p:cNvGraphicFramePr>
          <p:nvPr/>
        </p:nvGraphicFramePr>
        <p:xfrm>
          <a:off x="3517900" y="5273675"/>
          <a:ext cx="3790950" cy="876300"/>
        </p:xfrm>
        <a:graphic>
          <a:graphicData uri="http://schemas.openxmlformats.org/presentationml/2006/ole">
            <mc:AlternateContent xmlns:mc="http://schemas.openxmlformats.org/markup-compatibility/2006">
              <mc:Choice xmlns:v="urn:schemas-microsoft-com:vml" Requires="v">
                <p:oleObj name="Equation" r:id="rId3" imgW="32251650" imgH="7458075" progId="Equation.DSMT4">
                  <p:embed/>
                </p:oleObj>
              </mc:Choice>
              <mc:Fallback>
                <p:oleObj name="Equation" r:id="rId3" imgW="32251650" imgH="7458075" progId="Equation.DSMT4">
                  <p:embed/>
                  <p:pic>
                    <p:nvPicPr>
                      <p:cNvPr id="95236" name="Object 4">
                        <a:extLst>
                          <a:ext uri="{FF2B5EF4-FFF2-40B4-BE49-F238E27FC236}">
                            <a16:creationId xmlns:a16="http://schemas.microsoft.com/office/drawing/2014/main" id="{17296FFA-ACDC-449D-93CA-79D165249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900" y="5273675"/>
                        <a:ext cx="3790950" cy="8763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5237" name="Footer Placeholder 4">
            <a:extLst>
              <a:ext uri="{FF2B5EF4-FFF2-40B4-BE49-F238E27FC236}">
                <a16:creationId xmlns:a16="http://schemas.microsoft.com/office/drawing/2014/main" id="{EBD76E06-213F-406D-A1A5-11AF089ACA09}"/>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5F15B523-763F-44E6-AD9D-61FD2EE65F5C}" type="slidenum">
              <a:rPr lang="el-GR" altLang="el-GR" sz="1100" b="1" i="1">
                <a:latin typeface="Calibri" panose="020F0502020204030204" pitchFamily="34" charset="0"/>
              </a:rPr>
              <a:pPr eaLnBrk="1" hangingPunct="1"/>
              <a:t>71</a:t>
            </a:fld>
            <a:endParaRPr lang="en-US" altLang="el-GR" sz="1100" b="1" i="1">
              <a:latin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AAF15-4C70-4A81-B693-9CCFFB665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15B774-8A45-4EDD-A915-DDB2A7B4D88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D2B8A78-563F-41CC-9942-8BFCE37F31E9}"/>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Slide Number Placeholder 4">
            <a:extLst>
              <a:ext uri="{FF2B5EF4-FFF2-40B4-BE49-F238E27FC236}">
                <a16:creationId xmlns:a16="http://schemas.microsoft.com/office/drawing/2014/main" id="{31FC0250-3FB6-4B0A-814F-2BA545911579}"/>
              </a:ext>
            </a:extLst>
          </p:cNvPr>
          <p:cNvSpPr>
            <a:spLocks noGrp="1"/>
          </p:cNvSpPr>
          <p:nvPr>
            <p:ph type="sldNum" sz="quarter" idx="12"/>
          </p:nvPr>
        </p:nvSpPr>
        <p:spPr/>
        <p:txBody>
          <a:bodyPr/>
          <a:lstStyle/>
          <a:p>
            <a:fld id="{2BFB6B6B-6A16-4D0B-B6BC-52D8B33A6A07}" type="slidenum">
              <a:rPr lang="el-GR" smtClean="0"/>
              <a:pPr/>
              <a:t>72</a:t>
            </a:fld>
            <a:endParaRPr lang="el-GR"/>
          </a:p>
        </p:txBody>
      </p:sp>
      <p:pic>
        <p:nvPicPr>
          <p:cNvPr id="6" name="Picture 5">
            <a:extLst>
              <a:ext uri="{FF2B5EF4-FFF2-40B4-BE49-F238E27FC236}">
                <a16:creationId xmlns:a16="http://schemas.microsoft.com/office/drawing/2014/main" id="{FABEE47E-2FA2-4404-AABF-9D1251678BE4}"/>
              </a:ext>
            </a:extLst>
          </p:cNvPr>
          <p:cNvPicPr>
            <a:picLocks noChangeAspect="1"/>
          </p:cNvPicPr>
          <p:nvPr/>
        </p:nvPicPr>
        <p:blipFill>
          <a:blip r:embed="rId2"/>
          <a:stretch>
            <a:fillRect/>
          </a:stretch>
        </p:blipFill>
        <p:spPr>
          <a:xfrm>
            <a:off x="251520" y="-206631"/>
            <a:ext cx="9038192" cy="6858000"/>
          </a:xfrm>
          <a:prstGeom prst="rect">
            <a:avLst/>
          </a:prstGeom>
        </p:spPr>
      </p:pic>
      <p:graphicFrame>
        <p:nvGraphicFramePr>
          <p:cNvPr id="7" name="Object 4">
            <a:extLst>
              <a:ext uri="{FF2B5EF4-FFF2-40B4-BE49-F238E27FC236}">
                <a16:creationId xmlns:a16="http://schemas.microsoft.com/office/drawing/2014/main" id="{263C9638-EDFB-4F08-8A21-49403454D2DA}"/>
              </a:ext>
            </a:extLst>
          </p:cNvPr>
          <p:cNvGraphicFramePr>
            <a:graphicFrameLocks noChangeAspect="1"/>
          </p:cNvGraphicFramePr>
          <p:nvPr>
            <p:extLst>
              <p:ext uri="{D42A27DB-BD31-4B8C-83A1-F6EECF244321}">
                <p14:modId xmlns:p14="http://schemas.microsoft.com/office/powerpoint/2010/main" val="563622008"/>
              </p:ext>
            </p:extLst>
          </p:nvPr>
        </p:nvGraphicFramePr>
        <p:xfrm>
          <a:off x="437930" y="4997354"/>
          <a:ext cx="4012913" cy="927608"/>
        </p:xfrm>
        <a:graphic>
          <a:graphicData uri="http://schemas.openxmlformats.org/presentationml/2006/ole">
            <mc:AlternateContent xmlns:mc="http://schemas.openxmlformats.org/markup-compatibility/2006">
              <mc:Choice xmlns:v="urn:schemas-microsoft-com:vml" Requires="v">
                <p:oleObj name="Equation" r:id="rId3" imgW="32251650" imgH="7458075" progId="Equation.DSMT4">
                  <p:embed/>
                </p:oleObj>
              </mc:Choice>
              <mc:Fallback>
                <p:oleObj name="Equation" r:id="rId3" imgW="32251650" imgH="7458075" progId="Equation.DSMT4">
                  <p:embed/>
                  <p:pic>
                    <p:nvPicPr>
                      <p:cNvPr id="95236" name="Object 4">
                        <a:extLst>
                          <a:ext uri="{FF2B5EF4-FFF2-40B4-BE49-F238E27FC236}">
                            <a16:creationId xmlns:a16="http://schemas.microsoft.com/office/drawing/2014/main" id="{17296FFA-ACDC-449D-93CA-79D165249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30" y="4997354"/>
                        <a:ext cx="4012913" cy="927608"/>
                      </a:xfrm>
                      <a:prstGeom prst="rect">
                        <a:avLst/>
                      </a:prstGeom>
                      <a:solidFill>
                        <a:schemeClr val="bg1"/>
                      </a:solidFill>
                      <a:ln w="28575">
                        <a:solidFill>
                          <a:srgbClr val="FF0000"/>
                        </a:solidFill>
                        <a:miter lim="800000"/>
                        <a:headEnd/>
                        <a:tailEnd/>
                      </a:ln>
                    </p:spPr>
                  </p:pic>
                </p:oleObj>
              </mc:Fallback>
            </mc:AlternateContent>
          </a:graphicData>
        </a:graphic>
      </p:graphicFrame>
      <p:sp>
        <p:nvSpPr>
          <p:cNvPr id="8" name="Rectangle 7">
            <a:extLst>
              <a:ext uri="{FF2B5EF4-FFF2-40B4-BE49-F238E27FC236}">
                <a16:creationId xmlns:a16="http://schemas.microsoft.com/office/drawing/2014/main" id="{D0E38988-489C-4BE1-A818-8988431EA934}"/>
              </a:ext>
            </a:extLst>
          </p:cNvPr>
          <p:cNvSpPr/>
          <p:nvPr/>
        </p:nvSpPr>
        <p:spPr>
          <a:xfrm>
            <a:off x="323528" y="5955974"/>
            <a:ext cx="2736304" cy="765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0669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7282" name="AutoShape 2">
            <a:extLst>
              <a:ext uri="{FF2B5EF4-FFF2-40B4-BE49-F238E27FC236}">
                <a16:creationId xmlns:a16="http://schemas.microsoft.com/office/drawing/2014/main" id="{3F005AEC-AF93-400C-99FF-33DDF662202F}"/>
              </a:ext>
            </a:extLst>
          </p:cNvPr>
          <p:cNvCxnSpPr>
            <a:cxnSpLocks noChangeShapeType="1"/>
          </p:cNvCxnSpPr>
          <p:nvPr/>
        </p:nvCxnSpPr>
        <p:spPr bwMode="auto">
          <a:xfrm flipV="1">
            <a:off x="5867400" y="5876925"/>
            <a:ext cx="1560513" cy="127000"/>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7283" name="AutoShape 3">
            <a:extLst>
              <a:ext uri="{FF2B5EF4-FFF2-40B4-BE49-F238E27FC236}">
                <a16:creationId xmlns:a16="http://schemas.microsoft.com/office/drawing/2014/main" id="{47834244-6E6F-4BE0-915E-76C3B4362C63}"/>
              </a:ext>
            </a:extLst>
          </p:cNvPr>
          <p:cNvCxnSpPr>
            <a:cxnSpLocks noChangeShapeType="1"/>
          </p:cNvCxnSpPr>
          <p:nvPr/>
        </p:nvCxnSpPr>
        <p:spPr bwMode="auto">
          <a:xfrm>
            <a:off x="4284663" y="5805488"/>
            <a:ext cx="1560512" cy="277812"/>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7284" name="AutoShape 4">
            <a:extLst>
              <a:ext uri="{FF2B5EF4-FFF2-40B4-BE49-F238E27FC236}">
                <a16:creationId xmlns:a16="http://schemas.microsoft.com/office/drawing/2014/main" id="{15CAD280-AA29-4C19-AB92-E67A2840B641}"/>
              </a:ext>
            </a:extLst>
          </p:cNvPr>
          <p:cNvCxnSpPr>
            <a:cxnSpLocks noChangeShapeType="1"/>
          </p:cNvCxnSpPr>
          <p:nvPr/>
        </p:nvCxnSpPr>
        <p:spPr bwMode="auto">
          <a:xfrm flipV="1">
            <a:off x="4284663" y="5456238"/>
            <a:ext cx="1560512" cy="277812"/>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7285" name="AutoShape 5">
            <a:extLst>
              <a:ext uri="{FF2B5EF4-FFF2-40B4-BE49-F238E27FC236}">
                <a16:creationId xmlns:a16="http://schemas.microsoft.com/office/drawing/2014/main" id="{E89CD487-2DAE-43AF-814C-2E6599D30A25}"/>
              </a:ext>
            </a:extLst>
          </p:cNvPr>
          <p:cNvCxnSpPr>
            <a:cxnSpLocks noChangeShapeType="1"/>
          </p:cNvCxnSpPr>
          <p:nvPr/>
        </p:nvCxnSpPr>
        <p:spPr bwMode="auto">
          <a:xfrm>
            <a:off x="2649538" y="5224463"/>
            <a:ext cx="1562100" cy="581025"/>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7286" name="AutoShape 6">
            <a:extLst>
              <a:ext uri="{FF2B5EF4-FFF2-40B4-BE49-F238E27FC236}">
                <a16:creationId xmlns:a16="http://schemas.microsoft.com/office/drawing/2014/main" id="{EA5E8C0A-787E-44ED-819D-7FCB12FE057F}"/>
              </a:ext>
            </a:extLst>
          </p:cNvPr>
          <p:cNvCxnSpPr>
            <a:cxnSpLocks noChangeShapeType="1"/>
          </p:cNvCxnSpPr>
          <p:nvPr/>
        </p:nvCxnSpPr>
        <p:spPr bwMode="auto">
          <a:xfrm flipV="1">
            <a:off x="2651125" y="4505325"/>
            <a:ext cx="1560513" cy="57943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97287" name="Text Box 7">
            <a:extLst>
              <a:ext uri="{FF2B5EF4-FFF2-40B4-BE49-F238E27FC236}">
                <a16:creationId xmlns:a16="http://schemas.microsoft.com/office/drawing/2014/main" id="{C2251460-997C-4650-BBD6-E69E47B2320D}"/>
              </a:ext>
            </a:extLst>
          </p:cNvPr>
          <p:cNvSpPr txBox="1">
            <a:spLocks noChangeArrowheads="1"/>
          </p:cNvSpPr>
          <p:nvPr/>
        </p:nvSpPr>
        <p:spPr bwMode="auto">
          <a:xfrm>
            <a:off x="2411413" y="2636838"/>
            <a:ext cx="306387" cy="346075"/>
          </a:xfrm>
          <a:prstGeom prst="rect">
            <a:avLst/>
          </a:prstGeom>
          <a:solidFill>
            <a:srgbClr val="FF99FF"/>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288" name="Text Box 8">
            <a:extLst>
              <a:ext uri="{FF2B5EF4-FFF2-40B4-BE49-F238E27FC236}">
                <a16:creationId xmlns:a16="http://schemas.microsoft.com/office/drawing/2014/main" id="{0DAACEC8-39DB-4D33-BB9C-A29F00D75F53}"/>
              </a:ext>
            </a:extLst>
          </p:cNvPr>
          <p:cNvSpPr txBox="1">
            <a:spLocks noChangeArrowheads="1"/>
          </p:cNvSpPr>
          <p:nvPr/>
        </p:nvSpPr>
        <p:spPr bwMode="auto">
          <a:xfrm>
            <a:off x="2411413" y="5037138"/>
            <a:ext cx="306387"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289" name="Text Box 9">
            <a:extLst>
              <a:ext uri="{FF2B5EF4-FFF2-40B4-BE49-F238E27FC236}">
                <a16:creationId xmlns:a16="http://schemas.microsoft.com/office/drawing/2014/main" id="{7FE5C316-2222-439D-BC30-B7CE68498B4F}"/>
              </a:ext>
            </a:extLst>
          </p:cNvPr>
          <p:cNvSpPr txBox="1">
            <a:spLocks noChangeArrowheads="1"/>
          </p:cNvSpPr>
          <p:nvPr/>
        </p:nvSpPr>
        <p:spPr bwMode="auto">
          <a:xfrm>
            <a:off x="3995738" y="2060575"/>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a:t>
            </a:r>
            <a:endParaRPr lang="en-US" altLang="el-GR" sz="1600" b="1"/>
          </a:p>
        </p:txBody>
      </p:sp>
      <p:sp>
        <p:nvSpPr>
          <p:cNvPr id="97290" name="Text Box 10">
            <a:extLst>
              <a:ext uri="{FF2B5EF4-FFF2-40B4-BE49-F238E27FC236}">
                <a16:creationId xmlns:a16="http://schemas.microsoft.com/office/drawing/2014/main" id="{94760A6A-9100-4E49-BE4F-E807A3B96C9F}"/>
              </a:ext>
            </a:extLst>
          </p:cNvPr>
          <p:cNvSpPr txBox="1">
            <a:spLocks noChangeArrowheads="1"/>
          </p:cNvSpPr>
          <p:nvPr/>
        </p:nvSpPr>
        <p:spPr bwMode="auto">
          <a:xfrm>
            <a:off x="3995738" y="3213100"/>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a:t>
            </a:r>
            <a:endParaRPr lang="en-US" altLang="el-GR" sz="1600" b="1"/>
          </a:p>
        </p:txBody>
      </p:sp>
      <p:sp>
        <p:nvSpPr>
          <p:cNvPr id="97291" name="Text Box 11">
            <a:extLst>
              <a:ext uri="{FF2B5EF4-FFF2-40B4-BE49-F238E27FC236}">
                <a16:creationId xmlns:a16="http://schemas.microsoft.com/office/drawing/2014/main" id="{44E891C7-88C8-4543-B1B1-6048E8C97668}"/>
              </a:ext>
            </a:extLst>
          </p:cNvPr>
          <p:cNvSpPr txBox="1">
            <a:spLocks noChangeArrowheads="1"/>
          </p:cNvSpPr>
          <p:nvPr/>
        </p:nvSpPr>
        <p:spPr bwMode="auto">
          <a:xfrm>
            <a:off x="3995738" y="4437063"/>
            <a:ext cx="419100" cy="346075"/>
          </a:xfrm>
          <a:prstGeom prst="rect">
            <a:avLst/>
          </a:prstGeom>
          <a:solidFill>
            <a:srgbClr val="66FFFF"/>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a:t>
            </a:r>
            <a:endParaRPr lang="en-US" altLang="el-GR" sz="1600" b="1"/>
          </a:p>
        </p:txBody>
      </p:sp>
      <p:sp>
        <p:nvSpPr>
          <p:cNvPr id="97292" name="Text Box 12">
            <a:extLst>
              <a:ext uri="{FF2B5EF4-FFF2-40B4-BE49-F238E27FC236}">
                <a16:creationId xmlns:a16="http://schemas.microsoft.com/office/drawing/2014/main" id="{34CB798A-B659-41B2-818F-49725831455F}"/>
              </a:ext>
            </a:extLst>
          </p:cNvPr>
          <p:cNvSpPr txBox="1">
            <a:spLocks noChangeArrowheads="1"/>
          </p:cNvSpPr>
          <p:nvPr/>
        </p:nvSpPr>
        <p:spPr bwMode="auto">
          <a:xfrm>
            <a:off x="3995738" y="5661025"/>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a:t>
            </a:r>
            <a:endParaRPr lang="en-US" altLang="el-GR" sz="1600" b="1"/>
          </a:p>
        </p:txBody>
      </p:sp>
      <p:sp>
        <p:nvSpPr>
          <p:cNvPr id="97293" name="Text Box 13">
            <a:extLst>
              <a:ext uri="{FF2B5EF4-FFF2-40B4-BE49-F238E27FC236}">
                <a16:creationId xmlns:a16="http://schemas.microsoft.com/office/drawing/2014/main" id="{4D2B929A-8742-4B63-B9BB-2FA6F5BB591A}"/>
              </a:ext>
            </a:extLst>
          </p:cNvPr>
          <p:cNvSpPr txBox="1">
            <a:spLocks noChangeArrowheads="1"/>
          </p:cNvSpPr>
          <p:nvPr/>
        </p:nvSpPr>
        <p:spPr bwMode="auto">
          <a:xfrm>
            <a:off x="5503863" y="17002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a:t>
            </a:r>
            <a:endParaRPr lang="en-US" altLang="el-GR" sz="1600" b="1"/>
          </a:p>
        </p:txBody>
      </p:sp>
      <p:sp>
        <p:nvSpPr>
          <p:cNvPr id="97294" name="Text Box 14">
            <a:extLst>
              <a:ext uri="{FF2B5EF4-FFF2-40B4-BE49-F238E27FC236}">
                <a16:creationId xmlns:a16="http://schemas.microsoft.com/office/drawing/2014/main" id="{D992BD17-BB78-42D2-9775-BC55928747F7}"/>
              </a:ext>
            </a:extLst>
          </p:cNvPr>
          <p:cNvSpPr txBox="1">
            <a:spLocks noChangeArrowheads="1"/>
          </p:cNvSpPr>
          <p:nvPr/>
        </p:nvSpPr>
        <p:spPr bwMode="auto">
          <a:xfrm>
            <a:off x="5503863" y="2306638"/>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a:t>
            </a:r>
            <a:endParaRPr lang="en-US" altLang="el-GR" sz="1600" b="1"/>
          </a:p>
        </p:txBody>
      </p:sp>
      <p:sp>
        <p:nvSpPr>
          <p:cNvPr id="97295" name="Text Box 15">
            <a:extLst>
              <a:ext uri="{FF2B5EF4-FFF2-40B4-BE49-F238E27FC236}">
                <a16:creationId xmlns:a16="http://schemas.microsoft.com/office/drawing/2014/main" id="{0D786AA5-4BAB-4BCE-ABDF-652C32706E99}"/>
              </a:ext>
            </a:extLst>
          </p:cNvPr>
          <p:cNvSpPr txBox="1">
            <a:spLocks noChangeArrowheads="1"/>
          </p:cNvSpPr>
          <p:nvPr/>
        </p:nvSpPr>
        <p:spPr bwMode="auto">
          <a:xfrm>
            <a:off x="5503863" y="291306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a:t>
            </a:r>
            <a:endParaRPr lang="en-US" altLang="el-GR" sz="1600" b="1"/>
          </a:p>
        </p:txBody>
      </p:sp>
      <p:sp>
        <p:nvSpPr>
          <p:cNvPr id="97296" name="Text Box 16">
            <a:extLst>
              <a:ext uri="{FF2B5EF4-FFF2-40B4-BE49-F238E27FC236}">
                <a16:creationId xmlns:a16="http://schemas.microsoft.com/office/drawing/2014/main" id="{7A22AB48-648E-400E-9BDE-928CE23C217C}"/>
              </a:ext>
            </a:extLst>
          </p:cNvPr>
          <p:cNvSpPr txBox="1">
            <a:spLocks noChangeArrowheads="1"/>
          </p:cNvSpPr>
          <p:nvPr/>
        </p:nvSpPr>
        <p:spPr bwMode="auto">
          <a:xfrm>
            <a:off x="5503863" y="3521075"/>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a:t>
            </a:r>
            <a:endParaRPr lang="en-US" altLang="el-GR" sz="1600" b="1"/>
          </a:p>
        </p:txBody>
      </p:sp>
      <p:sp>
        <p:nvSpPr>
          <p:cNvPr id="97297" name="Text Box 17">
            <a:extLst>
              <a:ext uri="{FF2B5EF4-FFF2-40B4-BE49-F238E27FC236}">
                <a16:creationId xmlns:a16="http://schemas.microsoft.com/office/drawing/2014/main" id="{6BBA512E-A843-4E64-9458-BF54407FCA14}"/>
              </a:ext>
            </a:extLst>
          </p:cNvPr>
          <p:cNvSpPr txBox="1">
            <a:spLocks noChangeArrowheads="1"/>
          </p:cNvSpPr>
          <p:nvPr/>
        </p:nvSpPr>
        <p:spPr bwMode="auto">
          <a:xfrm>
            <a:off x="5503863" y="4127500"/>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a:t>
            </a:r>
            <a:endParaRPr lang="en-US" altLang="el-GR" sz="1600" b="1"/>
          </a:p>
        </p:txBody>
      </p:sp>
      <p:sp>
        <p:nvSpPr>
          <p:cNvPr id="97298" name="Text Box 18">
            <a:extLst>
              <a:ext uri="{FF2B5EF4-FFF2-40B4-BE49-F238E27FC236}">
                <a16:creationId xmlns:a16="http://schemas.microsoft.com/office/drawing/2014/main" id="{1EB59FA7-599C-4F16-A85A-F44B040E36A2}"/>
              </a:ext>
            </a:extLst>
          </p:cNvPr>
          <p:cNvSpPr txBox="1">
            <a:spLocks noChangeArrowheads="1"/>
          </p:cNvSpPr>
          <p:nvPr/>
        </p:nvSpPr>
        <p:spPr bwMode="auto">
          <a:xfrm>
            <a:off x="5503863" y="47355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a:t>
            </a:r>
            <a:endParaRPr lang="en-US" altLang="el-GR" sz="1600" b="1"/>
          </a:p>
        </p:txBody>
      </p:sp>
      <p:sp>
        <p:nvSpPr>
          <p:cNvPr id="97299" name="Text Box 19">
            <a:extLst>
              <a:ext uri="{FF2B5EF4-FFF2-40B4-BE49-F238E27FC236}">
                <a16:creationId xmlns:a16="http://schemas.microsoft.com/office/drawing/2014/main" id="{7C34E107-D751-4D7A-BAD9-DD2B9604AFFE}"/>
              </a:ext>
            </a:extLst>
          </p:cNvPr>
          <p:cNvSpPr txBox="1">
            <a:spLocks noChangeArrowheads="1"/>
          </p:cNvSpPr>
          <p:nvPr/>
        </p:nvSpPr>
        <p:spPr bwMode="auto">
          <a:xfrm>
            <a:off x="5503863" y="5341938"/>
            <a:ext cx="531812" cy="346075"/>
          </a:xfrm>
          <a:prstGeom prst="rect">
            <a:avLst/>
          </a:prstGeom>
          <a:solidFill>
            <a:srgbClr val="66FF33"/>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a:t>
            </a:r>
            <a:endParaRPr lang="en-US" altLang="el-GR" sz="1600" b="1"/>
          </a:p>
        </p:txBody>
      </p:sp>
      <p:sp>
        <p:nvSpPr>
          <p:cNvPr id="97300" name="Text Box 20">
            <a:extLst>
              <a:ext uri="{FF2B5EF4-FFF2-40B4-BE49-F238E27FC236}">
                <a16:creationId xmlns:a16="http://schemas.microsoft.com/office/drawing/2014/main" id="{72B587E7-C78B-451F-A457-20C063C16501}"/>
              </a:ext>
            </a:extLst>
          </p:cNvPr>
          <p:cNvSpPr txBox="1">
            <a:spLocks noChangeArrowheads="1"/>
          </p:cNvSpPr>
          <p:nvPr/>
        </p:nvSpPr>
        <p:spPr bwMode="auto">
          <a:xfrm>
            <a:off x="5505450" y="5949950"/>
            <a:ext cx="531813"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a:t>
            </a:r>
            <a:endParaRPr lang="en-US" altLang="el-GR" sz="1600" b="1"/>
          </a:p>
        </p:txBody>
      </p:sp>
      <p:sp>
        <p:nvSpPr>
          <p:cNvPr id="97301" name="Rectangle 21">
            <a:extLst>
              <a:ext uri="{FF2B5EF4-FFF2-40B4-BE49-F238E27FC236}">
                <a16:creationId xmlns:a16="http://schemas.microsoft.com/office/drawing/2014/main" id="{E7EBEDE4-8B92-4C6E-BB63-957D01A3DE34}"/>
              </a:ext>
            </a:extLst>
          </p:cNvPr>
          <p:cNvSpPr>
            <a:spLocks noGrp="1" noChangeArrowheads="1"/>
          </p:cNvSpPr>
          <p:nvPr>
            <p:ph type="title"/>
          </p:nvPr>
        </p:nvSpPr>
        <p:spPr/>
        <p:txBody>
          <a:bodyPr/>
          <a:lstStyle/>
          <a:p>
            <a:pPr eaLnBrk="1" hangingPunct="1"/>
            <a:r>
              <a:rPr lang="el-GR" altLang="el-GR"/>
              <a:t>Κωδικοποίηση Πηγής (13)</a:t>
            </a:r>
            <a:endParaRPr lang="en-US" altLang="el-GR"/>
          </a:p>
        </p:txBody>
      </p:sp>
      <p:sp>
        <p:nvSpPr>
          <p:cNvPr id="97302" name="Oval 22">
            <a:extLst>
              <a:ext uri="{FF2B5EF4-FFF2-40B4-BE49-F238E27FC236}">
                <a16:creationId xmlns:a16="http://schemas.microsoft.com/office/drawing/2014/main" id="{99C1EC41-4BF4-4066-9274-D92B98C4E939}"/>
              </a:ext>
            </a:extLst>
          </p:cNvPr>
          <p:cNvSpPr>
            <a:spLocks noChangeArrowheads="1"/>
          </p:cNvSpPr>
          <p:nvPr/>
        </p:nvSpPr>
        <p:spPr bwMode="auto">
          <a:xfrm>
            <a:off x="827088" y="3716338"/>
            <a:ext cx="142875" cy="144462"/>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nvGrpSpPr>
          <p:cNvPr id="97303" name="Group 23">
            <a:extLst>
              <a:ext uri="{FF2B5EF4-FFF2-40B4-BE49-F238E27FC236}">
                <a16:creationId xmlns:a16="http://schemas.microsoft.com/office/drawing/2014/main" id="{FB759FA1-C677-44F1-9174-DB42C8A91927}"/>
              </a:ext>
            </a:extLst>
          </p:cNvPr>
          <p:cNvGrpSpPr>
            <a:grpSpLocks/>
          </p:cNvGrpSpPr>
          <p:nvPr/>
        </p:nvGrpSpPr>
        <p:grpSpPr bwMode="auto">
          <a:xfrm>
            <a:off x="4138613" y="1939925"/>
            <a:ext cx="71437" cy="3697288"/>
            <a:chOff x="2699" y="1222"/>
            <a:chExt cx="45" cy="2329"/>
          </a:xfrm>
        </p:grpSpPr>
        <p:grpSp>
          <p:nvGrpSpPr>
            <p:cNvPr id="97425" name="Group 24">
              <a:extLst>
                <a:ext uri="{FF2B5EF4-FFF2-40B4-BE49-F238E27FC236}">
                  <a16:creationId xmlns:a16="http://schemas.microsoft.com/office/drawing/2014/main" id="{9454C23D-ADF3-4E38-8631-23778A700575}"/>
                </a:ext>
              </a:extLst>
            </p:cNvPr>
            <p:cNvGrpSpPr>
              <a:grpSpLocks/>
            </p:cNvGrpSpPr>
            <p:nvPr/>
          </p:nvGrpSpPr>
          <p:grpSpPr bwMode="auto">
            <a:xfrm>
              <a:off x="2699" y="1222"/>
              <a:ext cx="44" cy="805"/>
              <a:chOff x="2699" y="1222"/>
              <a:chExt cx="44" cy="805"/>
            </a:xfrm>
          </p:grpSpPr>
          <p:sp>
            <p:nvSpPr>
              <p:cNvPr id="97429" name="Oval 25">
                <a:extLst>
                  <a:ext uri="{FF2B5EF4-FFF2-40B4-BE49-F238E27FC236}">
                    <a16:creationId xmlns:a16="http://schemas.microsoft.com/office/drawing/2014/main" id="{2FCDD38B-E72B-4F3F-AD99-CEA63AC06519}"/>
                  </a:ext>
                </a:extLst>
              </p:cNvPr>
              <p:cNvSpPr>
                <a:spLocks noChangeArrowheads="1"/>
              </p:cNvSpPr>
              <p:nvPr/>
            </p:nvSpPr>
            <p:spPr bwMode="auto">
              <a:xfrm flipV="1">
                <a:off x="2699" y="122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30" name="Oval 26">
                <a:extLst>
                  <a:ext uri="{FF2B5EF4-FFF2-40B4-BE49-F238E27FC236}">
                    <a16:creationId xmlns:a16="http://schemas.microsoft.com/office/drawing/2014/main" id="{0A558928-A19B-4B21-AB63-C6F69B140263}"/>
                  </a:ext>
                </a:extLst>
              </p:cNvPr>
              <p:cNvSpPr>
                <a:spLocks noChangeArrowheads="1"/>
              </p:cNvSpPr>
              <p:nvPr/>
            </p:nvSpPr>
            <p:spPr bwMode="auto">
              <a:xfrm flipV="1">
                <a:off x="2699" y="198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426" name="Group 27">
              <a:extLst>
                <a:ext uri="{FF2B5EF4-FFF2-40B4-BE49-F238E27FC236}">
                  <a16:creationId xmlns:a16="http://schemas.microsoft.com/office/drawing/2014/main" id="{9C381A68-BD86-4367-852A-1639FF9803E5}"/>
                </a:ext>
              </a:extLst>
            </p:cNvPr>
            <p:cNvGrpSpPr>
              <a:grpSpLocks/>
            </p:cNvGrpSpPr>
            <p:nvPr/>
          </p:nvGrpSpPr>
          <p:grpSpPr bwMode="auto">
            <a:xfrm>
              <a:off x="2699" y="2745"/>
              <a:ext cx="45" cy="806"/>
              <a:chOff x="2699" y="2745"/>
              <a:chExt cx="45" cy="806"/>
            </a:xfrm>
          </p:grpSpPr>
          <p:sp>
            <p:nvSpPr>
              <p:cNvPr id="97427" name="Oval 28">
                <a:extLst>
                  <a:ext uri="{FF2B5EF4-FFF2-40B4-BE49-F238E27FC236}">
                    <a16:creationId xmlns:a16="http://schemas.microsoft.com/office/drawing/2014/main" id="{E90A4AE4-62C9-4728-98B0-7E747B4D4F24}"/>
                  </a:ext>
                </a:extLst>
              </p:cNvPr>
              <p:cNvSpPr>
                <a:spLocks noChangeArrowheads="1"/>
              </p:cNvSpPr>
              <p:nvPr/>
            </p:nvSpPr>
            <p:spPr bwMode="auto">
              <a:xfrm flipV="1">
                <a:off x="2699" y="274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28" name="Oval 29">
                <a:extLst>
                  <a:ext uri="{FF2B5EF4-FFF2-40B4-BE49-F238E27FC236}">
                    <a16:creationId xmlns:a16="http://schemas.microsoft.com/office/drawing/2014/main" id="{C5AC7AEC-3700-4C07-91C1-94927571D332}"/>
                  </a:ext>
                </a:extLst>
              </p:cNvPr>
              <p:cNvSpPr>
                <a:spLocks noChangeArrowheads="1"/>
              </p:cNvSpPr>
              <p:nvPr/>
            </p:nvSpPr>
            <p:spPr bwMode="auto">
              <a:xfrm flipV="1">
                <a:off x="2700" y="350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7304" name="Group 30">
            <a:extLst>
              <a:ext uri="{FF2B5EF4-FFF2-40B4-BE49-F238E27FC236}">
                <a16:creationId xmlns:a16="http://schemas.microsoft.com/office/drawing/2014/main" id="{62D299A6-0A08-4E29-AC80-EC2C701F1896}"/>
              </a:ext>
            </a:extLst>
          </p:cNvPr>
          <p:cNvGrpSpPr>
            <a:grpSpLocks/>
          </p:cNvGrpSpPr>
          <p:nvPr/>
        </p:nvGrpSpPr>
        <p:grpSpPr bwMode="auto">
          <a:xfrm>
            <a:off x="5759450" y="1638300"/>
            <a:ext cx="69850" cy="4300538"/>
            <a:chOff x="3606" y="1032"/>
            <a:chExt cx="44" cy="2709"/>
          </a:xfrm>
        </p:grpSpPr>
        <p:grpSp>
          <p:nvGrpSpPr>
            <p:cNvPr id="97413" name="Group 31">
              <a:extLst>
                <a:ext uri="{FF2B5EF4-FFF2-40B4-BE49-F238E27FC236}">
                  <a16:creationId xmlns:a16="http://schemas.microsoft.com/office/drawing/2014/main" id="{AAB8A4C7-C20B-47F6-BA42-963637B95324}"/>
                </a:ext>
              </a:extLst>
            </p:cNvPr>
            <p:cNvGrpSpPr>
              <a:grpSpLocks/>
            </p:cNvGrpSpPr>
            <p:nvPr/>
          </p:nvGrpSpPr>
          <p:grpSpPr bwMode="auto">
            <a:xfrm>
              <a:off x="3606" y="1032"/>
              <a:ext cx="44" cy="424"/>
              <a:chOff x="3606" y="1032"/>
              <a:chExt cx="44" cy="424"/>
            </a:xfrm>
          </p:grpSpPr>
          <p:sp>
            <p:nvSpPr>
              <p:cNvPr id="97423" name="Oval 32">
                <a:extLst>
                  <a:ext uri="{FF2B5EF4-FFF2-40B4-BE49-F238E27FC236}">
                    <a16:creationId xmlns:a16="http://schemas.microsoft.com/office/drawing/2014/main" id="{DB0CAC4E-BB9A-4342-9390-59A44419B02C}"/>
                  </a:ext>
                </a:extLst>
              </p:cNvPr>
              <p:cNvSpPr>
                <a:spLocks noChangeArrowheads="1"/>
              </p:cNvSpPr>
              <p:nvPr/>
            </p:nvSpPr>
            <p:spPr bwMode="auto">
              <a:xfrm flipH="1">
                <a:off x="3606" y="103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24" name="Oval 33">
                <a:extLst>
                  <a:ext uri="{FF2B5EF4-FFF2-40B4-BE49-F238E27FC236}">
                    <a16:creationId xmlns:a16="http://schemas.microsoft.com/office/drawing/2014/main" id="{B314EC9E-A1E2-4827-BC38-95A891204ABE}"/>
                  </a:ext>
                </a:extLst>
              </p:cNvPr>
              <p:cNvSpPr>
                <a:spLocks noChangeArrowheads="1"/>
              </p:cNvSpPr>
              <p:nvPr/>
            </p:nvSpPr>
            <p:spPr bwMode="auto">
              <a:xfrm flipH="1">
                <a:off x="3606" y="141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414" name="Group 34">
              <a:extLst>
                <a:ext uri="{FF2B5EF4-FFF2-40B4-BE49-F238E27FC236}">
                  <a16:creationId xmlns:a16="http://schemas.microsoft.com/office/drawing/2014/main" id="{542321DE-4303-4931-B2DD-54972E4CEA60}"/>
                </a:ext>
              </a:extLst>
            </p:cNvPr>
            <p:cNvGrpSpPr>
              <a:grpSpLocks/>
            </p:cNvGrpSpPr>
            <p:nvPr/>
          </p:nvGrpSpPr>
          <p:grpSpPr bwMode="auto">
            <a:xfrm>
              <a:off x="3606" y="1793"/>
              <a:ext cx="44" cy="425"/>
              <a:chOff x="3606" y="1793"/>
              <a:chExt cx="44" cy="425"/>
            </a:xfrm>
          </p:grpSpPr>
          <p:sp>
            <p:nvSpPr>
              <p:cNvPr id="97421" name="Oval 35">
                <a:extLst>
                  <a:ext uri="{FF2B5EF4-FFF2-40B4-BE49-F238E27FC236}">
                    <a16:creationId xmlns:a16="http://schemas.microsoft.com/office/drawing/2014/main" id="{DFE2DB1A-EAFB-4EE8-95A1-80C2D3D0F5BE}"/>
                  </a:ext>
                </a:extLst>
              </p:cNvPr>
              <p:cNvSpPr>
                <a:spLocks noChangeArrowheads="1"/>
              </p:cNvSpPr>
              <p:nvPr/>
            </p:nvSpPr>
            <p:spPr bwMode="auto">
              <a:xfrm flipH="1">
                <a:off x="3606" y="179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22" name="Oval 36">
                <a:extLst>
                  <a:ext uri="{FF2B5EF4-FFF2-40B4-BE49-F238E27FC236}">
                    <a16:creationId xmlns:a16="http://schemas.microsoft.com/office/drawing/2014/main" id="{85FC646C-A42F-4271-AE56-1189C943F458}"/>
                  </a:ext>
                </a:extLst>
              </p:cNvPr>
              <p:cNvSpPr>
                <a:spLocks noChangeArrowheads="1"/>
              </p:cNvSpPr>
              <p:nvPr/>
            </p:nvSpPr>
            <p:spPr bwMode="auto">
              <a:xfrm flipH="1">
                <a:off x="3606" y="217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415" name="Group 37">
              <a:extLst>
                <a:ext uri="{FF2B5EF4-FFF2-40B4-BE49-F238E27FC236}">
                  <a16:creationId xmlns:a16="http://schemas.microsoft.com/office/drawing/2014/main" id="{2EE55AEE-9560-4727-B8EC-4A88927D9951}"/>
                </a:ext>
              </a:extLst>
            </p:cNvPr>
            <p:cNvGrpSpPr>
              <a:grpSpLocks/>
            </p:cNvGrpSpPr>
            <p:nvPr/>
          </p:nvGrpSpPr>
          <p:grpSpPr bwMode="auto">
            <a:xfrm>
              <a:off x="3606" y="2554"/>
              <a:ext cx="44" cy="425"/>
              <a:chOff x="3606" y="2554"/>
              <a:chExt cx="44" cy="425"/>
            </a:xfrm>
          </p:grpSpPr>
          <p:sp>
            <p:nvSpPr>
              <p:cNvPr id="97419" name="Oval 38">
                <a:extLst>
                  <a:ext uri="{FF2B5EF4-FFF2-40B4-BE49-F238E27FC236}">
                    <a16:creationId xmlns:a16="http://schemas.microsoft.com/office/drawing/2014/main" id="{87B93732-A2B9-4C52-ACF5-919307BE08AF}"/>
                  </a:ext>
                </a:extLst>
              </p:cNvPr>
              <p:cNvSpPr>
                <a:spLocks noChangeArrowheads="1"/>
              </p:cNvSpPr>
              <p:nvPr/>
            </p:nvSpPr>
            <p:spPr bwMode="auto">
              <a:xfrm flipH="1">
                <a:off x="3606" y="255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20" name="Oval 39">
                <a:extLst>
                  <a:ext uri="{FF2B5EF4-FFF2-40B4-BE49-F238E27FC236}">
                    <a16:creationId xmlns:a16="http://schemas.microsoft.com/office/drawing/2014/main" id="{5A1A4EB6-BD81-4CAC-8FF2-A2D72967372F}"/>
                  </a:ext>
                </a:extLst>
              </p:cNvPr>
              <p:cNvSpPr>
                <a:spLocks noChangeArrowheads="1"/>
              </p:cNvSpPr>
              <p:nvPr/>
            </p:nvSpPr>
            <p:spPr bwMode="auto">
              <a:xfrm flipH="1">
                <a:off x="3606" y="293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416" name="Group 40">
              <a:extLst>
                <a:ext uri="{FF2B5EF4-FFF2-40B4-BE49-F238E27FC236}">
                  <a16:creationId xmlns:a16="http://schemas.microsoft.com/office/drawing/2014/main" id="{E615DE7D-2611-46EA-B5AB-5A0DA3C1274A}"/>
                </a:ext>
              </a:extLst>
            </p:cNvPr>
            <p:cNvGrpSpPr>
              <a:grpSpLocks/>
            </p:cNvGrpSpPr>
            <p:nvPr/>
          </p:nvGrpSpPr>
          <p:grpSpPr bwMode="auto">
            <a:xfrm>
              <a:off x="3606" y="3316"/>
              <a:ext cx="44" cy="425"/>
              <a:chOff x="3606" y="3316"/>
              <a:chExt cx="44" cy="425"/>
            </a:xfrm>
          </p:grpSpPr>
          <p:sp>
            <p:nvSpPr>
              <p:cNvPr id="97417" name="Oval 41">
                <a:extLst>
                  <a:ext uri="{FF2B5EF4-FFF2-40B4-BE49-F238E27FC236}">
                    <a16:creationId xmlns:a16="http://schemas.microsoft.com/office/drawing/2014/main" id="{B39144C4-470F-41CE-AE78-721D8CE73553}"/>
                  </a:ext>
                </a:extLst>
              </p:cNvPr>
              <p:cNvSpPr>
                <a:spLocks noChangeArrowheads="1"/>
              </p:cNvSpPr>
              <p:nvPr/>
            </p:nvSpPr>
            <p:spPr bwMode="auto">
              <a:xfrm flipH="1">
                <a:off x="3606" y="331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18" name="Oval 42">
                <a:extLst>
                  <a:ext uri="{FF2B5EF4-FFF2-40B4-BE49-F238E27FC236}">
                    <a16:creationId xmlns:a16="http://schemas.microsoft.com/office/drawing/2014/main" id="{8170A27D-525F-4508-877D-B1B5E9FBB37A}"/>
                  </a:ext>
                </a:extLst>
              </p:cNvPr>
              <p:cNvSpPr>
                <a:spLocks noChangeArrowheads="1"/>
              </p:cNvSpPr>
              <p:nvPr/>
            </p:nvSpPr>
            <p:spPr bwMode="auto">
              <a:xfrm flipH="1">
                <a:off x="3606" y="369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7305" name="Group 43">
            <a:extLst>
              <a:ext uri="{FF2B5EF4-FFF2-40B4-BE49-F238E27FC236}">
                <a16:creationId xmlns:a16="http://schemas.microsoft.com/office/drawing/2014/main" id="{D91DF4DB-E982-4462-B916-4E58158904DB}"/>
              </a:ext>
            </a:extLst>
          </p:cNvPr>
          <p:cNvGrpSpPr>
            <a:grpSpLocks/>
          </p:cNvGrpSpPr>
          <p:nvPr/>
        </p:nvGrpSpPr>
        <p:grpSpPr bwMode="auto">
          <a:xfrm>
            <a:off x="7378700" y="1484313"/>
            <a:ext cx="74613" cy="4608512"/>
            <a:chOff x="4648" y="935"/>
            <a:chExt cx="47" cy="2903"/>
          </a:xfrm>
        </p:grpSpPr>
        <p:grpSp>
          <p:nvGrpSpPr>
            <p:cNvPr id="97389" name="Group 44">
              <a:extLst>
                <a:ext uri="{FF2B5EF4-FFF2-40B4-BE49-F238E27FC236}">
                  <a16:creationId xmlns:a16="http://schemas.microsoft.com/office/drawing/2014/main" id="{66A35B7A-1A72-4189-B0C1-9264CAC741FF}"/>
                </a:ext>
              </a:extLst>
            </p:cNvPr>
            <p:cNvGrpSpPr>
              <a:grpSpLocks/>
            </p:cNvGrpSpPr>
            <p:nvPr/>
          </p:nvGrpSpPr>
          <p:grpSpPr bwMode="auto">
            <a:xfrm>
              <a:off x="4648" y="935"/>
              <a:ext cx="47" cy="238"/>
              <a:chOff x="4648" y="935"/>
              <a:chExt cx="47" cy="238"/>
            </a:xfrm>
          </p:grpSpPr>
          <p:sp>
            <p:nvSpPr>
              <p:cNvPr id="97411" name="Oval 45">
                <a:extLst>
                  <a:ext uri="{FF2B5EF4-FFF2-40B4-BE49-F238E27FC236}">
                    <a16:creationId xmlns:a16="http://schemas.microsoft.com/office/drawing/2014/main" id="{ABA5E6B7-6319-4D8A-84CE-E46C40073BD1}"/>
                  </a:ext>
                </a:extLst>
              </p:cNvPr>
              <p:cNvSpPr>
                <a:spLocks noChangeArrowheads="1"/>
              </p:cNvSpPr>
              <p:nvPr/>
            </p:nvSpPr>
            <p:spPr bwMode="auto">
              <a:xfrm flipH="1" flipV="1">
                <a:off x="4649" y="93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12" name="Oval 46">
                <a:extLst>
                  <a:ext uri="{FF2B5EF4-FFF2-40B4-BE49-F238E27FC236}">
                    <a16:creationId xmlns:a16="http://schemas.microsoft.com/office/drawing/2014/main" id="{186FD73C-5509-44A6-89EF-73CF94E561FA}"/>
                  </a:ext>
                </a:extLst>
              </p:cNvPr>
              <p:cNvSpPr>
                <a:spLocks noChangeArrowheads="1"/>
              </p:cNvSpPr>
              <p:nvPr/>
            </p:nvSpPr>
            <p:spPr bwMode="auto">
              <a:xfrm flipH="1" flipV="1">
                <a:off x="4648" y="112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390" name="Group 47">
              <a:extLst>
                <a:ext uri="{FF2B5EF4-FFF2-40B4-BE49-F238E27FC236}">
                  <a16:creationId xmlns:a16="http://schemas.microsoft.com/office/drawing/2014/main" id="{97B25E6C-7163-462D-A297-1B023846482B}"/>
                </a:ext>
              </a:extLst>
            </p:cNvPr>
            <p:cNvGrpSpPr>
              <a:grpSpLocks/>
            </p:cNvGrpSpPr>
            <p:nvPr/>
          </p:nvGrpSpPr>
          <p:grpSpPr bwMode="auto">
            <a:xfrm>
              <a:off x="4648" y="1315"/>
              <a:ext cx="47" cy="239"/>
              <a:chOff x="4648" y="1315"/>
              <a:chExt cx="47" cy="239"/>
            </a:xfrm>
          </p:grpSpPr>
          <p:sp>
            <p:nvSpPr>
              <p:cNvPr id="97409" name="Oval 48">
                <a:extLst>
                  <a:ext uri="{FF2B5EF4-FFF2-40B4-BE49-F238E27FC236}">
                    <a16:creationId xmlns:a16="http://schemas.microsoft.com/office/drawing/2014/main" id="{02D3E992-E4F3-4F3D-B3B0-3F07D8DE32B1}"/>
                  </a:ext>
                </a:extLst>
              </p:cNvPr>
              <p:cNvSpPr>
                <a:spLocks noChangeArrowheads="1"/>
              </p:cNvSpPr>
              <p:nvPr/>
            </p:nvSpPr>
            <p:spPr bwMode="auto">
              <a:xfrm flipH="1" flipV="1">
                <a:off x="4649" y="131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10" name="Oval 49">
                <a:extLst>
                  <a:ext uri="{FF2B5EF4-FFF2-40B4-BE49-F238E27FC236}">
                    <a16:creationId xmlns:a16="http://schemas.microsoft.com/office/drawing/2014/main" id="{C04742CC-EB2E-434E-B821-39DAA51FF15A}"/>
                  </a:ext>
                </a:extLst>
              </p:cNvPr>
              <p:cNvSpPr>
                <a:spLocks noChangeArrowheads="1"/>
              </p:cNvSpPr>
              <p:nvPr/>
            </p:nvSpPr>
            <p:spPr bwMode="auto">
              <a:xfrm flipH="1" flipV="1">
                <a:off x="4648" y="150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391" name="Group 50">
              <a:extLst>
                <a:ext uri="{FF2B5EF4-FFF2-40B4-BE49-F238E27FC236}">
                  <a16:creationId xmlns:a16="http://schemas.microsoft.com/office/drawing/2014/main" id="{5E4FDFB9-D4A7-4534-8F1F-997B80F7A209}"/>
                </a:ext>
              </a:extLst>
            </p:cNvPr>
            <p:cNvGrpSpPr>
              <a:grpSpLocks/>
            </p:cNvGrpSpPr>
            <p:nvPr/>
          </p:nvGrpSpPr>
          <p:grpSpPr bwMode="auto">
            <a:xfrm>
              <a:off x="4648" y="1696"/>
              <a:ext cx="46" cy="238"/>
              <a:chOff x="4648" y="1696"/>
              <a:chExt cx="46" cy="238"/>
            </a:xfrm>
          </p:grpSpPr>
          <p:sp>
            <p:nvSpPr>
              <p:cNvPr id="97407" name="Oval 51">
                <a:extLst>
                  <a:ext uri="{FF2B5EF4-FFF2-40B4-BE49-F238E27FC236}">
                    <a16:creationId xmlns:a16="http://schemas.microsoft.com/office/drawing/2014/main" id="{69969704-E219-4280-BC8D-954E5A16B8E0}"/>
                  </a:ext>
                </a:extLst>
              </p:cNvPr>
              <p:cNvSpPr>
                <a:spLocks noChangeArrowheads="1"/>
              </p:cNvSpPr>
              <p:nvPr/>
            </p:nvSpPr>
            <p:spPr bwMode="auto">
              <a:xfrm flipH="1" flipV="1">
                <a:off x="4648" y="169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08" name="Oval 52">
                <a:extLst>
                  <a:ext uri="{FF2B5EF4-FFF2-40B4-BE49-F238E27FC236}">
                    <a16:creationId xmlns:a16="http://schemas.microsoft.com/office/drawing/2014/main" id="{943B420A-A37D-4CA1-935A-3DB710259641}"/>
                  </a:ext>
                </a:extLst>
              </p:cNvPr>
              <p:cNvSpPr>
                <a:spLocks noChangeArrowheads="1"/>
              </p:cNvSpPr>
              <p:nvPr/>
            </p:nvSpPr>
            <p:spPr bwMode="auto">
              <a:xfrm flipH="1" flipV="1">
                <a:off x="4648" y="188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392" name="Group 53">
              <a:extLst>
                <a:ext uri="{FF2B5EF4-FFF2-40B4-BE49-F238E27FC236}">
                  <a16:creationId xmlns:a16="http://schemas.microsoft.com/office/drawing/2014/main" id="{FE27E5FD-BDBE-45C7-AC6A-B8E9D387B6EC}"/>
                </a:ext>
              </a:extLst>
            </p:cNvPr>
            <p:cNvGrpSpPr>
              <a:grpSpLocks/>
            </p:cNvGrpSpPr>
            <p:nvPr/>
          </p:nvGrpSpPr>
          <p:grpSpPr bwMode="auto">
            <a:xfrm>
              <a:off x="4648" y="2077"/>
              <a:ext cx="46" cy="238"/>
              <a:chOff x="4648" y="2077"/>
              <a:chExt cx="46" cy="238"/>
            </a:xfrm>
          </p:grpSpPr>
          <p:sp>
            <p:nvSpPr>
              <p:cNvPr id="97405" name="Oval 54">
                <a:extLst>
                  <a:ext uri="{FF2B5EF4-FFF2-40B4-BE49-F238E27FC236}">
                    <a16:creationId xmlns:a16="http://schemas.microsoft.com/office/drawing/2014/main" id="{A31D1DE4-20D6-4A66-BFB5-E71CEFE8E40D}"/>
                  </a:ext>
                </a:extLst>
              </p:cNvPr>
              <p:cNvSpPr>
                <a:spLocks noChangeArrowheads="1"/>
              </p:cNvSpPr>
              <p:nvPr/>
            </p:nvSpPr>
            <p:spPr bwMode="auto">
              <a:xfrm flipH="1" flipV="1">
                <a:off x="4648" y="207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06" name="Oval 55">
                <a:extLst>
                  <a:ext uri="{FF2B5EF4-FFF2-40B4-BE49-F238E27FC236}">
                    <a16:creationId xmlns:a16="http://schemas.microsoft.com/office/drawing/2014/main" id="{99EBD6A5-41CA-4DBF-B58A-D3C617B30848}"/>
                  </a:ext>
                </a:extLst>
              </p:cNvPr>
              <p:cNvSpPr>
                <a:spLocks noChangeArrowheads="1"/>
              </p:cNvSpPr>
              <p:nvPr/>
            </p:nvSpPr>
            <p:spPr bwMode="auto">
              <a:xfrm flipH="1" flipV="1">
                <a:off x="4648" y="226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393" name="Group 56">
              <a:extLst>
                <a:ext uri="{FF2B5EF4-FFF2-40B4-BE49-F238E27FC236}">
                  <a16:creationId xmlns:a16="http://schemas.microsoft.com/office/drawing/2014/main" id="{816F35B9-3EEA-4BCC-9A56-D5430F035CFB}"/>
                </a:ext>
              </a:extLst>
            </p:cNvPr>
            <p:cNvGrpSpPr>
              <a:grpSpLocks/>
            </p:cNvGrpSpPr>
            <p:nvPr/>
          </p:nvGrpSpPr>
          <p:grpSpPr bwMode="auto">
            <a:xfrm>
              <a:off x="4648" y="2457"/>
              <a:ext cx="46" cy="239"/>
              <a:chOff x="4648" y="2457"/>
              <a:chExt cx="46" cy="239"/>
            </a:xfrm>
          </p:grpSpPr>
          <p:sp>
            <p:nvSpPr>
              <p:cNvPr id="97403" name="Oval 57">
                <a:extLst>
                  <a:ext uri="{FF2B5EF4-FFF2-40B4-BE49-F238E27FC236}">
                    <a16:creationId xmlns:a16="http://schemas.microsoft.com/office/drawing/2014/main" id="{8F7941D4-1B6D-4AFC-8DAA-281CB491C463}"/>
                  </a:ext>
                </a:extLst>
              </p:cNvPr>
              <p:cNvSpPr>
                <a:spLocks noChangeArrowheads="1"/>
              </p:cNvSpPr>
              <p:nvPr/>
            </p:nvSpPr>
            <p:spPr bwMode="auto">
              <a:xfrm flipH="1" flipV="1">
                <a:off x="4648" y="245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04" name="Oval 58">
                <a:extLst>
                  <a:ext uri="{FF2B5EF4-FFF2-40B4-BE49-F238E27FC236}">
                    <a16:creationId xmlns:a16="http://schemas.microsoft.com/office/drawing/2014/main" id="{CBAD156B-FA99-4EEA-802A-A7A65D5B4FAB}"/>
                  </a:ext>
                </a:extLst>
              </p:cNvPr>
              <p:cNvSpPr>
                <a:spLocks noChangeArrowheads="1"/>
              </p:cNvSpPr>
              <p:nvPr/>
            </p:nvSpPr>
            <p:spPr bwMode="auto">
              <a:xfrm flipH="1" flipV="1">
                <a:off x="4648" y="264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394" name="Group 59">
              <a:extLst>
                <a:ext uri="{FF2B5EF4-FFF2-40B4-BE49-F238E27FC236}">
                  <a16:creationId xmlns:a16="http://schemas.microsoft.com/office/drawing/2014/main" id="{EEA36784-80C1-497E-A2E1-0CBCB13F8D23}"/>
                </a:ext>
              </a:extLst>
            </p:cNvPr>
            <p:cNvGrpSpPr>
              <a:grpSpLocks/>
            </p:cNvGrpSpPr>
            <p:nvPr/>
          </p:nvGrpSpPr>
          <p:grpSpPr bwMode="auto">
            <a:xfrm>
              <a:off x="4648" y="3599"/>
              <a:ext cx="46" cy="239"/>
              <a:chOff x="4648" y="3599"/>
              <a:chExt cx="46" cy="239"/>
            </a:xfrm>
          </p:grpSpPr>
          <p:sp>
            <p:nvSpPr>
              <p:cNvPr id="97401" name="Oval 60">
                <a:extLst>
                  <a:ext uri="{FF2B5EF4-FFF2-40B4-BE49-F238E27FC236}">
                    <a16:creationId xmlns:a16="http://schemas.microsoft.com/office/drawing/2014/main" id="{94E77F53-957F-4563-950A-D70A873F08B7}"/>
                  </a:ext>
                </a:extLst>
              </p:cNvPr>
              <p:cNvSpPr>
                <a:spLocks noChangeArrowheads="1"/>
              </p:cNvSpPr>
              <p:nvPr/>
            </p:nvSpPr>
            <p:spPr bwMode="auto">
              <a:xfrm flipH="1" flipV="1">
                <a:off x="4648" y="359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02" name="Oval 61">
                <a:extLst>
                  <a:ext uri="{FF2B5EF4-FFF2-40B4-BE49-F238E27FC236}">
                    <a16:creationId xmlns:a16="http://schemas.microsoft.com/office/drawing/2014/main" id="{14320364-2483-446D-9031-2CC41A6DBFF2}"/>
                  </a:ext>
                </a:extLst>
              </p:cNvPr>
              <p:cNvSpPr>
                <a:spLocks noChangeArrowheads="1"/>
              </p:cNvSpPr>
              <p:nvPr/>
            </p:nvSpPr>
            <p:spPr bwMode="auto">
              <a:xfrm flipH="1" flipV="1">
                <a:off x="4648" y="3790"/>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395" name="Group 62">
              <a:extLst>
                <a:ext uri="{FF2B5EF4-FFF2-40B4-BE49-F238E27FC236}">
                  <a16:creationId xmlns:a16="http://schemas.microsoft.com/office/drawing/2014/main" id="{C71BFF6A-A2AD-4556-ADE9-5470A8596AE2}"/>
                </a:ext>
              </a:extLst>
            </p:cNvPr>
            <p:cNvGrpSpPr>
              <a:grpSpLocks/>
            </p:cNvGrpSpPr>
            <p:nvPr/>
          </p:nvGrpSpPr>
          <p:grpSpPr bwMode="auto">
            <a:xfrm>
              <a:off x="4648" y="3219"/>
              <a:ext cx="46" cy="238"/>
              <a:chOff x="4648" y="3219"/>
              <a:chExt cx="46" cy="238"/>
            </a:xfrm>
          </p:grpSpPr>
          <p:sp>
            <p:nvSpPr>
              <p:cNvPr id="97399" name="Oval 63">
                <a:extLst>
                  <a:ext uri="{FF2B5EF4-FFF2-40B4-BE49-F238E27FC236}">
                    <a16:creationId xmlns:a16="http://schemas.microsoft.com/office/drawing/2014/main" id="{0C4E150D-28DE-442D-9501-703D1172B8FD}"/>
                  </a:ext>
                </a:extLst>
              </p:cNvPr>
              <p:cNvSpPr>
                <a:spLocks noChangeArrowheads="1"/>
              </p:cNvSpPr>
              <p:nvPr/>
            </p:nvSpPr>
            <p:spPr bwMode="auto">
              <a:xfrm flipH="1" flipV="1">
                <a:off x="4648" y="321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400" name="Oval 64">
                <a:extLst>
                  <a:ext uri="{FF2B5EF4-FFF2-40B4-BE49-F238E27FC236}">
                    <a16:creationId xmlns:a16="http://schemas.microsoft.com/office/drawing/2014/main" id="{718424E4-E2F7-43A9-82AF-9F7191C2D99B}"/>
                  </a:ext>
                </a:extLst>
              </p:cNvPr>
              <p:cNvSpPr>
                <a:spLocks noChangeArrowheads="1"/>
              </p:cNvSpPr>
              <p:nvPr/>
            </p:nvSpPr>
            <p:spPr bwMode="auto">
              <a:xfrm flipH="1" flipV="1">
                <a:off x="4648" y="340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7396" name="Group 65">
              <a:extLst>
                <a:ext uri="{FF2B5EF4-FFF2-40B4-BE49-F238E27FC236}">
                  <a16:creationId xmlns:a16="http://schemas.microsoft.com/office/drawing/2014/main" id="{094A9F88-E2A5-424E-80B2-BE409A8B7468}"/>
                </a:ext>
              </a:extLst>
            </p:cNvPr>
            <p:cNvGrpSpPr>
              <a:grpSpLocks/>
            </p:cNvGrpSpPr>
            <p:nvPr/>
          </p:nvGrpSpPr>
          <p:grpSpPr bwMode="auto">
            <a:xfrm>
              <a:off x="4648" y="2838"/>
              <a:ext cx="46" cy="238"/>
              <a:chOff x="4648" y="2838"/>
              <a:chExt cx="46" cy="238"/>
            </a:xfrm>
          </p:grpSpPr>
          <p:sp>
            <p:nvSpPr>
              <p:cNvPr id="97397" name="Oval 66">
                <a:extLst>
                  <a:ext uri="{FF2B5EF4-FFF2-40B4-BE49-F238E27FC236}">
                    <a16:creationId xmlns:a16="http://schemas.microsoft.com/office/drawing/2014/main" id="{0397642A-62DB-454F-B1DD-99920B5DA193}"/>
                  </a:ext>
                </a:extLst>
              </p:cNvPr>
              <p:cNvSpPr>
                <a:spLocks noChangeArrowheads="1"/>
              </p:cNvSpPr>
              <p:nvPr/>
            </p:nvSpPr>
            <p:spPr bwMode="auto">
              <a:xfrm flipH="1" flipV="1">
                <a:off x="4648" y="283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398" name="Oval 67">
                <a:extLst>
                  <a:ext uri="{FF2B5EF4-FFF2-40B4-BE49-F238E27FC236}">
                    <a16:creationId xmlns:a16="http://schemas.microsoft.com/office/drawing/2014/main" id="{7D5D2038-CB8F-4592-9D18-18222B496CDF}"/>
                  </a:ext>
                </a:extLst>
              </p:cNvPr>
              <p:cNvSpPr>
                <a:spLocks noChangeArrowheads="1"/>
              </p:cNvSpPr>
              <p:nvPr/>
            </p:nvSpPr>
            <p:spPr bwMode="auto">
              <a:xfrm flipH="1" flipV="1">
                <a:off x="4648" y="302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7306" name="Group 68">
            <a:extLst>
              <a:ext uri="{FF2B5EF4-FFF2-40B4-BE49-F238E27FC236}">
                <a16:creationId xmlns:a16="http://schemas.microsoft.com/office/drawing/2014/main" id="{D82B61AB-7D74-4075-A8FE-4F8363F663EC}"/>
              </a:ext>
            </a:extLst>
          </p:cNvPr>
          <p:cNvGrpSpPr>
            <a:grpSpLocks/>
          </p:cNvGrpSpPr>
          <p:nvPr/>
        </p:nvGrpSpPr>
        <p:grpSpPr bwMode="auto">
          <a:xfrm>
            <a:off x="2519363" y="2544763"/>
            <a:ext cx="69850" cy="2487612"/>
            <a:chOff x="1701" y="1603"/>
            <a:chExt cx="44" cy="1567"/>
          </a:xfrm>
        </p:grpSpPr>
        <p:sp>
          <p:nvSpPr>
            <p:cNvPr id="97387" name="Oval 69">
              <a:extLst>
                <a:ext uri="{FF2B5EF4-FFF2-40B4-BE49-F238E27FC236}">
                  <a16:creationId xmlns:a16="http://schemas.microsoft.com/office/drawing/2014/main" id="{6C7F4E9B-068B-4C32-A2E4-967A7D7CAC32}"/>
                </a:ext>
              </a:extLst>
            </p:cNvPr>
            <p:cNvSpPr>
              <a:spLocks noChangeArrowheads="1"/>
            </p:cNvSpPr>
            <p:nvPr/>
          </p:nvSpPr>
          <p:spPr bwMode="auto">
            <a:xfrm flipV="1">
              <a:off x="1701" y="160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7388" name="Oval 70">
              <a:extLst>
                <a:ext uri="{FF2B5EF4-FFF2-40B4-BE49-F238E27FC236}">
                  <a16:creationId xmlns:a16="http://schemas.microsoft.com/office/drawing/2014/main" id="{1190D8EB-5091-4FDB-BA67-F659B415F039}"/>
                </a:ext>
              </a:extLst>
            </p:cNvPr>
            <p:cNvSpPr>
              <a:spLocks noChangeArrowheads="1"/>
            </p:cNvSpPr>
            <p:nvPr/>
          </p:nvSpPr>
          <p:spPr bwMode="auto">
            <a:xfrm flipV="1">
              <a:off x="1701" y="312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cxnSp>
        <p:nvCxnSpPr>
          <p:cNvPr id="97307" name="AutoShape 71">
            <a:extLst>
              <a:ext uri="{FF2B5EF4-FFF2-40B4-BE49-F238E27FC236}">
                <a16:creationId xmlns:a16="http://schemas.microsoft.com/office/drawing/2014/main" id="{6F473A1B-EB17-4B31-B8F5-27D85EC004F0}"/>
              </a:ext>
            </a:extLst>
          </p:cNvPr>
          <p:cNvCxnSpPr>
            <a:cxnSpLocks noChangeShapeType="1"/>
            <a:stCxn id="97302" idx="7"/>
            <a:endCxn id="97387" idx="2"/>
          </p:cNvCxnSpPr>
          <p:nvPr/>
        </p:nvCxnSpPr>
        <p:spPr bwMode="auto">
          <a:xfrm flipV="1">
            <a:off x="949325" y="2579688"/>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08" name="AutoShape 72">
            <a:extLst>
              <a:ext uri="{FF2B5EF4-FFF2-40B4-BE49-F238E27FC236}">
                <a16:creationId xmlns:a16="http://schemas.microsoft.com/office/drawing/2014/main" id="{522440F3-E7BB-4D62-965D-8A2B0C7FA838}"/>
              </a:ext>
            </a:extLst>
          </p:cNvPr>
          <p:cNvCxnSpPr>
            <a:cxnSpLocks noChangeShapeType="1"/>
            <a:stCxn id="97302" idx="5"/>
            <a:endCxn id="97388" idx="2"/>
          </p:cNvCxnSpPr>
          <p:nvPr/>
        </p:nvCxnSpPr>
        <p:spPr bwMode="auto">
          <a:xfrm>
            <a:off x="949325" y="3840163"/>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09" name="AutoShape 73">
            <a:extLst>
              <a:ext uri="{FF2B5EF4-FFF2-40B4-BE49-F238E27FC236}">
                <a16:creationId xmlns:a16="http://schemas.microsoft.com/office/drawing/2014/main" id="{4B96AD11-F110-40C7-AA52-CAC24940C1D1}"/>
              </a:ext>
            </a:extLst>
          </p:cNvPr>
          <p:cNvCxnSpPr>
            <a:cxnSpLocks noChangeShapeType="1"/>
            <a:stCxn id="97387" idx="5"/>
            <a:endCxn id="97429" idx="2"/>
          </p:cNvCxnSpPr>
          <p:nvPr/>
        </p:nvCxnSpPr>
        <p:spPr bwMode="auto">
          <a:xfrm flipV="1">
            <a:off x="2578100" y="197485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0" name="AutoShape 74">
            <a:extLst>
              <a:ext uri="{FF2B5EF4-FFF2-40B4-BE49-F238E27FC236}">
                <a16:creationId xmlns:a16="http://schemas.microsoft.com/office/drawing/2014/main" id="{5A814B47-5DA6-45D9-B2B0-BAAC892CD994}"/>
              </a:ext>
            </a:extLst>
          </p:cNvPr>
          <p:cNvCxnSpPr>
            <a:cxnSpLocks noChangeShapeType="1"/>
            <a:stCxn id="97387" idx="7"/>
            <a:endCxn id="97430" idx="2"/>
          </p:cNvCxnSpPr>
          <p:nvPr/>
        </p:nvCxnSpPr>
        <p:spPr bwMode="auto">
          <a:xfrm>
            <a:off x="2578100" y="260350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1" name="AutoShape 75">
            <a:extLst>
              <a:ext uri="{FF2B5EF4-FFF2-40B4-BE49-F238E27FC236}">
                <a16:creationId xmlns:a16="http://schemas.microsoft.com/office/drawing/2014/main" id="{B1AC58D9-C94E-44E5-AC34-C1FA8A6B4360}"/>
              </a:ext>
            </a:extLst>
          </p:cNvPr>
          <p:cNvCxnSpPr>
            <a:cxnSpLocks noChangeShapeType="1"/>
            <a:stCxn id="97429" idx="5"/>
            <a:endCxn id="97423" idx="6"/>
          </p:cNvCxnSpPr>
          <p:nvPr/>
        </p:nvCxnSpPr>
        <p:spPr bwMode="auto">
          <a:xfrm flipV="1">
            <a:off x="4197350" y="1673225"/>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2" name="AutoShape 76">
            <a:extLst>
              <a:ext uri="{FF2B5EF4-FFF2-40B4-BE49-F238E27FC236}">
                <a16:creationId xmlns:a16="http://schemas.microsoft.com/office/drawing/2014/main" id="{B0F75ED5-F2DA-40B8-9613-8B3D79B70243}"/>
              </a:ext>
            </a:extLst>
          </p:cNvPr>
          <p:cNvCxnSpPr>
            <a:cxnSpLocks noChangeShapeType="1"/>
            <a:stCxn id="97429" idx="7"/>
            <a:endCxn id="97424" idx="6"/>
          </p:cNvCxnSpPr>
          <p:nvPr/>
        </p:nvCxnSpPr>
        <p:spPr bwMode="auto">
          <a:xfrm>
            <a:off x="4197350" y="1998663"/>
            <a:ext cx="1562100" cy="2778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3" name="AutoShape 77">
            <a:extLst>
              <a:ext uri="{FF2B5EF4-FFF2-40B4-BE49-F238E27FC236}">
                <a16:creationId xmlns:a16="http://schemas.microsoft.com/office/drawing/2014/main" id="{677E45DC-04B7-45EB-A6A6-6B1F2B562E03}"/>
              </a:ext>
            </a:extLst>
          </p:cNvPr>
          <p:cNvCxnSpPr>
            <a:cxnSpLocks noChangeShapeType="1"/>
            <a:stCxn id="97430" idx="5"/>
            <a:endCxn id="97421" idx="6"/>
          </p:cNvCxnSpPr>
          <p:nvPr/>
        </p:nvCxnSpPr>
        <p:spPr bwMode="auto">
          <a:xfrm flipV="1">
            <a:off x="4197350" y="2881313"/>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4" name="AutoShape 78">
            <a:extLst>
              <a:ext uri="{FF2B5EF4-FFF2-40B4-BE49-F238E27FC236}">
                <a16:creationId xmlns:a16="http://schemas.microsoft.com/office/drawing/2014/main" id="{9CB16CBC-84CD-4C40-9EC2-DB70FCB7B7E4}"/>
              </a:ext>
            </a:extLst>
          </p:cNvPr>
          <p:cNvCxnSpPr>
            <a:cxnSpLocks noChangeShapeType="1"/>
            <a:stCxn id="97430" idx="7"/>
            <a:endCxn id="97422" idx="6"/>
          </p:cNvCxnSpPr>
          <p:nvPr/>
        </p:nvCxnSpPr>
        <p:spPr bwMode="auto">
          <a:xfrm>
            <a:off x="4197350" y="3206750"/>
            <a:ext cx="1562100" cy="279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5" name="AutoShape 79">
            <a:extLst>
              <a:ext uri="{FF2B5EF4-FFF2-40B4-BE49-F238E27FC236}">
                <a16:creationId xmlns:a16="http://schemas.microsoft.com/office/drawing/2014/main" id="{EFA22011-4A63-4F90-B76A-B6773470A3F9}"/>
              </a:ext>
            </a:extLst>
          </p:cNvPr>
          <p:cNvCxnSpPr>
            <a:cxnSpLocks noChangeShapeType="1"/>
            <a:stCxn id="97427" idx="5"/>
            <a:endCxn id="97419" idx="6"/>
          </p:cNvCxnSpPr>
          <p:nvPr/>
        </p:nvCxnSpPr>
        <p:spPr bwMode="auto">
          <a:xfrm flipV="1">
            <a:off x="4197350" y="4089400"/>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6" name="AutoShape 80">
            <a:extLst>
              <a:ext uri="{FF2B5EF4-FFF2-40B4-BE49-F238E27FC236}">
                <a16:creationId xmlns:a16="http://schemas.microsoft.com/office/drawing/2014/main" id="{5CA8BFE9-D40C-4F22-9DDB-A6F89C62B79F}"/>
              </a:ext>
            </a:extLst>
          </p:cNvPr>
          <p:cNvCxnSpPr>
            <a:cxnSpLocks noChangeShapeType="1"/>
            <a:stCxn id="97427" idx="7"/>
            <a:endCxn id="97420" idx="6"/>
          </p:cNvCxnSpPr>
          <p:nvPr/>
        </p:nvCxnSpPr>
        <p:spPr bwMode="auto">
          <a:xfrm>
            <a:off x="4197350" y="4416425"/>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7" name="AutoShape 81">
            <a:extLst>
              <a:ext uri="{FF2B5EF4-FFF2-40B4-BE49-F238E27FC236}">
                <a16:creationId xmlns:a16="http://schemas.microsoft.com/office/drawing/2014/main" id="{1A20F534-CE8B-4BE9-B867-92E3B4771F65}"/>
              </a:ext>
            </a:extLst>
          </p:cNvPr>
          <p:cNvCxnSpPr>
            <a:cxnSpLocks noChangeShapeType="1"/>
            <a:stCxn id="97388" idx="5"/>
            <a:endCxn id="97427" idx="2"/>
          </p:cNvCxnSpPr>
          <p:nvPr/>
        </p:nvCxnSpPr>
        <p:spPr bwMode="auto">
          <a:xfrm flipV="1">
            <a:off x="2578100" y="4392613"/>
            <a:ext cx="1560513" cy="57943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8" name="AutoShape 82">
            <a:extLst>
              <a:ext uri="{FF2B5EF4-FFF2-40B4-BE49-F238E27FC236}">
                <a16:creationId xmlns:a16="http://schemas.microsoft.com/office/drawing/2014/main" id="{D4989C30-81C7-4FA4-8A30-A688C25ACE8F}"/>
              </a:ext>
            </a:extLst>
          </p:cNvPr>
          <p:cNvCxnSpPr>
            <a:cxnSpLocks noChangeShapeType="1"/>
            <a:stCxn id="97388" idx="7"/>
            <a:endCxn id="97428" idx="2"/>
          </p:cNvCxnSpPr>
          <p:nvPr/>
        </p:nvCxnSpPr>
        <p:spPr bwMode="auto">
          <a:xfrm>
            <a:off x="2578100" y="5021263"/>
            <a:ext cx="1562100" cy="5810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19" name="AutoShape 83">
            <a:extLst>
              <a:ext uri="{FF2B5EF4-FFF2-40B4-BE49-F238E27FC236}">
                <a16:creationId xmlns:a16="http://schemas.microsoft.com/office/drawing/2014/main" id="{322FC78E-1797-4469-8873-4503B6707262}"/>
              </a:ext>
            </a:extLst>
          </p:cNvPr>
          <p:cNvCxnSpPr>
            <a:cxnSpLocks noChangeShapeType="1"/>
            <a:stCxn id="97428" idx="5"/>
            <a:endCxn id="97417" idx="6"/>
          </p:cNvCxnSpPr>
          <p:nvPr/>
        </p:nvCxnSpPr>
        <p:spPr bwMode="auto">
          <a:xfrm flipV="1">
            <a:off x="4198938" y="5299075"/>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0" name="AutoShape 84">
            <a:extLst>
              <a:ext uri="{FF2B5EF4-FFF2-40B4-BE49-F238E27FC236}">
                <a16:creationId xmlns:a16="http://schemas.microsoft.com/office/drawing/2014/main" id="{A6451680-849E-422B-A94A-761C1AFB79CF}"/>
              </a:ext>
            </a:extLst>
          </p:cNvPr>
          <p:cNvCxnSpPr>
            <a:cxnSpLocks noChangeShapeType="1"/>
            <a:stCxn id="97428" idx="7"/>
            <a:endCxn id="97418" idx="6"/>
          </p:cNvCxnSpPr>
          <p:nvPr/>
        </p:nvCxnSpPr>
        <p:spPr bwMode="auto">
          <a:xfrm>
            <a:off x="4198938" y="5626100"/>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1" name="AutoShape 85">
            <a:extLst>
              <a:ext uri="{FF2B5EF4-FFF2-40B4-BE49-F238E27FC236}">
                <a16:creationId xmlns:a16="http://schemas.microsoft.com/office/drawing/2014/main" id="{5D67A29B-D8B4-4BAB-B5DE-1A9FD6D4EEF3}"/>
              </a:ext>
            </a:extLst>
          </p:cNvPr>
          <p:cNvCxnSpPr>
            <a:cxnSpLocks noChangeShapeType="1"/>
            <a:stCxn id="97423" idx="1"/>
            <a:endCxn id="97411" idx="6"/>
          </p:cNvCxnSpPr>
          <p:nvPr/>
        </p:nvCxnSpPr>
        <p:spPr bwMode="auto">
          <a:xfrm flipV="1">
            <a:off x="5818188" y="152241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2" name="AutoShape 86">
            <a:extLst>
              <a:ext uri="{FF2B5EF4-FFF2-40B4-BE49-F238E27FC236}">
                <a16:creationId xmlns:a16="http://schemas.microsoft.com/office/drawing/2014/main" id="{D6158407-0402-4CAC-82C9-F5BEC26F817B}"/>
              </a:ext>
            </a:extLst>
          </p:cNvPr>
          <p:cNvCxnSpPr>
            <a:cxnSpLocks noChangeShapeType="1"/>
            <a:stCxn id="97423" idx="3"/>
            <a:endCxn id="97412" idx="6"/>
          </p:cNvCxnSpPr>
          <p:nvPr/>
        </p:nvCxnSpPr>
        <p:spPr bwMode="auto">
          <a:xfrm>
            <a:off x="5818188" y="169703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3" name="AutoShape 87">
            <a:extLst>
              <a:ext uri="{FF2B5EF4-FFF2-40B4-BE49-F238E27FC236}">
                <a16:creationId xmlns:a16="http://schemas.microsoft.com/office/drawing/2014/main" id="{502C216F-F4C4-4BFC-84DC-CC0EF9FCCFF8}"/>
              </a:ext>
            </a:extLst>
          </p:cNvPr>
          <p:cNvCxnSpPr>
            <a:cxnSpLocks noChangeShapeType="1"/>
            <a:stCxn id="97424" idx="1"/>
            <a:endCxn id="97409" idx="6"/>
          </p:cNvCxnSpPr>
          <p:nvPr/>
        </p:nvCxnSpPr>
        <p:spPr bwMode="auto">
          <a:xfrm flipV="1">
            <a:off x="5818188" y="212566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4" name="AutoShape 88">
            <a:extLst>
              <a:ext uri="{FF2B5EF4-FFF2-40B4-BE49-F238E27FC236}">
                <a16:creationId xmlns:a16="http://schemas.microsoft.com/office/drawing/2014/main" id="{12263F62-5D94-434B-AAA0-C44B8323795A}"/>
              </a:ext>
            </a:extLst>
          </p:cNvPr>
          <p:cNvCxnSpPr>
            <a:cxnSpLocks noChangeShapeType="1"/>
            <a:stCxn id="97424" idx="3"/>
            <a:endCxn id="97410" idx="6"/>
          </p:cNvCxnSpPr>
          <p:nvPr/>
        </p:nvCxnSpPr>
        <p:spPr bwMode="auto">
          <a:xfrm>
            <a:off x="5818188" y="2300288"/>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5" name="AutoShape 89">
            <a:extLst>
              <a:ext uri="{FF2B5EF4-FFF2-40B4-BE49-F238E27FC236}">
                <a16:creationId xmlns:a16="http://schemas.microsoft.com/office/drawing/2014/main" id="{89362BDE-3024-453F-A0D8-E7030CA89D20}"/>
              </a:ext>
            </a:extLst>
          </p:cNvPr>
          <p:cNvCxnSpPr>
            <a:cxnSpLocks noChangeShapeType="1"/>
            <a:stCxn id="97421" idx="1"/>
            <a:endCxn id="97407" idx="6"/>
          </p:cNvCxnSpPr>
          <p:nvPr/>
        </p:nvCxnSpPr>
        <p:spPr bwMode="auto">
          <a:xfrm flipV="1">
            <a:off x="5818188" y="2730500"/>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6" name="AutoShape 90">
            <a:extLst>
              <a:ext uri="{FF2B5EF4-FFF2-40B4-BE49-F238E27FC236}">
                <a16:creationId xmlns:a16="http://schemas.microsoft.com/office/drawing/2014/main" id="{37469E4A-7CA5-43EE-A7A8-86C8D38FA4DF}"/>
              </a:ext>
            </a:extLst>
          </p:cNvPr>
          <p:cNvCxnSpPr>
            <a:cxnSpLocks noChangeShapeType="1"/>
            <a:stCxn id="97421" idx="3"/>
            <a:endCxn id="97408" idx="6"/>
          </p:cNvCxnSpPr>
          <p:nvPr/>
        </p:nvCxnSpPr>
        <p:spPr bwMode="auto">
          <a:xfrm>
            <a:off x="5818188" y="29051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7" name="AutoShape 91">
            <a:extLst>
              <a:ext uri="{FF2B5EF4-FFF2-40B4-BE49-F238E27FC236}">
                <a16:creationId xmlns:a16="http://schemas.microsoft.com/office/drawing/2014/main" id="{99C4029D-17B0-420D-BD8C-9FFA0665B755}"/>
              </a:ext>
            </a:extLst>
          </p:cNvPr>
          <p:cNvCxnSpPr>
            <a:cxnSpLocks noChangeShapeType="1"/>
            <a:stCxn id="97422" idx="1"/>
            <a:endCxn id="97405" idx="6"/>
          </p:cNvCxnSpPr>
          <p:nvPr/>
        </p:nvCxnSpPr>
        <p:spPr bwMode="auto">
          <a:xfrm flipV="1">
            <a:off x="5818188" y="333533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8" name="AutoShape 92">
            <a:extLst>
              <a:ext uri="{FF2B5EF4-FFF2-40B4-BE49-F238E27FC236}">
                <a16:creationId xmlns:a16="http://schemas.microsoft.com/office/drawing/2014/main" id="{4E7C53C0-4B72-4C13-A14E-74FBA7F09B85}"/>
              </a:ext>
            </a:extLst>
          </p:cNvPr>
          <p:cNvCxnSpPr>
            <a:cxnSpLocks noChangeShapeType="1"/>
            <a:stCxn id="97422" idx="3"/>
            <a:endCxn id="97406" idx="6"/>
          </p:cNvCxnSpPr>
          <p:nvPr/>
        </p:nvCxnSpPr>
        <p:spPr bwMode="auto">
          <a:xfrm>
            <a:off x="5818188" y="350996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29" name="AutoShape 93">
            <a:extLst>
              <a:ext uri="{FF2B5EF4-FFF2-40B4-BE49-F238E27FC236}">
                <a16:creationId xmlns:a16="http://schemas.microsoft.com/office/drawing/2014/main" id="{5094980E-400B-4EB6-B71C-C5ED5E580273}"/>
              </a:ext>
            </a:extLst>
          </p:cNvPr>
          <p:cNvCxnSpPr>
            <a:cxnSpLocks noChangeShapeType="1"/>
            <a:stCxn id="97419" idx="1"/>
            <a:endCxn id="97403" idx="6"/>
          </p:cNvCxnSpPr>
          <p:nvPr/>
        </p:nvCxnSpPr>
        <p:spPr bwMode="auto">
          <a:xfrm flipV="1">
            <a:off x="5818188" y="393858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30" name="AutoShape 94">
            <a:extLst>
              <a:ext uri="{FF2B5EF4-FFF2-40B4-BE49-F238E27FC236}">
                <a16:creationId xmlns:a16="http://schemas.microsoft.com/office/drawing/2014/main" id="{F6FEC852-3CB0-4124-9933-A0F570CA9FA0}"/>
              </a:ext>
            </a:extLst>
          </p:cNvPr>
          <p:cNvCxnSpPr>
            <a:cxnSpLocks noChangeShapeType="1"/>
            <a:stCxn id="97419" idx="3"/>
            <a:endCxn id="97404" idx="6"/>
          </p:cNvCxnSpPr>
          <p:nvPr/>
        </p:nvCxnSpPr>
        <p:spPr bwMode="auto">
          <a:xfrm>
            <a:off x="5818188" y="4113213"/>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31" name="AutoShape 95">
            <a:extLst>
              <a:ext uri="{FF2B5EF4-FFF2-40B4-BE49-F238E27FC236}">
                <a16:creationId xmlns:a16="http://schemas.microsoft.com/office/drawing/2014/main" id="{E78AAA05-7C52-4886-A8BA-87A9B44DB44A}"/>
              </a:ext>
            </a:extLst>
          </p:cNvPr>
          <p:cNvCxnSpPr>
            <a:cxnSpLocks noChangeShapeType="1"/>
            <a:stCxn id="97420" idx="1"/>
            <a:endCxn id="97397" idx="6"/>
          </p:cNvCxnSpPr>
          <p:nvPr/>
        </p:nvCxnSpPr>
        <p:spPr bwMode="auto">
          <a:xfrm flipV="1">
            <a:off x="5818188" y="4543425"/>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32" name="AutoShape 96">
            <a:extLst>
              <a:ext uri="{FF2B5EF4-FFF2-40B4-BE49-F238E27FC236}">
                <a16:creationId xmlns:a16="http://schemas.microsoft.com/office/drawing/2014/main" id="{342DA5C9-C340-4801-AA11-472884677D61}"/>
              </a:ext>
            </a:extLst>
          </p:cNvPr>
          <p:cNvCxnSpPr>
            <a:cxnSpLocks noChangeShapeType="1"/>
            <a:stCxn id="97420" idx="3"/>
            <a:endCxn id="97398" idx="6"/>
          </p:cNvCxnSpPr>
          <p:nvPr/>
        </p:nvCxnSpPr>
        <p:spPr bwMode="auto">
          <a:xfrm>
            <a:off x="5818188" y="4718050"/>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33" name="AutoShape 97">
            <a:extLst>
              <a:ext uri="{FF2B5EF4-FFF2-40B4-BE49-F238E27FC236}">
                <a16:creationId xmlns:a16="http://schemas.microsoft.com/office/drawing/2014/main" id="{0DBA59F5-ACEE-4A6A-8C60-71EFAABAA5D7}"/>
              </a:ext>
            </a:extLst>
          </p:cNvPr>
          <p:cNvCxnSpPr>
            <a:cxnSpLocks noChangeShapeType="1"/>
            <a:stCxn id="97417" idx="1"/>
            <a:endCxn id="97399" idx="6"/>
          </p:cNvCxnSpPr>
          <p:nvPr/>
        </p:nvCxnSpPr>
        <p:spPr bwMode="auto">
          <a:xfrm flipV="1">
            <a:off x="5818188" y="5148263"/>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34" name="AutoShape 98">
            <a:extLst>
              <a:ext uri="{FF2B5EF4-FFF2-40B4-BE49-F238E27FC236}">
                <a16:creationId xmlns:a16="http://schemas.microsoft.com/office/drawing/2014/main" id="{76F983E6-F2D7-4DC6-8980-F176017B51D0}"/>
              </a:ext>
            </a:extLst>
          </p:cNvPr>
          <p:cNvCxnSpPr>
            <a:cxnSpLocks noChangeShapeType="1"/>
            <a:stCxn id="97417" idx="3"/>
            <a:endCxn id="97400" idx="6"/>
          </p:cNvCxnSpPr>
          <p:nvPr/>
        </p:nvCxnSpPr>
        <p:spPr bwMode="auto">
          <a:xfrm>
            <a:off x="5818188" y="532288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35" name="AutoShape 99">
            <a:extLst>
              <a:ext uri="{FF2B5EF4-FFF2-40B4-BE49-F238E27FC236}">
                <a16:creationId xmlns:a16="http://schemas.microsoft.com/office/drawing/2014/main" id="{DC614CA7-0937-4FC3-9FD2-B088962F9649}"/>
              </a:ext>
            </a:extLst>
          </p:cNvPr>
          <p:cNvCxnSpPr>
            <a:cxnSpLocks noChangeShapeType="1"/>
            <a:stCxn id="97418" idx="1"/>
            <a:endCxn id="97401" idx="6"/>
          </p:cNvCxnSpPr>
          <p:nvPr/>
        </p:nvCxnSpPr>
        <p:spPr bwMode="auto">
          <a:xfrm flipV="1">
            <a:off x="5818188" y="575151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336" name="AutoShape 100">
            <a:extLst>
              <a:ext uri="{FF2B5EF4-FFF2-40B4-BE49-F238E27FC236}">
                <a16:creationId xmlns:a16="http://schemas.microsoft.com/office/drawing/2014/main" id="{F720D903-8BBD-4A5D-948E-D0335C900B4D}"/>
              </a:ext>
            </a:extLst>
          </p:cNvPr>
          <p:cNvCxnSpPr>
            <a:cxnSpLocks noChangeShapeType="1"/>
            <a:stCxn id="97418" idx="3"/>
            <a:endCxn id="97402" idx="6"/>
          </p:cNvCxnSpPr>
          <p:nvPr/>
        </p:nvCxnSpPr>
        <p:spPr bwMode="auto">
          <a:xfrm>
            <a:off x="5818188" y="59277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7337" name="Text Box 101">
            <a:extLst>
              <a:ext uri="{FF2B5EF4-FFF2-40B4-BE49-F238E27FC236}">
                <a16:creationId xmlns:a16="http://schemas.microsoft.com/office/drawing/2014/main" id="{650F6641-A696-433A-9C2A-8BC89C481D83}"/>
              </a:ext>
            </a:extLst>
          </p:cNvPr>
          <p:cNvSpPr txBox="1">
            <a:spLocks noChangeArrowheads="1"/>
          </p:cNvSpPr>
          <p:nvPr/>
        </p:nvSpPr>
        <p:spPr bwMode="auto">
          <a:xfrm>
            <a:off x="1547813" y="27082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38" name="Text Box 102">
            <a:extLst>
              <a:ext uri="{FF2B5EF4-FFF2-40B4-BE49-F238E27FC236}">
                <a16:creationId xmlns:a16="http://schemas.microsoft.com/office/drawing/2014/main" id="{7388E557-A2A6-490E-9B2A-0C62284235D8}"/>
              </a:ext>
            </a:extLst>
          </p:cNvPr>
          <p:cNvSpPr txBox="1">
            <a:spLocks noChangeArrowheads="1"/>
          </p:cNvSpPr>
          <p:nvPr/>
        </p:nvSpPr>
        <p:spPr bwMode="auto">
          <a:xfrm>
            <a:off x="1547813" y="45085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39" name="Text Box 103">
            <a:extLst>
              <a:ext uri="{FF2B5EF4-FFF2-40B4-BE49-F238E27FC236}">
                <a16:creationId xmlns:a16="http://schemas.microsoft.com/office/drawing/2014/main" id="{82992280-8AB2-4A9B-912C-FBD9FC4E34F4}"/>
              </a:ext>
            </a:extLst>
          </p:cNvPr>
          <p:cNvSpPr txBox="1">
            <a:spLocks noChangeArrowheads="1"/>
          </p:cNvSpPr>
          <p:nvPr/>
        </p:nvSpPr>
        <p:spPr bwMode="auto">
          <a:xfrm>
            <a:off x="3203575" y="18684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40" name="Text Box 104">
            <a:extLst>
              <a:ext uri="{FF2B5EF4-FFF2-40B4-BE49-F238E27FC236}">
                <a16:creationId xmlns:a16="http://schemas.microsoft.com/office/drawing/2014/main" id="{8C720E60-6868-477E-9C52-3FA8CC461578}"/>
              </a:ext>
            </a:extLst>
          </p:cNvPr>
          <p:cNvSpPr txBox="1">
            <a:spLocks noChangeArrowheads="1"/>
          </p:cNvSpPr>
          <p:nvPr/>
        </p:nvSpPr>
        <p:spPr bwMode="auto">
          <a:xfrm>
            <a:off x="3203575" y="29241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41" name="Text Box 105">
            <a:extLst>
              <a:ext uri="{FF2B5EF4-FFF2-40B4-BE49-F238E27FC236}">
                <a16:creationId xmlns:a16="http://schemas.microsoft.com/office/drawing/2014/main" id="{EBB480EE-A0DD-4597-A4A1-F945712945F4}"/>
              </a:ext>
            </a:extLst>
          </p:cNvPr>
          <p:cNvSpPr txBox="1">
            <a:spLocks noChangeArrowheads="1"/>
          </p:cNvSpPr>
          <p:nvPr/>
        </p:nvSpPr>
        <p:spPr bwMode="auto">
          <a:xfrm>
            <a:off x="3203575" y="42687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42" name="Text Box 106">
            <a:extLst>
              <a:ext uri="{FF2B5EF4-FFF2-40B4-BE49-F238E27FC236}">
                <a16:creationId xmlns:a16="http://schemas.microsoft.com/office/drawing/2014/main" id="{C216E92F-3DDD-4394-ADEF-94309B469804}"/>
              </a:ext>
            </a:extLst>
          </p:cNvPr>
          <p:cNvSpPr txBox="1">
            <a:spLocks noChangeArrowheads="1"/>
          </p:cNvSpPr>
          <p:nvPr/>
        </p:nvSpPr>
        <p:spPr bwMode="auto">
          <a:xfrm>
            <a:off x="3203575" y="53244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43" name="Text Box 107">
            <a:extLst>
              <a:ext uri="{FF2B5EF4-FFF2-40B4-BE49-F238E27FC236}">
                <a16:creationId xmlns:a16="http://schemas.microsoft.com/office/drawing/2014/main" id="{250800CA-8F5F-4100-A630-6F86720D1E22}"/>
              </a:ext>
            </a:extLst>
          </p:cNvPr>
          <p:cNvSpPr txBox="1">
            <a:spLocks noChangeArrowheads="1"/>
          </p:cNvSpPr>
          <p:nvPr/>
        </p:nvSpPr>
        <p:spPr bwMode="auto">
          <a:xfrm>
            <a:off x="4859338" y="14128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44" name="Text Box 108">
            <a:extLst>
              <a:ext uri="{FF2B5EF4-FFF2-40B4-BE49-F238E27FC236}">
                <a16:creationId xmlns:a16="http://schemas.microsoft.com/office/drawing/2014/main" id="{6AAA0F58-53D9-45DE-870C-769DF2ACF0EB}"/>
              </a:ext>
            </a:extLst>
          </p:cNvPr>
          <p:cNvSpPr txBox="1">
            <a:spLocks noChangeArrowheads="1"/>
          </p:cNvSpPr>
          <p:nvPr/>
        </p:nvSpPr>
        <p:spPr bwMode="auto">
          <a:xfrm>
            <a:off x="4859338" y="21336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45" name="Text Box 109">
            <a:extLst>
              <a:ext uri="{FF2B5EF4-FFF2-40B4-BE49-F238E27FC236}">
                <a16:creationId xmlns:a16="http://schemas.microsoft.com/office/drawing/2014/main" id="{2CD13386-7284-4E57-AC1F-CAF6B285E6F6}"/>
              </a:ext>
            </a:extLst>
          </p:cNvPr>
          <p:cNvSpPr txBox="1">
            <a:spLocks noChangeArrowheads="1"/>
          </p:cNvSpPr>
          <p:nvPr/>
        </p:nvSpPr>
        <p:spPr bwMode="auto">
          <a:xfrm>
            <a:off x="4859338" y="26368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46" name="Text Box 110">
            <a:extLst>
              <a:ext uri="{FF2B5EF4-FFF2-40B4-BE49-F238E27FC236}">
                <a16:creationId xmlns:a16="http://schemas.microsoft.com/office/drawing/2014/main" id="{E86B6992-4D12-4018-BAF1-07EE89AE9C6E}"/>
              </a:ext>
            </a:extLst>
          </p:cNvPr>
          <p:cNvSpPr txBox="1">
            <a:spLocks noChangeArrowheads="1"/>
          </p:cNvSpPr>
          <p:nvPr/>
        </p:nvSpPr>
        <p:spPr bwMode="auto">
          <a:xfrm>
            <a:off x="4859338" y="3357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47" name="Text Box 111">
            <a:extLst>
              <a:ext uri="{FF2B5EF4-FFF2-40B4-BE49-F238E27FC236}">
                <a16:creationId xmlns:a16="http://schemas.microsoft.com/office/drawing/2014/main" id="{00753036-2D26-4E35-BF86-003937FA160A}"/>
              </a:ext>
            </a:extLst>
          </p:cNvPr>
          <p:cNvSpPr txBox="1">
            <a:spLocks noChangeArrowheads="1"/>
          </p:cNvSpPr>
          <p:nvPr/>
        </p:nvSpPr>
        <p:spPr bwMode="auto">
          <a:xfrm>
            <a:off x="4859338" y="38608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48" name="Text Box 112">
            <a:extLst>
              <a:ext uri="{FF2B5EF4-FFF2-40B4-BE49-F238E27FC236}">
                <a16:creationId xmlns:a16="http://schemas.microsoft.com/office/drawing/2014/main" id="{E873B12E-C227-48ED-A5A9-57BE5FA3F037}"/>
              </a:ext>
            </a:extLst>
          </p:cNvPr>
          <p:cNvSpPr txBox="1">
            <a:spLocks noChangeArrowheads="1"/>
          </p:cNvSpPr>
          <p:nvPr/>
        </p:nvSpPr>
        <p:spPr bwMode="auto">
          <a:xfrm>
            <a:off x="4859338" y="45815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49" name="Text Box 113">
            <a:extLst>
              <a:ext uri="{FF2B5EF4-FFF2-40B4-BE49-F238E27FC236}">
                <a16:creationId xmlns:a16="http://schemas.microsoft.com/office/drawing/2014/main" id="{05202B83-FCFF-4F51-A5F8-35C33538A7CF}"/>
              </a:ext>
            </a:extLst>
          </p:cNvPr>
          <p:cNvSpPr txBox="1">
            <a:spLocks noChangeArrowheads="1"/>
          </p:cNvSpPr>
          <p:nvPr/>
        </p:nvSpPr>
        <p:spPr bwMode="auto">
          <a:xfrm>
            <a:off x="4859338" y="50847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50" name="Text Box 114">
            <a:extLst>
              <a:ext uri="{FF2B5EF4-FFF2-40B4-BE49-F238E27FC236}">
                <a16:creationId xmlns:a16="http://schemas.microsoft.com/office/drawing/2014/main" id="{1B712AC8-CEB7-496B-9374-535BE38142DB}"/>
              </a:ext>
            </a:extLst>
          </p:cNvPr>
          <p:cNvSpPr txBox="1">
            <a:spLocks noChangeArrowheads="1"/>
          </p:cNvSpPr>
          <p:nvPr/>
        </p:nvSpPr>
        <p:spPr bwMode="auto">
          <a:xfrm>
            <a:off x="4859338" y="58054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51" name="Text Box 115">
            <a:extLst>
              <a:ext uri="{FF2B5EF4-FFF2-40B4-BE49-F238E27FC236}">
                <a16:creationId xmlns:a16="http://schemas.microsoft.com/office/drawing/2014/main" id="{63DF65B7-67F4-4734-B28D-94F08D251608}"/>
              </a:ext>
            </a:extLst>
          </p:cNvPr>
          <p:cNvSpPr txBox="1">
            <a:spLocks noChangeArrowheads="1"/>
          </p:cNvSpPr>
          <p:nvPr/>
        </p:nvSpPr>
        <p:spPr bwMode="auto">
          <a:xfrm>
            <a:off x="6516688" y="1292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52" name="Text Box 116">
            <a:extLst>
              <a:ext uri="{FF2B5EF4-FFF2-40B4-BE49-F238E27FC236}">
                <a16:creationId xmlns:a16="http://schemas.microsoft.com/office/drawing/2014/main" id="{4C28E3D1-F4E8-4D57-9B71-1128AB776599}"/>
              </a:ext>
            </a:extLst>
          </p:cNvPr>
          <p:cNvSpPr txBox="1">
            <a:spLocks noChangeArrowheads="1"/>
          </p:cNvSpPr>
          <p:nvPr/>
        </p:nvSpPr>
        <p:spPr bwMode="auto">
          <a:xfrm>
            <a:off x="6516688" y="17002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53" name="Text Box 117">
            <a:extLst>
              <a:ext uri="{FF2B5EF4-FFF2-40B4-BE49-F238E27FC236}">
                <a16:creationId xmlns:a16="http://schemas.microsoft.com/office/drawing/2014/main" id="{0986A8A3-A3F3-4895-982D-E215A72D72DC}"/>
              </a:ext>
            </a:extLst>
          </p:cNvPr>
          <p:cNvSpPr txBox="1">
            <a:spLocks noChangeArrowheads="1"/>
          </p:cNvSpPr>
          <p:nvPr/>
        </p:nvSpPr>
        <p:spPr bwMode="auto">
          <a:xfrm>
            <a:off x="6516688" y="19161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54" name="Text Box 118">
            <a:extLst>
              <a:ext uri="{FF2B5EF4-FFF2-40B4-BE49-F238E27FC236}">
                <a16:creationId xmlns:a16="http://schemas.microsoft.com/office/drawing/2014/main" id="{39408AEF-CB9B-42FF-AD21-3981CA0EF16C}"/>
              </a:ext>
            </a:extLst>
          </p:cNvPr>
          <p:cNvSpPr txBox="1">
            <a:spLocks noChangeArrowheads="1"/>
          </p:cNvSpPr>
          <p:nvPr/>
        </p:nvSpPr>
        <p:spPr bwMode="auto">
          <a:xfrm>
            <a:off x="6516688" y="22764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55" name="Text Box 119">
            <a:extLst>
              <a:ext uri="{FF2B5EF4-FFF2-40B4-BE49-F238E27FC236}">
                <a16:creationId xmlns:a16="http://schemas.microsoft.com/office/drawing/2014/main" id="{A4A2E51C-ECF5-402A-AE04-E46B8CA7169C}"/>
              </a:ext>
            </a:extLst>
          </p:cNvPr>
          <p:cNvSpPr txBox="1">
            <a:spLocks noChangeArrowheads="1"/>
          </p:cNvSpPr>
          <p:nvPr/>
        </p:nvSpPr>
        <p:spPr bwMode="auto">
          <a:xfrm>
            <a:off x="6516688" y="25161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56" name="Text Box 120">
            <a:extLst>
              <a:ext uri="{FF2B5EF4-FFF2-40B4-BE49-F238E27FC236}">
                <a16:creationId xmlns:a16="http://schemas.microsoft.com/office/drawing/2014/main" id="{1620F23F-F3B3-45FB-974F-84311C6157F4}"/>
              </a:ext>
            </a:extLst>
          </p:cNvPr>
          <p:cNvSpPr txBox="1">
            <a:spLocks noChangeArrowheads="1"/>
          </p:cNvSpPr>
          <p:nvPr/>
        </p:nvSpPr>
        <p:spPr bwMode="auto">
          <a:xfrm>
            <a:off x="6516688" y="29003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57" name="Text Box 121">
            <a:extLst>
              <a:ext uri="{FF2B5EF4-FFF2-40B4-BE49-F238E27FC236}">
                <a16:creationId xmlns:a16="http://schemas.microsoft.com/office/drawing/2014/main" id="{0B28AA96-41AF-4771-B33C-8A5B16972717}"/>
              </a:ext>
            </a:extLst>
          </p:cNvPr>
          <p:cNvSpPr txBox="1">
            <a:spLocks noChangeArrowheads="1"/>
          </p:cNvSpPr>
          <p:nvPr/>
        </p:nvSpPr>
        <p:spPr bwMode="auto">
          <a:xfrm>
            <a:off x="6516688" y="31162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58" name="Text Box 122">
            <a:extLst>
              <a:ext uri="{FF2B5EF4-FFF2-40B4-BE49-F238E27FC236}">
                <a16:creationId xmlns:a16="http://schemas.microsoft.com/office/drawing/2014/main" id="{26BF4789-DF40-41D5-A73E-E6C23DD04A64}"/>
              </a:ext>
            </a:extLst>
          </p:cNvPr>
          <p:cNvSpPr txBox="1">
            <a:spLocks noChangeArrowheads="1"/>
          </p:cNvSpPr>
          <p:nvPr/>
        </p:nvSpPr>
        <p:spPr bwMode="auto">
          <a:xfrm>
            <a:off x="6516688" y="35004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59" name="Text Box 123">
            <a:extLst>
              <a:ext uri="{FF2B5EF4-FFF2-40B4-BE49-F238E27FC236}">
                <a16:creationId xmlns:a16="http://schemas.microsoft.com/office/drawing/2014/main" id="{B5B88E5C-8866-4642-86C8-685795EF6D99}"/>
              </a:ext>
            </a:extLst>
          </p:cNvPr>
          <p:cNvSpPr txBox="1">
            <a:spLocks noChangeArrowheads="1"/>
          </p:cNvSpPr>
          <p:nvPr/>
        </p:nvSpPr>
        <p:spPr bwMode="auto">
          <a:xfrm>
            <a:off x="6516688" y="37163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60" name="Text Box 124">
            <a:extLst>
              <a:ext uri="{FF2B5EF4-FFF2-40B4-BE49-F238E27FC236}">
                <a16:creationId xmlns:a16="http://schemas.microsoft.com/office/drawing/2014/main" id="{B0E2BA69-1547-4EA8-84F2-52C3A1C40C21}"/>
              </a:ext>
            </a:extLst>
          </p:cNvPr>
          <p:cNvSpPr txBox="1">
            <a:spLocks noChangeArrowheads="1"/>
          </p:cNvSpPr>
          <p:nvPr/>
        </p:nvSpPr>
        <p:spPr bwMode="auto">
          <a:xfrm>
            <a:off x="6516688" y="41005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61" name="Text Box 125">
            <a:extLst>
              <a:ext uri="{FF2B5EF4-FFF2-40B4-BE49-F238E27FC236}">
                <a16:creationId xmlns:a16="http://schemas.microsoft.com/office/drawing/2014/main" id="{CE5AF5E9-E5AC-4A53-B31A-F0AF6F0587EB}"/>
              </a:ext>
            </a:extLst>
          </p:cNvPr>
          <p:cNvSpPr txBox="1">
            <a:spLocks noChangeArrowheads="1"/>
          </p:cNvSpPr>
          <p:nvPr/>
        </p:nvSpPr>
        <p:spPr bwMode="auto">
          <a:xfrm>
            <a:off x="6516688" y="4340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62" name="Text Box 126">
            <a:extLst>
              <a:ext uri="{FF2B5EF4-FFF2-40B4-BE49-F238E27FC236}">
                <a16:creationId xmlns:a16="http://schemas.microsoft.com/office/drawing/2014/main" id="{5AF6FE89-0B46-468D-84A9-8EF97D0CF506}"/>
              </a:ext>
            </a:extLst>
          </p:cNvPr>
          <p:cNvSpPr txBox="1">
            <a:spLocks noChangeArrowheads="1"/>
          </p:cNvSpPr>
          <p:nvPr/>
        </p:nvSpPr>
        <p:spPr bwMode="auto">
          <a:xfrm>
            <a:off x="6516688" y="47244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63" name="Text Box 127">
            <a:extLst>
              <a:ext uri="{FF2B5EF4-FFF2-40B4-BE49-F238E27FC236}">
                <a16:creationId xmlns:a16="http://schemas.microsoft.com/office/drawing/2014/main" id="{2432B6BA-CBBE-4070-AA58-B9B98450DC61}"/>
              </a:ext>
            </a:extLst>
          </p:cNvPr>
          <p:cNvSpPr txBox="1">
            <a:spLocks noChangeArrowheads="1"/>
          </p:cNvSpPr>
          <p:nvPr/>
        </p:nvSpPr>
        <p:spPr bwMode="auto">
          <a:xfrm>
            <a:off x="6516688" y="49418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64" name="Text Box 128">
            <a:extLst>
              <a:ext uri="{FF2B5EF4-FFF2-40B4-BE49-F238E27FC236}">
                <a16:creationId xmlns:a16="http://schemas.microsoft.com/office/drawing/2014/main" id="{1FEA1373-7439-43EA-A667-3934822E889F}"/>
              </a:ext>
            </a:extLst>
          </p:cNvPr>
          <p:cNvSpPr txBox="1">
            <a:spLocks noChangeArrowheads="1"/>
          </p:cNvSpPr>
          <p:nvPr/>
        </p:nvSpPr>
        <p:spPr bwMode="auto">
          <a:xfrm>
            <a:off x="6516688" y="53260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7365" name="Text Box 129">
            <a:extLst>
              <a:ext uri="{FF2B5EF4-FFF2-40B4-BE49-F238E27FC236}">
                <a16:creationId xmlns:a16="http://schemas.microsoft.com/office/drawing/2014/main" id="{64056E17-7514-4C18-90D7-2C9D33105A80}"/>
              </a:ext>
            </a:extLst>
          </p:cNvPr>
          <p:cNvSpPr txBox="1">
            <a:spLocks noChangeArrowheads="1"/>
          </p:cNvSpPr>
          <p:nvPr/>
        </p:nvSpPr>
        <p:spPr bwMode="auto">
          <a:xfrm>
            <a:off x="6516688" y="5516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7366" name="Text Box 130">
            <a:extLst>
              <a:ext uri="{FF2B5EF4-FFF2-40B4-BE49-F238E27FC236}">
                <a16:creationId xmlns:a16="http://schemas.microsoft.com/office/drawing/2014/main" id="{1612452D-4478-4D6D-85C9-0B2192BBAE43}"/>
              </a:ext>
            </a:extLst>
          </p:cNvPr>
          <p:cNvSpPr txBox="1">
            <a:spLocks noChangeArrowheads="1"/>
          </p:cNvSpPr>
          <p:nvPr/>
        </p:nvSpPr>
        <p:spPr bwMode="auto">
          <a:xfrm>
            <a:off x="6516688" y="59007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2867" name="Text Box 131">
            <a:extLst>
              <a:ext uri="{FF2B5EF4-FFF2-40B4-BE49-F238E27FC236}">
                <a16:creationId xmlns:a16="http://schemas.microsoft.com/office/drawing/2014/main" id="{EEF080AE-D6D9-49D1-8306-86A837460B97}"/>
              </a:ext>
            </a:extLst>
          </p:cNvPr>
          <p:cNvSpPr txBox="1">
            <a:spLocks noChangeArrowheads="1"/>
          </p:cNvSpPr>
          <p:nvPr/>
        </p:nvSpPr>
        <p:spPr bwMode="auto">
          <a:xfrm>
            <a:off x="7464425" y="13636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0000</a:t>
            </a:r>
            <a:endParaRPr lang="en-US" altLang="el-GR" sz="1600" b="1"/>
          </a:p>
        </p:txBody>
      </p:sp>
      <p:sp>
        <p:nvSpPr>
          <p:cNvPr id="372868" name="Text Box 132">
            <a:extLst>
              <a:ext uri="{FF2B5EF4-FFF2-40B4-BE49-F238E27FC236}">
                <a16:creationId xmlns:a16="http://schemas.microsoft.com/office/drawing/2014/main" id="{4F54A19A-E979-4CD8-AAD7-9B9B8CD27801}"/>
              </a:ext>
            </a:extLst>
          </p:cNvPr>
          <p:cNvSpPr txBox="1">
            <a:spLocks noChangeArrowheads="1"/>
          </p:cNvSpPr>
          <p:nvPr/>
        </p:nvSpPr>
        <p:spPr bwMode="auto">
          <a:xfrm>
            <a:off x="7464425" y="16668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0001</a:t>
            </a:r>
            <a:endParaRPr lang="en-US" altLang="el-GR" sz="1600" b="1"/>
          </a:p>
        </p:txBody>
      </p:sp>
      <p:sp>
        <p:nvSpPr>
          <p:cNvPr id="372869" name="Text Box 133">
            <a:extLst>
              <a:ext uri="{FF2B5EF4-FFF2-40B4-BE49-F238E27FC236}">
                <a16:creationId xmlns:a16="http://schemas.microsoft.com/office/drawing/2014/main" id="{871692D5-73AB-462D-B597-F2BF69ED688B}"/>
              </a:ext>
            </a:extLst>
          </p:cNvPr>
          <p:cNvSpPr txBox="1">
            <a:spLocks noChangeArrowheads="1"/>
          </p:cNvSpPr>
          <p:nvPr/>
        </p:nvSpPr>
        <p:spPr bwMode="auto">
          <a:xfrm>
            <a:off x="7464425" y="19700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0010</a:t>
            </a:r>
            <a:endParaRPr lang="en-US" altLang="el-GR" sz="1600" b="1"/>
          </a:p>
        </p:txBody>
      </p:sp>
      <p:sp>
        <p:nvSpPr>
          <p:cNvPr id="372870" name="Text Box 134">
            <a:extLst>
              <a:ext uri="{FF2B5EF4-FFF2-40B4-BE49-F238E27FC236}">
                <a16:creationId xmlns:a16="http://schemas.microsoft.com/office/drawing/2014/main" id="{1CC433B9-F59C-4467-8850-52BDE03E83DD}"/>
              </a:ext>
            </a:extLst>
          </p:cNvPr>
          <p:cNvSpPr txBox="1">
            <a:spLocks noChangeArrowheads="1"/>
          </p:cNvSpPr>
          <p:nvPr/>
        </p:nvSpPr>
        <p:spPr bwMode="auto">
          <a:xfrm>
            <a:off x="7464425" y="227171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0011</a:t>
            </a:r>
            <a:endParaRPr lang="en-US" altLang="el-GR" sz="1600" b="1"/>
          </a:p>
        </p:txBody>
      </p:sp>
      <p:sp>
        <p:nvSpPr>
          <p:cNvPr id="372871" name="Text Box 135">
            <a:extLst>
              <a:ext uri="{FF2B5EF4-FFF2-40B4-BE49-F238E27FC236}">
                <a16:creationId xmlns:a16="http://schemas.microsoft.com/office/drawing/2014/main" id="{5CC9C690-1C5A-441F-A33E-DC77AC6D20C7}"/>
              </a:ext>
            </a:extLst>
          </p:cNvPr>
          <p:cNvSpPr txBox="1">
            <a:spLocks noChangeArrowheads="1"/>
          </p:cNvSpPr>
          <p:nvPr/>
        </p:nvSpPr>
        <p:spPr bwMode="auto">
          <a:xfrm>
            <a:off x="7464425" y="25749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0100</a:t>
            </a:r>
            <a:endParaRPr lang="en-US" altLang="el-GR" sz="1600" b="1"/>
          </a:p>
        </p:txBody>
      </p:sp>
      <p:sp>
        <p:nvSpPr>
          <p:cNvPr id="372872" name="Text Box 136">
            <a:extLst>
              <a:ext uri="{FF2B5EF4-FFF2-40B4-BE49-F238E27FC236}">
                <a16:creationId xmlns:a16="http://schemas.microsoft.com/office/drawing/2014/main" id="{A6F7499D-6382-4A2A-8AB9-D62E1F0114CE}"/>
              </a:ext>
            </a:extLst>
          </p:cNvPr>
          <p:cNvSpPr txBox="1">
            <a:spLocks noChangeArrowheads="1"/>
          </p:cNvSpPr>
          <p:nvPr/>
        </p:nvSpPr>
        <p:spPr bwMode="auto">
          <a:xfrm>
            <a:off x="7464425" y="287655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0101</a:t>
            </a:r>
            <a:endParaRPr lang="en-US" altLang="el-GR" sz="1600" b="1"/>
          </a:p>
        </p:txBody>
      </p:sp>
      <p:sp>
        <p:nvSpPr>
          <p:cNvPr id="372873" name="Text Box 137">
            <a:extLst>
              <a:ext uri="{FF2B5EF4-FFF2-40B4-BE49-F238E27FC236}">
                <a16:creationId xmlns:a16="http://schemas.microsoft.com/office/drawing/2014/main" id="{2410DFB8-8C74-43E5-8D48-A9C6A9AF3D92}"/>
              </a:ext>
            </a:extLst>
          </p:cNvPr>
          <p:cNvSpPr txBox="1">
            <a:spLocks noChangeArrowheads="1"/>
          </p:cNvSpPr>
          <p:nvPr/>
        </p:nvSpPr>
        <p:spPr bwMode="auto">
          <a:xfrm>
            <a:off x="7464425" y="31797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0110</a:t>
            </a:r>
            <a:endParaRPr lang="en-US" altLang="el-GR" sz="1600" b="1"/>
          </a:p>
        </p:txBody>
      </p:sp>
      <p:sp>
        <p:nvSpPr>
          <p:cNvPr id="372874" name="Text Box 138">
            <a:extLst>
              <a:ext uri="{FF2B5EF4-FFF2-40B4-BE49-F238E27FC236}">
                <a16:creationId xmlns:a16="http://schemas.microsoft.com/office/drawing/2014/main" id="{0975665E-4322-498F-A431-B32DEC818001}"/>
              </a:ext>
            </a:extLst>
          </p:cNvPr>
          <p:cNvSpPr txBox="1">
            <a:spLocks noChangeArrowheads="1"/>
          </p:cNvSpPr>
          <p:nvPr/>
        </p:nvSpPr>
        <p:spPr bwMode="auto">
          <a:xfrm>
            <a:off x="7464425" y="34813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0111</a:t>
            </a:r>
            <a:endParaRPr lang="en-US" altLang="el-GR" sz="1600" b="1"/>
          </a:p>
        </p:txBody>
      </p:sp>
      <p:sp>
        <p:nvSpPr>
          <p:cNvPr id="372875" name="Text Box 139">
            <a:extLst>
              <a:ext uri="{FF2B5EF4-FFF2-40B4-BE49-F238E27FC236}">
                <a16:creationId xmlns:a16="http://schemas.microsoft.com/office/drawing/2014/main" id="{6DF0C35A-2421-4C6E-ACC7-140725D8BF5B}"/>
              </a:ext>
            </a:extLst>
          </p:cNvPr>
          <p:cNvSpPr txBox="1">
            <a:spLocks noChangeArrowheads="1"/>
          </p:cNvSpPr>
          <p:nvPr/>
        </p:nvSpPr>
        <p:spPr bwMode="auto">
          <a:xfrm>
            <a:off x="7464425" y="37846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1000</a:t>
            </a:r>
            <a:endParaRPr lang="en-US" altLang="el-GR" sz="1600" b="1"/>
          </a:p>
        </p:txBody>
      </p:sp>
      <p:sp>
        <p:nvSpPr>
          <p:cNvPr id="372876" name="Text Box 140">
            <a:extLst>
              <a:ext uri="{FF2B5EF4-FFF2-40B4-BE49-F238E27FC236}">
                <a16:creationId xmlns:a16="http://schemas.microsoft.com/office/drawing/2014/main" id="{36492747-7E45-4A1E-A59E-EA60D6942804}"/>
              </a:ext>
            </a:extLst>
          </p:cNvPr>
          <p:cNvSpPr txBox="1">
            <a:spLocks noChangeArrowheads="1"/>
          </p:cNvSpPr>
          <p:nvPr/>
        </p:nvSpPr>
        <p:spPr bwMode="auto">
          <a:xfrm>
            <a:off x="7464425" y="40862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1001</a:t>
            </a:r>
            <a:endParaRPr lang="en-US" altLang="el-GR" sz="1600" b="1"/>
          </a:p>
        </p:txBody>
      </p:sp>
      <p:sp>
        <p:nvSpPr>
          <p:cNvPr id="372877" name="Text Box 141">
            <a:extLst>
              <a:ext uri="{FF2B5EF4-FFF2-40B4-BE49-F238E27FC236}">
                <a16:creationId xmlns:a16="http://schemas.microsoft.com/office/drawing/2014/main" id="{23F33670-8E77-4477-A3C6-95BEF0004520}"/>
              </a:ext>
            </a:extLst>
          </p:cNvPr>
          <p:cNvSpPr txBox="1">
            <a:spLocks noChangeArrowheads="1"/>
          </p:cNvSpPr>
          <p:nvPr/>
        </p:nvSpPr>
        <p:spPr bwMode="auto">
          <a:xfrm>
            <a:off x="7464425" y="43894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1010</a:t>
            </a:r>
            <a:endParaRPr lang="en-US" altLang="el-GR" sz="1600" b="1"/>
          </a:p>
        </p:txBody>
      </p:sp>
      <p:sp>
        <p:nvSpPr>
          <p:cNvPr id="372878" name="Text Box 142">
            <a:extLst>
              <a:ext uri="{FF2B5EF4-FFF2-40B4-BE49-F238E27FC236}">
                <a16:creationId xmlns:a16="http://schemas.microsoft.com/office/drawing/2014/main" id="{C5152D76-1522-4044-A9DD-897AE8C2260E}"/>
              </a:ext>
            </a:extLst>
          </p:cNvPr>
          <p:cNvSpPr txBox="1">
            <a:spLocks noChangeArrowheads="1"/>
          </p:cNvSpPr>
          <p:nvPr/>
        </p:nvSpPr>
        <p:spPr bwMode="auto">
          <a:xfrm>
            <a:off x="7464425" y="46910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1011</a:t>
            </a:r>
            <a:endParaRPr lang="en-US" altLang="el-GR" sz="1600" b="1"/>
          </a:p>
        </p:txBody>
      </p:sp>
      <p:sp>
        <p:nvSpPr>
          <p:cNvPr id="372879" name="Text Box 143">
            <a:extLst>
              <a:ext uri="{FF2B5EF4-FFF2-40B4-BE49-F238E27FC236}">
                <a16:creationId xmlns:a16="http://schemas.microsoft.com/office/drawing/2014/main" id="{11EC4DA2-B8AA-4517-9A70-B83948FD47AC}"/>
              </a:ext>
            </a:extLst>
          </p:cNvPr>
          <p:cNvSpPr txBox="1">
            <a:spLocks noChangeArrowheads="1"/>
          </p:cNvSpPr>
          <p:nvPr/>
        </p:nvSpPr>
        <p:spPr bwMode="auto">
          <a:xfrm>
            <a:off x="7464425" y="49942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1100</a:t>
            </a:r>
            <a:endParaRPr lang="en-US" altLang="el-GR" sz="1600" b="1"/>
          </a:p>
        </p:txBody>
      </p:sp>
      <p:sp>
        <p:nvSpPr>
          <p:cNvPr id="372880" name="Text Box 144">
            <a:extLst>
              <a:ext uri="{FF2B5EF4-FFF2-40B4-BE49-F238E27FC236}">
                <a16:creationId xmlns:a16="http://schemas.microsoft.com/office/drawing/2014/main" id="{F93CE9D4-8C24-4ECC-AFDD-9E113B9139F5}"/>
              </a:ext>
            </a:extLst>
          </p:cNvPr>
          <p:cNvSpPr txBox="1">
            <a:spLocks noChangeArrowheads="1"/>
          </p:cNvSpPr>
          <p:nvPr/>
        </p:nvSpPr>
        <p:spPr bwMode="auto">
          <a:xfrm>
            <a:off x="7464425" y="52959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1101</a:t>
            </a:r>
            <a:endParaRPr lang="en-US" altLang="el-GR" sz="1600" b="1"/>
          </a:p>
        </p:txBody>
      </p:sp>
      <p:sp>
        <p:nvSpPr>
          <p:cNvPr id="97381" name="Text Box 145">
            <a:extLst>
              <a:ext uri="{FF2B5EF4-FFF2-40B4-BE49-F238E27FC236}">
                <a16:creationId xmlns:a16="http://schemas.microsoft.com/office/drawing/2014/main" id="{B33B6749-6590-4048-9C27-AE6BC91B843D}"/>
              </a:ext>
            </a:extLst>
          </p:cNvPr>
          <p:cNvSpPr txBox="1">
            <a:spLocks noChangeArrowheads="1"/>
          </p:cNvSpPr>
          <p:nvPr/>
        </p:nvSpPr>
        <p:spPr bwMode="auto">
          <a:xfrm>
            <a:off x="7464425" y="5599113"/>
            <a:ext cx="644525" cy="346075"/>
          </a:xfrm>
          <a:prstGeom prst="rect">
            <a:avLst/>
          </a:prstGeom>
          <a:solidFill>
            <a:srgbClr val="FF00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1110</a:t>
            </a:r>
            <a:endParaRPr lang="en-US" altLang="el-GR" sz="1600" b="1"/>
          </a:p>
        </p:txBody>
      </p:sp>
      <p:sp>
        <p:nvSpPr>
          <p:cNvPr id="372882" name="Text Box 146">
            <a:extLst>
              <a:ext uri="{FF2B5EF4-FFF2-40B4-BE49-F238E27FC236}">
                <a16:creationId xmlns:a16="http://schemas.microsoft.com/office/drawing/2014/main" id="{2C4C1FA9-E024-4CDC-9E15-518BC18F1A40}"/>
              </a:ext>
            </a:extLst>
          </p:cNvPr>
          <p:cNvSpPr txBox="1">
            <a:spLocks noChangeArrowheads="1"/>
          </p:cNvSpPr>
          <p:nvPr/>
        </p:nvSpPr>
        <p:spPr bwMode="auto">
          <a:xfrm>
            <a:off x="7466013" y="59007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1111</a:t>
            </a:r>
            <a:endParaRPr lang="en-US" altLang="el-GR" sz="1600" b="1"/>
          </a:p>
        </p:txBody>
      </p:sp>
      <p:cxnSp>
        <p:nvCxnSpPr>
          <p:cNvPr id="97383" name="AutoShape 147">
            <a:extLst>
              <a:ext uri="{FF2B5EF4-FFF2-40B4-BE49-F238E27FC236}">
                <a16:creationId xmlns:a16="http://schemas.microsoft.com/office/drawing/2014/main" id="{EE430DBD-8FD9-4A27-BC5A-BE482BB3886F}"/>
              </a:ext>
            </a:extLst>
          </p:cNvPr>
          <p:cNvCxnSpPr>
            <a:cxnSpLocks noChangeShapeType="1"/>
          </p:cNvCxnSpPr>
          <p:nvPr/>
        </p:nvCxnSpPr>
        <p:spPr bwMode="auto">
          <a:xfrm flipV="1">
            <a:off x="827088" y="2492375"/>
            <a:ext cx="1570037" cy="115728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7384" name="AutoShape 148">
            <a:extLst>
              <a:ext uri="{FF2B5EF4-FFF2-40B4-BE49-F238E27FC236}">
                <a16:creationId xmlns:a16="http://schemas.microsoft.com/office/drawing/2014/main" id="{BBACF206-AA27-49E6-9918-93C25512FE88}"/>
              </a:ext>
            </a:extLst>
          </p:cNvPr>
          <p:cNvCxnSpPr>
            <a:cxnSpLocks noChangeShapeType="1"/>
          </p:cNvCxnSpPr>
          <p:nvPr/>
        </p:nvCxnSpPr>
        <p:spPr bwMode="auto">
          <a:xfrm>
            <a:off x="827088" y="3933825"/>
            <a:ext cx="1570037" cy="1157288"/>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97385" name="Rectangle 149">
            <a:extLst>
              <a:ext uri="{FF2B5EF4-FFF2-40B4-BE49-F238E27FC236}">
                <a16:creationId xmlns:a16="http://schemas.microsoft.com/office/drawing/2014/main" id="{A5EBC90A-9AF3-409C-9D6E-60177B91AD12}"/>
              </a:ext>
            </a:extLst>
          </p:cNvPr>
          <p:cNvSpPr>
            <a:spLocks noChangeArrowheads="1"/>
          </p:cNvSpPr>
          <p:nvPr/>
        </p:nvSpPr>
        <p:spPr bwMode="auto">
          <a:xfrm>
            <a:off x="468313" y="1700213"/>
            <a:ext cx="2120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FF0000"/>
                </a:solidFill>
              </a:rPr>
              <a:t>C={0,</a:t>
            </a:r>
            <a:r>
              <a:rPr lang="el-GR" altLang="el-GR" sz="1800" b="1">
                <a:solidFill>
                  <a:srgbClr val="FF0000"/>
                </a:solidFill>
              </a:rPr>
              <a:t>10</a:t>
            </a:r>
            <a:r>
              <a:rPr lang="en-GB" altLang="el-GR" sz="1800" b="1">
                <a:solidFill>
                  <a:srgbClr val="FF0000"/>
                </a:solidFill>
              </a:rPr>
              <a:t>,</a:t>
            </a:r>
            <a:r>
              <a:rPr lang="el-GR" altLang="el-GR" sz="1800" b="1">
                <a:solidFill>
                  <a:srgbClr val="FF0000"/>
                </a:solidFill>
              </a:rPr>
              <a:t>1</a:t>
            </a:r>
            <a:r>
              <a:rPr lang="en-GB" altLang="el-GR" sz="1800" b="1">
                <a:solidFill>
                  <a:srgbClr val="FF0000"/>
                </a:solidFill>
              </a:rPr>
              <a:t>10,11</a:t>
            </a:r>
            <a:r>
              <a:rPr lang="el-GR" altLang="el-GR" sz="1800" b="1">
                <a:solidFill>
                  <a:srgbClr val="FF0000"/>
                </a:solidFill>
              </a:rPr>
              <a:t>10</a:t>
            </a:r>
            <a:r>
              <a:rPr lang="en-GB" altLang="el-GR" sz="1800" b="1">
                <a:solidFill>
                  <a:srgbClr val="FF0000"/>
                </a:solidFill>
              </a:rPr>
              <a:t>}</a:t>
            </a:r>
            <a:endParaRPr lang="en-US" altLang="el-GR" sz="1800" b="1">
              <a:solidFill>
                <a:srgbClr val="FF0000"/>
              </a:solidFill>
            </a:endParaRPr>
          </a:p>
        </p:txBody>
      </p:sp>
      <p:sp>
        <p:nvSpPr>
          <p:cNvPr id="97386" name="Footer Placeholder 4">
            <a:extLst>
              <a:ext uri="{FF2B5EF4-FFF2-40B4-BE49-F238E27FC236}">
                <a16:creationId xmlns:a16="http://schemas.microsoft.com/office/drawing/2014/main" id="{62C702C0-5D1E-465E-8584-7AF1BCD67895}"/>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F3C342E7-3E10-4AE6-A4DD-857EF434D6C5}" type="slidenum">
              <a:rPr lang="el-GR" altLang="el-GR" sz="1100" b="1" i="1">
                <a:latin typeface="Calibri" panose="020F0502020204030204" pitchFamily="34" charset="0"/>
              </a:rPr>
              <a:pPr eaLnBrk="1" hangingPunct="1"/>
              <a:t>73</a:t>
            </a:fld>
            <a:endParaRPr lang="en-US" altLang="el-GR" sz="1100" b="1" i="1">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372879"/>
                                        </p:tgtEl>
                                        <p:attrNameLst>
                                          <p:attrName>fillcolor</p:attrName>
                                        </p:attrNameLst>
                                      </p:cBhvr>
                                      <p:to>
                                        <a:srgbClr val="66FF33"/>
                                      </p:to>
                                    </p:animClr>
                                    <p:set>
                                      <p:cBhvr>
                                        <p:cTn id="7" dur="1000" fill="hold"/>
                                        <p:tgtEl>
                                          <p:spTgt spid="372879"/>
                                        </p:tgtEl>
                                        <p:attrNameLst>
                                          <p:attrName>fill.type</p:attrName>
                                        </p:attrNameLst>
                                      </p:cBhvr>
                                      <p:to>
                                        <p:strVal val="solid"/>
                                      </p:to>
                                    </p:set>
                                    <p:set>
                                      <p:cBhvr>
                                        <p:cTn id="8" dur="1000" fill="hold"/>
                                        <p:tgtEl>
                                          <p:spTgt spid="37287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372880"/>
                                        </p:tgtEl>
                                        <p:attrNameLst>
                                          <p:attrName>fillcolor</p:attrName>
                                        </p:attrNameLst>
                                      </p:cBhvr>
                                      <p:to>
                                        <a:srgbClr val="66FF33"/>
                                      </p:to>
                                    </p:animClr>
                                    <p:set>
                                      <p:cBhvr>
                                        <p:cTn id="11" dur="1000" fill="hold"/>
                                        <p:tgtEl>
                                          <p:spTgt spid="372880"/>
                                        </p:tgtEl>
                                        <p:attrNameLst>
                                          <p:attrName>fill.type</p:attrName>
                                        </p:attrNameLst>
                                      </p:cBhvr>
                                      <p:to>
                                        <p:strVal val="solid"/>
                                      </p:to>
                                    </p:set>
                                    <p:set>
                                      <p:cBhvr>
                                        <p:cTn id="12" dur="1000" fill="hold"/>
                                        <p:tgtEl>
                                          <p:spTgt spid="372880"/>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mph" presetSubtype="2" fill="hold" nodeType="clickEffect">
                                  <p:stCondLst>
                                    <p:cond delay="0"/>
                                  </p:stCondLst>
                                  <p:childTnLst>
                                    <p:animClr clrSpc="rgb" dir="cw">
                                      <p:cBhvr>
                                        <p:cTn id="16" dur="1000" fill="hold"/>
                                        <p:tgtEl>
                                          <p:spTgt spid="372875"/>
                                        </p:tgtEl>
                                        <p:attrNameLst>
                                          <p:attrName>fillcolor</p:attrName>
                                        </p:attrNameLst>
                                      </p:cBhvr>
                                      <p:to>
                                        <a:srgbClr val="66FFFF"/>
                                      </p:to>
                                    </p:animClr>
                                    <p:set>
                                      <p:cBhvr>
                                        <p:cTn id="17" dur="1000" fill="hold"/>
                                        <p:tgtEl>
                                          <p:spTgt spid="372875"/>
                                        </p:tgtEl>
                                        <p:attrNameLst>
                                          <p:attrName>fill.type</p:attrName>
                                        </p:attrNameLst>
                                      </p:cBhvr>
                                      <p:to>
                                        <p:strVal val="solid"/>
                                      </p:to>
                                    </p:set>
                                    <p:set>
                                      <p:cBhvr>
                                        <p:cTn id="18" dur="1000" fill="hold"/>
                                        <p:tgtEl>
                                          <p:spTgt spid="372875"/>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1000" fill="hold"/>
                                        <p:tgtEl>
                                          <p:spTgt spid="372876"/>
                                        </p:tgtEl>
                                        <p:attrNameLst>
                                          <p:attrName>fillcolor</p:attrName>
                                        </p:attrNameLst>
                                      </p:cBhvr>
                                      <p:to>
                                        <a:srgbClr val="66FFFF"/>
                                      </p:to>
                                    </p:animClr>
                                    <p:set>
                                      <p:cBhvr>
                                        <p:cTn id="21" dur="1000" fill="hold"/>
                                        <p:tgtEl>
                                          <p:spTgt spid="372876"/>
                                        </p:tgtEl>
                                        <p:attrNameLst>
                                          <p:attrName>fill.type</p:attrName>
                                        </p:attrNameLst>
                                      </p:cBhvr>
                                      <p:to>
                                        <p:strVal val="solid"/>
                                      </p:to>
                                    </p:set>
                                    <p:set>
                                      <p:cBhvr>
                                        <p:cTn id="22" dur="1000" fill="hold"/>
                                        <p:tgtEl>
                                          <p:spTgt spid="372876"/>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1000" fill="hold"/>
                                        <p:tgtEl>
                                          <p:spTgt spid="372877"/>
                                        </p:tgtEl>
                                        <p:attrNameLst>
                                          <p:attrName>fillcolor</p:attrName>
                                        </p:attrNameLst>
                                      </p:cBhvr>
                                      <p:to>
                                        <a:srgbClr val="66FFFF"/>
                                      </p:to>
                                    </p:animClr>
                                    <p:set>
                                      <p:cBhvr>
                                        <p:cTn id="25" dur="1000" fill="hold"/>
                                        <p:tgtEl>
                                          <p:spTgt spid="372877"/>
                                        </p:tgtEl>
                                        <p:attrNameLst>
                                          <p:attrName>fill.type</p:attrName>
                                        </p:attrNameLst>
                                      </p:cBhvr>
                                      <p:to>
                                        <p:strVal val="solid"/>
                                      </p:to>
                                    </p:set>
                                    <p:set>
                                      <p:cBhvr>
                                        <p:cTn id="26" dur="1000" fill="hold"/>
                                        <p:tgtEl>
                                          <p:spTgt spid="372877"/>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1000" fill="hold"/>
                                        <p:tgtEl>
                                          <p:spTgt spid="372878"/>
                                        </p:tgtEl>
                                        <p:attrNameLst>
                                          <p:attrName>fillcolor</p:attrName>
                                        </p:attrNameLst>
                                      </p:cBhvr>
                                      <p:to>
                                        <a:srgbClr val="66FFFF"/>
                                      </p:to>
                                    </p:animClr>
                                    <p:set>
                                      <p:cBhvr>
                                        <p:cTn id="29" dur="1000" fill="hold"/>
                                        <p:tgtEl>
                                          <p:spTgt spid="372878"/>
                                        </p:tgtEl>
                                        <p:attrNameLst>
                                          <p:attrName>fill.type</p:attrName>
                                        </p:attrNameLst>
                                      </p:cBhvr>
                                      <p:to>
                                        <p:strVal val="solid"/>
                                      </p:to>
                                    </p:set>
                                    <p:set>
                                      <p:cBhvr>
                                        <p:cTn id="30" dur="1000" fill="hold"/>
                                        <p:tgtEl>
                                          <p:spTgt spid="372878"/>
                                        </p:tgtEl>
                                        <p:attrNameLst>
                                          <p:attrName>fill.on</p:attrName>
                                        </p:attrNameLst>
                                      </p:cBhvr>
                                      <p:to>
                                        <p:strVal val="tru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1000" fill="hold"/>
                                        <p:tgtEl>
                                          <p:spTgt spid="372867"/>
                                        </p:tgtEl>
                                        <p:attrNameLst>
                                          <p:attrName>fillcolor</p:attrName>
                                        </p:attrNameLst>
                                      </p:cBhvr>
                                      <p:to>
                                        <a:srgbClr val="FF99FF"/>
                                      </p:to>
                                    </p:animClr>
                                    <p:set>
                                      <p:cBhvr>
                                        <p:cTn id="35" dur="1000" fill="hold"/>
                                        <p:tgtEl>
                                          <p:spTgt spid="372867"/>
                                        </p:tgtEl>
                                        <p:attrNameLst>
                                          <p:attrName>fill.type</p:attrName>
                                        </p:attrNameLst>
                                      </p:cBhvr>
                                      <p:to>
                                        <p:strVal val="solid"/>
                                      </p:to>
                                    </p:set>
                                    <p:set>
                                      <p:cBhvr>
                                        <p:cTn id="36" dur="1000" fill="hold"/>
                                        <p:tgtEl>
                                          <p:spTgt spid="37286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1000" fill="hold"/>
                                        <p:tgtEl>
                                          <p:spTgt spid="372868"/>
                                        </p:tgtEl>
                                        <p:attrNameLst>
                                          <p:attrName>fillcolor</p:attrName>
                                        </p:attrNameLst>
                                      </p:cBhvr>
                                      <p:to>
                                        <a:srgbClr val="FF99FF"/>
                                      </p:to>
                                    </p:animClr>
                                    <p:set>
                                      <p:cBhvr>
                                        <p:cTn id="39" dur="1000" fill="hold"/>
                                        <p:tgtEl>
                                          <p:spTgt spid="372868"/>
                                        </p:tgtEl>
                                        <p:attrNameLst>
                                          <p:attrName>fill.type</p:attrName>
                                        </p:attrNameLst>
                                      </p:cBhvr>
                                      <p:to>
                                        <p:strVal val="solid"/>
                                      </p:to>
                                    </p:set>
                                    <p:set>
                                      <p:cBhvr>
                                        <p:cTn id="40" dur="1000" fill="hold"/>
                                        <p:tgtEl>
                                          <p:spTgt spid="372868"/>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1000" fill="hold"/>
                                        <p:tgtEl>
                                          <p:spTgt spid="372869"/>
                                        </p:tgtEl>
                                        <p:attrNameLst>
                                          <p:attrName>fillcolor</p:attrName>
                                        </p:attrNameLst>
                                      </p:cBhvr>
                                      <p:to>
                                        <a:srgbClr val="FF99FF"/>
                                      </p:to>
                                    </p:animClr>
                                    <p:set>
                                      <p:cBhvr>
                                        <p:cTn id="43" dur="1000" fill="hold"/>
                                        <p:tgtEl>
                                          <p:spTgt spid="372869"/>
                                        </p:tgtEl>
                                        <p:attrNameLst>
                                          <p:attrName>fill.type</p:attrName>
                                        </p:attrNameLst>
                                      </p:cBhvr>
                                      <p:to>
                                        <p:strVal val="solid"/>
                                      </p:to>
                                    </p:set>
                                    <p:set>
                                      <p:cBhvr>
                                        <p:cTn id="44" dur="1000" fill="hold"/>
                                        <p:tgtEl>
                                          <p:spTgt spid="372869"/>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1000" fill="hold"/>
                                        <p:tgtEl>
                                          <p:spTgt spid="372870"/>
                                        </p:tgtEl>
                                        <p:attrNameLst>
                                          <p:attrName>fillcolor</p:attrName>
                                        </p:attrNameLst>
                                      </p:cBhvr>
                                      <p:to>
                                        <a:srgbClr val="FF99FF"/>
                                      </p:to>
                                    </p:animClr>
                                    <p:set>
                                      <p:cBhvr>
                                        <p:cTn id="47" dur="1000" fill="hold"/>
                                        <p:tgtEl>
                                          <p:spTgt spid="372870"/>
                                        </p:tgtEl>
                                        <p:attrNameLst>
                                          <p:attrName>fill.type</p:attrName>
                                        </p:attrNameLst>
                                      </p:cBhvr>
                                      <p:to>
                                        <p:strVal val="solid"/>
                                      </p:to>
                                    </p:set>
                                    <p:set>
                                      <p:cBhvr>
                                        <p:cTn id="48" dur="1000" fill="hold"/>
                                        <p:tgtEl>
                                          <p:spTgt spid="372870"/>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000" fill="hold"/>
                                        <p:tgtEl>
                                          <p:spTgt spid="372871"/>
                                        </p:tgtEl>
                                        <p:attrNameLst>
                                          <p:attrName>fillcolor</p:attrName>
                                        </p:attrNameLst>
                                      </p:cBhvr>
                                      <p:to>
                                        <a:srgbClr val="FF99FF"/>
                                      </p:to>
                                    </p:animClr>
                                    <p:set>
                                      <p:cBhvr>
                                        <p:cTn id="51" dur="1000" fill="hold"/>
                                        <p:tgtEl>
                                          <p:spTgt spid="372871"/>
                                        </p:tgtEl>
                                        <p:attrNameLst>
                                          <p:attrName>fill.type</p:attrName>
                                        </p:attrNameLst>
                                      </p:cBhvr>
                                      <p:to>
                                        <p:strVal val="solid"/>
                                      </p:to>
                                    </p:set>
                                    <p:set>
                                      <p:cBhvr>
                                        <p:cTn id="52" dur="1000" fill="hold"/>
                                        <p:tgtEl>
                                          <p:spTgt spid="372871"/>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1000" fill="hold"/>
                                        <p:tgtEl>
                                          <p:spTgt spid="372872"/>
                                        </p:tgtEl>
                                        <p:attrNameLst>
                                          <p:attrName>fillcolor</p:attrName>
                                        </p:attrNameLst>
                                      </p:cBhvr>
                                      <p:to>
                                        <a:srgbClr val="FF99FF"/>
                                      </p:to>
                                    </p:animClr>
                                    <p:set>
                                      <p:cBhvr>
                                        <p:cTn id="55" dur="1000" fill="hold"/>
                                        <p:tgtEl>
                                          <p:spTgt spid="372872"/>
                                        </p:tgtEl>
                                        <p:attrNameLst>
                                          <p:attrName>fill.type</p:attrName>
                                        </p:attrNameLst>
                                      </p:cBhvr>
                                      <p:to>
                                        <p:strVal val="solid"/>
                                      </p:to>
                                    </p:set>
                                    <p:set>
                                      <p:cBhvr>
                                        <p:cTn id="56" dur="1000" fill="hold"/>
                                        <p:tgtEl>
                                          <p:spTgt spid="372872"/>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0" fill="hold"/>
                                        <p:tgtEl>
                                          <p:spTgt spid="372873"/>
                                        </p:tgtEl>
                                        <p:attrNameLst>
                                          <p:attrName>fillcolor</p:attrName>
                                        </p:attrNameLst>
                                      </p:cBhvr>
                                      <p:to>
                                        <a:srgbClr val="FF99FF"/>
                                      </p:to>
                                    </p:animClr>
                                    <p:set>
                                      <p:cBhvr>
                                        <p:cTn id="59" dur="1000" fill="hold"/>
                                        <p:tgtEl>
                                          <p:spTgt spid="372873"/>
                                        </p:tgtEl>
                                        <p:attrNameLst>
                                          <p:attrName>fill.type</p:attrName>
                                        </p:attrNameLst>
                                      </p:cBhvr>
                                      <p:to>
                                        <p:strVal val="solid"/>
                                      </p:to>
                                    </p:set>
                                    <p:set>
                                      <p:cBhvr>
                                        <p:cTn id="60" dur="1000" fill="hold"/>
                                        <p:tgtEl>
                                          <p:spTgt spid="372873"/>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2000" fill="hold"/>
                                        <p:tgtEl>
                                          <p:spTgt spid="372874"/>
                                        </p:tgtEl>
                                        <p:attrNameLst>
                                          <p:attrName>fillcolor</p:attrName>
                                        </p:attrNameLst>
                                      </p:cBhvr>
                                      <p:to>
                                        <a:srgbClr val="FF99FF"/>
                                      </p:to>
                                    </p:animClr>
                                    <p:set>
                                      <p:cBhvr>
                                        <p:cTn id="63" dur="2000" fill="hold"/>
                                        <p:tgtEl>
                                          <p:spTgt spid="372874"/>
                                        </p:tgtEl>
                                        <p:attrNameLst>
                                          <p:attrName>fill.type</p:attrName>
                                        </p:attrNameLst>
                                      </p:cBhvr>
                                      <p:to>
                                        <p:strVal val="solid"/>
                                      </p:to>
                                    </p:set>
                                    <p:set>
                                      <p:cBhvr>
                                        <p:cTn id="64" dur="2000" fill="hold"/>
                                        <p:tgtEl>
                                          <p:spTgt spid="372874"/>
                                        </p:tgtEl>
                                        <p:attrNameLst>
                                          <p:attrName>fill.on</p:attrName>
                                        </p:attrNameLst>
                                      </p:cBhvr>
                                      <p:to>
                                        <p:strVal val="tru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6" presetClass="emph" presetSubtype="0" fill="hold" grpId="0" nodeType="clickEffect">
                                  <p:stCondLst>
                                    <p:cond delay="0"/>
                                  </p:stCondLst>
                                  <p:childTnLst>
                                    <p:animScale>
                                      <p:cBhvr>
                                        <p:cTn id="68" dur="2000" fill="hold"/>
                                        <p:tgtEl>
                                          <p:spTgt spid="37288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882"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493D1C6-4E19-45E3-82B7-CA063FDBC12D}"/>
              </a:ext>
            </a:extLst>
          </p:cNvPr>
          <p:cNvSpPr>
            <a:spLocks noGrp="1" noChangeArrowheads="1"/>
          </p:cNvSpPr>
          <p:nvPr>
            <p:ph type="title"/>
          </p:nvPr>
        </p:nvSpPr>
        <p:spPr/>
        <p:txBody>
          <a:bodyPr/>
          <a:lstStyle/>
          <a:p>
            <a:pPr eaLnBrk="1" hangingPunct="1"/>
            <a:r>
              <a:rPr lang="el-GR" altLang="el-GR"/>
              <a:t>Κωδικοποίηση Πηγής (14)</a:t>
            </a:r>
          </a:p>
        </p:txBody>
      </p:sp>
      <p:sp>
        <p:nvSpPr>
          <p:cNvPr id="98307" name="Rectangle 3">
            <a:extLst>
              <a:ext uri="{FF2B5EF4-FFF2-40B4-BE49-F238E27FC236}">
                <a16:creationId xmlns:a16="http://schemas.microsoft.com/office/drawing/2014/main" id="{642AA83A-D465-4571-809C-60FC25BE5DC3}"/>
              </a:ext>
            </a:extLst>
          </p:cNvPr>
          <p:cNvSpPr>
            <a:spLocks noGrp="1" noChangeArrowheads="1"/>
          </p:cNvSpPr>
          <p:nvPr>
            <p:ph type="body" idx="1"/>
          </p:nvPr>
        </p:nvSpPr>
        <p:spPr/>
        <p:txBody>
          <a:bodyPr>
            <a:normAutofit fontScale="85000" lnSpcReduction="10000"/>
          </a:bodyPr>
          <a:lstStyle/>
          <a:p>
            <a:pPr eaLnBrk="1" hangingPunct="1"/>
            <a:r>
              <a:rPr lang="el-GR" altLang="el-GR"/>
              <a:t>Συνέχεια απόδειξης ανισότητας </a:t>
            </a:r>
            <a:r>
              <a:rPr lang="en-GB" altLang="el-GR"/>
              <a:t>Kraft (</a:t>
            </a:r>
            <a:r>
              <a:rPr lang="el-GR" altLang="el-GR">
                <a:solidFill>
                  <a:srgbClr val="FF0000"/>
                </a:solidFill>
              </a:rPr>
              <a:t>αντίστροφο</a:t>
            </a:r>
            <a:r>
              <a:rPr lang="el-GR" altLang="el-GR"/>
              <a:t>)</a:t>
            </a:r>
          </a:p>
          <a:p>
            <a:pPr lvl="1" eaLnBrk="1" hangingPunct="1"/>
            <a:r>
              <a:rPr lang="el-GR" altLang="el-GR"/>
              <a:t>Έστω </a:t>
            </a:r>
            <a:r>
              <a:rPr lang="en-GB" altLang="el-GR" i="1">
                <a:latin typeface="Times New Roman" panose="02020603050405020304" pitchFamily="18" charset="0"/>
              </a:rPr>
              <a:t>l</a:t>
            </a:r>
            <a:r>
              <a:rPr lang="en-GB" altLang="el-GR" sz="1800" baseline="-25000"/>
              <a:t>1</a:t>
            </a:r>
            <a:r>
              <a:rPr lang="el-GR" altLang="el-GR" sz="1800"/>
              <a:t>, </a:t>
            </a:r>
            <a:r>
              <a:rPr lang="en-GB" altLang="el-GR" i="1">
                <a:latin typeface="Times New Roman" panose="02020603050405020304" pitchFamily="18" charset="0"/>
              </a:rPr>
              <a:t>l</a:t>
            </a:r>
            <a:r>
              <a:rPr lang="en-GB" altLang="el-GR" sz="1800" baseline="-25000"/>
              <a:t>2</a:t>
            </a:r>
            <a:r>
              <a:rPr lang="el-GR" altLang="el-GR" sz="1800"/>
              <a:t>,..., </a:t>
            </a:r>
            <a:r>
              <a:rPr lang="en-GB" altLang="el-GR" i="1">
                <a:latin typeface="Times New Roman" panose="02020603050405020304" pitchFamily="18" charset="0"/>
              </a:rPr>
              <a:t>l</a:t>
            </a:r>
            <a:r>
              <a:rPr lang="en-GB" altLang="el-GR" sz="1800" baseline="-25000"/>
              <a:t>n</a:t>
            </a:r>
            <a:r>
              <a:rPr lang="en-GB" altLang="el-GR"/>
              <a:t>, </a:t>
            </a:r>
            <a:r>
              <a:rPr lang="el-GR" altLang="el-GR"/>
              <a:t>μήκη λέξεων που ικανοποιούν την ανισότητα </a:t>
            </a:r>
            <a:r>
              <a:rPr lang="en-GB" altLang="el-GR"/>
              <a:t>Kraft, </a:t>
            </a:r>
            <a:r>
              <a:rPr lang="el-GR" altLang="el-GR"/>
              <a:t>τότε είναι δυνατόν να κατασκευαστεί ένα δέντρο όπως αυτό που είδαμε προηγουμένως.</a:t>
            </a:r>
          </a:p>
          <a:p>
            <a:pPr lvl="1" eaLnBrk="1" hangingPunct="1"/>
            <a:r>
              <a:rPr lang="el-GR" altLang="el-GR"/>
              <a:t>Επιλέγοντας μια κωδική λέξη μήκους </a:t>
            </a:r>
            <a:r>
              <a:rPr lang="en-GB" altLang="el-GR" i="1">
                <a:latin typeface="Times New Roman" panose="02020603050405020304" pitchFamily="18" charset="0"/>
              </a:rPr>
              <a:t>l</a:t>
            </a:r>
            <a:r>
              <a:rPr lang="en-GB" altLang="el-GR" sz="1800" baseline="-25000"/>
              <a:t>1</a:t>
            </a:r>
            <a:r>
              <a:rPr lang="el-GR" altLang="el-GR"/>
              <a:t>, διαγράφουμε όλους τους απογόνους της. Μετά επιλέγουμε από το δένδρο που απομένει μια λέξη μήκους </a:t>
            </a:r>
            <a:r>
              <a:rPr lang="en-GB" altLang="el-GR" i="1">
                <a:latin typeface="Times New Roman" panose="02020603050405020304" pitchFamily="18" charset="0"/>
              </a:rPr>
              <a:t>l</a:t>
            </a:r>
            <a:r>
              <a:rPr lang="en-GB" altLang="el-GR" sz="1800" baseline="-25000"/>
              <a:t>2</a:t>
            </a:r>
            <a:r>
              <a:rPr lang="el-GR" altLang="el-GR"/>
              <a:t>, και διαγράφουμε τους απογόνους της κ.ο.κ μέχρι </a:t>
            </a:r>
            <a:r>
              <a:rPr lang="en-GB" altLang="el-GR" i="1">
                <a:latin typeface="Times New Roman" panose="02020603050405020304" pitchFamily="18" charset="0"/>
              </a:rPr>
              <a:t>l</a:t>
            </a:r>
            <a:r>
              <a:rPr lang="en-GB" altLang="el-GR" i="1" baseline="-25000"/>
              <a:t>n</a:t>
            </a:r>
            <a:r>
              <a:rPr lang="en-GB" altLang="el-GR" i="1"/>
              <a:t>.</a:t>
            </a:r>
          </a:p>
          <a:p>
            <a:pPr lvl="1" eaLnBrk="1" hangingPunct="1"/>
            <a:r>
              <a:rPr lang="el-GR" altLang="el-GR" b="1">
                <a:solidFill>
                  <a:srgbClr val="FF0000"/>
                </a:solidFill>
              </a:rPr>
              <a:t>Προσοχή:</a:t>
            </a:r>
            <a:r>
              <a:rPr lang="el-GR" altLang="el-GR">
                <a:solidFill>
                  <a:srgbClr val="FF0000"/>
                </a:solidFill>
              </a:rPr>
              <a:t> Το θεώρημα μας λέει ότι υπάρχει άμεσος κώδικας με μήκη </a:t>
            </a:r>
            <a:r>
              <a:rPr lang="en-GB" altLang="el-GR" i="1">
                <a:solidFill>
                  <a:srgbClr val="FF0000"/>
                </a:solidFill>
                <a:latin typeface="Times New Roman" panose="02020603050405020304" pitchFamily="18" charset="0"/>
              </a:rPr>
              <a:t>l</a:t>
            </a:r>
            <a:r>
              <a:rPr lang="en-GB" altLang="el-GR" i="1" baseline="-25000">
                <a:solidFill>
                  <a:srgbClr val="FF0000"/>
                </a:solidFill>
              </a:rPr>
              <a:t>i</a:t>
            </a:r>
            <a:r>
              <a:rPr lang="el-GR" altLang="el-GR">
                <a:solidFill>
                  <a:srgbClr val="FF0000"/>
                </a:solidFill>
              </a:rPr>
              <a:t> και όχι ότι κάθε κώδικας με μήκη </a:t>
            </a:r>
            <a:r>
              <a:rPr lang="en-GB" altLang="el-GR" i="1">
                <a:solidFill>
                  <a:srgbClr val="FF0000"/>
                </a:solidFill>
                <a:latin typeface="Times New Roman" panose="02020603050405020304" pitchFamily="18" charset="0"/>
              </a:rPr>
              <a:t>l</a:t>
            </a:r>
            <a:r>
              <a:rPr lang="en-GB" altLang="el-GR" sz="1800" baseline="-25000">
                <a:solidFill>
                  <a:srgbClr val="FF0000"/>
                </a:solidFill>
              </a:rPr>
              <a:t>i</a:t>
            </a:r>
            <a:r>
              <a:rPr lang="el-GR" altLang="el-GR">
                <a:solidFill>
                  <a:srgbClr val="FF0000"/>
                </a:solidFill>
              </a:rPr>
              <a:t> που πληροί την ανισότητα είναι άμεσος</a:t>
            </a:r>
          </a:p>
        </p:txBody>
      </p:sp>
      <p:sp>
        <p:nvSpPr>
          <p:cNvPr id="98308" name="Footer Placeholder 4">
            <a:extLst>
              <a:ext uri="{FF2B5EF4-FFF2-40B4-BE49-F238E27FC236}">
                <a16:creationId xmlns:a16="http://schemas.microsoft.com/office/drawing/2014/main" id="{26456E5B-C7AB-4378-97E4-BE68B44D1497}"/>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DBCB3D06-D1F6-4C65-BA1B-4B82B0FAFF3E}" type="slidenum">
              <a:rPr lang="el-GR" altLang="el-GR" sz="1100" b="1" i="1">
                <a:latin typeface="Calibri" panose="020F0502020204030204" pitchFamily="34" charset="0"/>
              </a:rPr>
              <a:pPr eaLnBrk="1" hangingPunct="1"/>
              <a:t>74</a:t>
            </a:fld>
            <a:endParaRPr lang="en-US" altLang="el-GR" sz="1100" b="1" i="1">
              <a:latin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C7FE245-9ED5-422C-8FAB-9105E0DB4DC8}"/>
              </a:ext>
            </a:extLst>
          </p:cNvPr>
          <p:cNvSpPr>
            <a:spLocks noGrp="1" noChangeArrowheads="1"/>
          </p:cNvSpPr>
          <p:nvPr>
            <p:ph type="title"/>
          </p:nvPr>
        </p:nvSpPr>
        <p:spPr/>
        <p:txBody>
          <a:bodyPr/>
          <a:lstStyle/>
          <a:p>
            <a:pPr eaLnBrk="1" hangingPunct="1"/>
            <a:r>
              <a:rPr lang="el-GR" altLang="el-GR"/>
              <a:t>Κωδικοποίηση Πηγής (15)</a:t>
            </a:r>
          </a:p>
        </p:txBody>
      </p:sp>
      <p:sp>
        <p:nvSpPr>
          <p:cNvPr id="374787" name="Text Box 3">
            <a:extLst>
              <a:ext uri="{FF2B5EF4-FFF2-40B4-BE49-F238E27FC236}">
                <a16:creationId xmlns:a16="http://schemas.microsoft.com/office/drawing/2014/main" id="{85A4031F-1C3E-49D8-B391-39276BC95E3C}"/>
              </a:ext>
            </a:extLst>
          </p:cNvPr>
          <p:cNvSpPr txBox="1">
            <a:spLocks noChangeArrowheads="1"/>
          </p:cNvSpPr>
          <p:nvPr/>
        </p:nvSpPr>
        <p:spPr bwMode="auto">
          <a:xfrm>
            <a:off x="2411413" y="2636838"/>
            <a:ext cx="306387"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9332" name="Text Box 4">
            <a:extLst>
              <a:ext uri="{FF2B5EF4-FFF2-40B4-BE49-F238E27FC236}">
                <a16:creationId xmlns:a16="http://schemas.microsoft.com/office/drawing/2014/main" id="{3B5147D9-5C16-4760-8A58-22F77824B414}"/>
              </a:ext>
            </a:extLst>
          </p:cNvPr>
          <p:cNvSpPr txBox="1">
            <a:spLocks noChangeArrowheads="1"/>
          </p:cNvSpPr>
          <p:nvPr/>
        </p:nvSpPr>
        <p:spPr bwMode="auto">
          <a:xfrm>
            <a:off x="2411413" y="5037138"/>
            <a:ext cx="306387"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789" name="Text Box 5">
            <a:extLst>
              <a:ext uri="{FF2B5EF4-FFF2-40B4-BE49-F238E27FC236}">
                <a16:creationId xmlns:a16="http://schemas.microsoft.com/office/drawing/2014/main" id="{EA9B4EA3-693F-491E-B532-01B0E4657629}"/>
              </a:ext>
            </a:extLst>
          </p:cNvPr>
          <p:cNvSpPr txBox="1">
            <a:spLocks noChangeArrowheads="1"/>
          </p:cNvSpPr>
          <p:nvPr/>
        </p:nvSpPr>
        <p:spPr bwMode="auto">
          <a:xfrm>
            <a:off x="3995738" y="2060575"/>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a:t>
            </a:r>
            <a:endParaRPr lang="en-US" altLang="el-GR" sz="1600" b="1"/>
          </a:p>
        </p:txBody>
      </p:sp>
      <p:sp>
        <p:nvSpPr>
          <p:cNvPr id="374790" name="Text Box 6">
            <a:extLst>
              <a:ext uri="{FF2B5EF4-FFF2-40B4-BE49-F238E27FC236}">
                <a16:creationId xmlns:a16="http://schemas.microsoft.com/office/drawing/2014/main" id="{44F729AC-41CC-4B33-B168-FFBF4A4BE06B}"/>
              </a:ext>
            </a:extLst>
          </p:cNvPr>
          <p:cNvSpPr txBox="1">
            <a:spLocks noChangeArrowheads="1"/>
          </p:cNvSpPr>
          <p:nvPr/>
        </p:nvSpPr>
        <p:spPr bwMode="auto">
          <a:xfrm>
            <a:off x="3995738" y="3213100"/>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a:t>
            </a:r>
            <a:endParaRPr lang="en-US" altLang="el-GR" sz="1600" b="1"/>
          </a:p>
        </p:txBody>
      </p:sp>
      <p:sp>
        <p:nvSpPr>
          <p:cNvPr id="374791" name="Text Box 7">
            <a:extLst>
              <a:ext uri="{FF2B5EF4-FFF2-40B4-BE49-F238E27FC236}">
                <a16:creationId xmlns:a16="http://schemas.microsoft.com/office/drawing/2014/main" id="{A2912A6A-1EF9-4048-894C-1CC062044849}"/>
              </a:ext>
            </a:extLst>
          </p:cNvPr>
          <p:cNvSpPr txBox="1">
            <a:spLocks noChangeArrowheads="1"/>
          </p:cNvSpPr>
          <p:nvPr/>
        </p:nvSpPr>
        <p:spPr bwMode="auto">
          <a:xfrm>
            <a:off x="3995738" y="4437063"/>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a:t>
            </a:r>
            <a:endParaRPr lang="en-US" altLang="el-GR" sz="1600" b="1"/>
          </a:p>
        </p:txBody>
      </p:sp>
      <p:sp>
        <p:nvSpPr>
          <p:cNvPr id="99336" name="Text Box 8">
            <a:extLst>
              <a:ext uri="{FF2B5EF4-FFF2-40B4-BE49-F238E27FC236}">
                <a16:creationId xmlns:a16="http://schemas.microsoft.com/office/drawing/2014/main" id="{24F3B40B-63A0-48A4-8ACF-EE4190240952}"/>
              </a:ext>
            </a:extLst>
          </p:cNvPr>
          <p:cNvSpPr txBox="1">
            <a:spLocks noChangeArrowheads="1"/>
          </p:cNvSpPr>
          <p:nvPr/>
        </p:nvSpPr>
        <p:spPr bwMode="auto">
          <a:xfrm>
            <a:off x="3995738" y="5661025"/>
            <a:ext cx="419100"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a:t>
            </a:r>
            <a:endParaRPr lang="en-US" altLang="el-GR" sz="1600" b="1"/>
          </a:p>
        </p:txBody>
      </p:sp>
      <p:sp>
        <p:nvSpPr>
          <p:cNvPr id="374793" name="Text Box 9">
            <a:extLst>
              <a:ext uri="{FF2B5EF4-FFF2-40B4-BE49-F238E27FC236}">
                <a16:creationId xmlns:a16="http://schemas.microsoft.com/office/drawing/2014/main" id="{5F2E82C2-1EDD-4C41-A058-6DED34D4BE5A}"/>
              </a:ext>
            </a:extLst>
          </p:cNvPr>
          <p:cNvSpPr txBox="1">
            <a:spLocks noChangeArrowheads="1"/>
          </p:cNvSpPr>
          <p:nvPr/>
        </p:nvSpPr>
        <p:spPr bwMode="auto">
          <a:xfrm>
            <a:off x="5503863" y="17002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a:t>
            </a:r>
            <a:endParaRPr lang="en-US" altLang="el-GR" sz="1600" b="1"/>
          </a:p>
        </p:txBody>
      </p:sp>
      <p:sp>
        <p:nvSpPr>
          <p:cNvPr id="374794" name="Text Box 10">
            <a:extLst>
              <a:ext uri="{FF2B5EF4-FFF2-40B4-BE49-F238E27FC236}">
                <a16:creationId xmlns:a16="http://schemas.microsoft.com/office/drawing/2014/main" id="{CFA2D5CC-2020-4FF4-9911-A5743709A7CA}"/>
              </a:ext>
            </a:extLst>
          </p:cNvPr>
          <p:cNvSpPr txBox="1">
            <a:spLocks noChangeArrowheads="1"/>
          </p:cNvSpPr>
          <p:nvPr/>
        </p:nvSpPr>
        <p:spPr bwMode="auto">
          <a:xfrm>
            <a:off x="5503863" y="2306638"/>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a:t>
            </a:r>
            <a:endParaRPr lang="en-US" altLang="el-GR" sz="1600" b="1"/>
          </a:p>
        </p:txBody>
      </p:sp>
      <p:sp>
        <p:nvSpPr>
          <p:cNvPr id="374795" name="Text Box 11">
            <a:extLst>
              <a:ext uri="{FF2B5EF4-FFF2-40B4-BE49-F238E27FC236}">
                <a16:creationId xmlns:a16="http://schemas.microsoft.com/office/drawing/2014/main" id="{F3801965-D37B-478B-8EE3-9838F3AE0E35}"/>
              </a:ext>
            </a:extLst>
          </p:cNvPr>
          <p:cNvSpPr txBox="1">
            <a:spLocks noChangeArrowheads="1"/>
          </p:cNvSpPr>
          <p:nvPr/>
        </p:nvSpPr>
        <p:spPr bwMode="auto">
          <a:xfrm>
            <a:off x="5503863" y="291306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a:t>
            </a:r>
            <a:endParaRPr lang="en-US" altLang="el-GR" sz="1600" b="1"/>
          </a:p>
        </p:txBody>
      </p:sp>
      <p:sp>
        <p:nvSpPr>
          <p:cNvPr id="374796" name="Text Box 12">
            <a:extLst>
              <a:ext uri="{FF2B5EF4-FFF2-40B4-BE49-F238E27FC236}">
                <a16:creationId xmlns:a16="http://schemas.microsoft.com/office/drawing/2014/main" id="{7A6F4FA3-02EF-4D6B-B3EE-A17772A105BC}"/>
              </a:ext>
            </a:extLst>
          </p:cNvPr>
          <p:cNvSpPr txBox="1">
            <a:spLocks noChangeArrowheads="1"/>
          </p:cNvSpPr>
          <p:nvPr/>
        </p:nvSpPr>
        <p:spPr bwMode="auto">
          <a:xfrm>
            <a:off x="5503863" y="3521075"/>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a:t>
            </a:r>
            <a:endParaRPr lang="en-US" altLang="el-GR" sz="1600" b="1"/>
          </a:p>
        </p:txBody>
      </p:sp>
      <p:sp>
        <p:nvSpPr>
          <p:cNvPr id="374797" name="Text Box 13">
            <a:extLst>
              <a:ext uri="{FF2B5EF4-FFF2-40B4-BE49-F238E27FC236}">
                <a16:creationId xmlns:a16="http://schemas.microsoft.com/office/drawing/2014/main" id="{A5F08BF3-8B89-4FDA-92C6-E65F4FF3CA08}"/>
              </a:ext>
            </a:extLst>
          </p:cNvPr>
          <p:cNvSpPr txBox="1">
            <a:spLocks noChangeArrowheads="1"/>
          </p:cNvSpPr>
          <p:nvPr/>
        </p:nvSpPr>
        <p:spPr bwMode="auto">
          <a:xfrm>
            <a:off x="5503863" y="4127500"/>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a:t>
            </a:r>
            <a:endParaRPr lang="en-US" altLang="el-GR" sz="1600" b="1"/>
          </a:p>
        </p:txBody>
      </p:sp>
      <p:sp>
        <p:nvSpPr>
          <p:cNvPr id="374798" name="Text Box 14">
            <a:extLst>
              <a:ext uri="{FF2B5EF4-FFF2-40B4-BE49-F238E27FC236}">
                <a16:creationId xmlns:a16="http://schemas.microsoft.com/office/drawing/2014/main" id="{ED9123CF-B5E1-4894-AA08-8114761A81A9}"/>
              </a:ext>
            </a:extLst>
          </p:cNvPr>
          <p:cNvSpPr txBox="1">
            <a:spLocks noChangeArrowheads="1"/>
          </p:cNvSpPr>
          <p:nvPr/>
        </p:nvSpPr>
        <p:spPr bwMode="auto">
          <a:xfrm>
            <a:off x="5503863" y="4735513"/>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a:t>
            </a:r>
            <a:endParaRPr lang="en-US" altLang="el-GR" sz="1600" b="1"/>
          </a:p>
        </p:txBody>
      </p:sp>
      <p:sp>
        <p:nvSpPr>
          <p:cNvPr id="374799" name="Text Box 15">
            <a:extLst>
              <a:ext uri="{FF2B5EF4-FFF2-40B4-BE49-F238E27FC236}">
                <a16:creationId xmlns:a16="http://schemas.microsoft.com/office/drawing/2014/main" id="{FDFBD192-366A-4BD4-884E-F4488800C787}"/>
              </a:ext>
            </a:extLst>
          </p:cNvPr>
          <p:cNvSpPr txBox="1">
            <a:spLocks noChangeArrowheads="1"/>
          </p:cNvSpPr>
          <p:nvPr/>
        </p:nvSpPr>
        <p:spPr bwMode="auto">
          <a:xfrm>
            <a:off x="5503863" y="5341938"/>
            <a:ext cx="531812"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a:t>
            </a:r>
            <a:endParaRPr lang="en-US" altLang="el-GR" sz="1600" b="1"/>
          </a:p>
        </p:txBody>
      </p:sp>
      <p:sp>
        <p:nvSpPr>
          <p:cNvPr id="99344" name="Text Box 16">
            <a:extLst>
              <a:ext uri="{FF2B5EF4-FFF2-40B4-BE49-F238E27FC236}">
                <a16:creationId xmlns:a16="http://schemas.microsoft.com/office/drawing/2014/main" id="{99157B8C-1556-4A09-8E47-4BBE2DDABA7E}"/>
              </a:ext>
            </a:extLst>
          </p:cNvPr>
          <p:cNvSpPr txBox="1">
            <a:spLocks noChangeArrowheads="1"/>
          </p:cNvSpPr>
          <p:nvPr/>
        </p:nvSpPr>
        <p:spPr bwMode="auto">
          <a:xfrm>
            <a:off x="5505450" y="5949950"/>
            <a:ext cx="531813"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a:t>
            </a:r>
            <a:endParaRPr lang="en-US" altLang="el-GR" sz="1600" b="1"/>
          </a:p>
        </p:txBody>
      </p:sp>
      <p:sp>
        <p:nvSpPr>
          <p:cNvPr id="99345" name="Oval 17">
            <a:extLst>
              <a:ext uri="{FF2B5EF4-FFF2-40B4-BE49-F238E27FC236}">
                <a16:creationId xmlns:a16="http://schemas.microsoft.com/office/drawing/2014/main" id="{B32D8052-8CB0-4384-A572-865217473854}"/>
              </a:ext>
            </a:extLst>
          </p:cNvPr>
          <p:cNvSpPr>
            <a:spLocks noChangeArrowheads="1"/>
          </p:cNvSpPr>
          <p:nvPr/>
        </p:nvSpPr>
        <p:spPr bwMode="auto">
          <a:xfrm>
            <a:off x="827088" y="3716338"/>
            <a:ext cx="142875" cy="144462"/>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nvGrpSpPr>
          <p:cNvPr id="99346" name="Group 18">
            <a:extLst>
              <a:ext uri="{FF2B5EF4-FFF2-40B4-BE49-F238E27FC236}">
                <a16:creationId xmlns:a16="http://schemas.microsoft.com/office/drawing/2014/main" id="{2AAD25F9-8F2F-485C-9C5D-20718B936E1E}"/>
              </a:ext>
            </a:extLst>
          </p:cNvPr>
          <p:cNvGrpSpPr>
            <a:grpSpLocks/>
          </p:cNvGrpSpPr>
          <p:nvPr/>
        </p:nvGrpSpPr>
        <p:grpSpPr bwMode="auto">
          <a:xfrm>
            <a:off x="4138613" y="1939925"/>
            <a:ext cx="71437" cy="3697288"/>
            <a:chOff x="2699" y="1222"/>
            <a:chExt cx="45" cy="2329"/>
          </a:xfrm>
        </p:grpSpPr>
        <p:grpSp>
          <p:nvGrpSpPr>
            <p:cNvPr id="99466" name="Group 19">
              <a:extLst>
                <a:ext uri="{FF2B5EF4-FFF2-40B4-BE49-F238E27FC236}">
                  <a16:creationId xmlns:a16="http://schemas.microsoft.com/office/drawing/2014/main" id="{BBB82092-217C-422E-B108-2EFCEB09625A}"/>
                </a:ext>
              </a:extLst>
            </p:cNvPr>
            <p:cNvGrpSpPr>
              <a:grpSpLocks/>
            </p:cNvGrpSpPr>
            <p:nvPr/>
          </p:nvGrpSpPr>
          <p:grpSpPr bwMode="auto">
            <a:xfrm>
              <a:off x="2699" y="1222"/>
              <a:ext cx="44" cy="805"/>
              <a:chOff x="2699" y="1222"/>
              <a:chExt cx="44" cy="805"/>
            </a:xfrm>
          </p:grpSpPr>
          <p:sp>
            <p:nvSpPr>
              <p:cNvPr id="99470" name="Oval 20">
                <a:extLst>
                  <a:ext uri="{FF2B5EF4-FFF2-40B4-BE49-F238E27FC236}">
                    <a16:creationId xmlns:a16="http://schemas.microsoft.com/office/drawing/2014/main" id="{69FA5ADB-CC0D-4518-A06C-D2EA63BE446B}"/>
                  </a:ext>
                </a:extLst>
              </p:cNvPr>
              <p:cNvSpPr>
                <a:spLocks noChangeArrowheads="1"/>
              </p:cNvSpPr>
              <p:nvPr/>
            </p:nvSpPr>
            <p:spPr bwMode="auto">
              <a:xfrm flipV="1">
                <a:off x="2699" y="122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71" name="Oval 21">
                <a:extLst>
                  <a:ext uri="{FF2B5EF4-FFF2-40B4-BE49-F238E27FC236}">
                    <a16:creationId xmlns:a16="http://schemas.microsoft.com/office/drawing/2014/main" id="{89D7CF9C-5FE8-4EF2-8EFE-468C11F7362F}"/>
                  </a:ext>
                </a:extLst>
              </p:cNvPr>
              <p:cNvSpPr>
                <a:spLocks noChangeArrowheads="1"/>
              </p:cNvSpPr>
              <p:nvPr/>
            </p:nvSpPr>
            <p:spPr bwMode="auto">
              <a:xfrm flipV="1">
                <a:off x="2699" y="198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67" name="Group 22">
              <a:extLst>
                <a:ext uri="{FF2B5EF4-FFF2-40B4-BE49-F238E27FC236}">
                  <a16:creationId xmlns:a16="http://schemas.microsoft.com/office/drawing/2014/main" id="{7D5D3D1B-965F-451F-B7A5-F165119EBDDF}"/>
                </a:ext>
              </a:extLst>
            </p:cNvPr>
            <p:cNvGrpSpPr>
              <a:grpSpLocks/>
            </p:cNvGrpSpPr>
            <p:nvPr/>
          </p:nvGrpSpPr>
          <p:grpSpPr bwMode="auto">
            <a:xfrm>
              <a:off x="2699" y="2745"/>
              <a:ext cx="45" cy="806"/>
              <a:chOff x="2699" y="2745"/>
              <a:chExt cx="45" cy="806"/>
            </a:xfrm>
          </p:grpSpPr>
          <p:sp>
            <p:nvSpPr>
              <p:cNvPr id="99468" name="Oval 23">
                <a:extLst>
                  <a:ext uri="{FF2B5EF4-FFF2-40B4-BE49-F238E27FC236}">
                    <a16:creationId xmlns:a16="http://schemas.microsoft.com/office/drawing/2014/main" id="{9FC872C7-D3F5-464A-B52A-CAB00E00E4DC}"/>
                  </a:ext>
                </a:extLst>
              </p:cNvPr>
              <p:cNvSpPr>
                <a:spLocks noChangeArrowheads="1"/>
              </p:cNvSpPr>
              <p:nvPr/>
            </p:nvSpPr>
            <p:spPr bwMode="auto">
              <a:xfrm flipV="1">
                <a:off x="2699" y="274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69" name="Oval 24">
                <a:extLst>
                  <a:ext uri="{FF2B5EF4-FFF2-40B4-BE49-F238E27FC236}">
                    <a16:creationId xmlns:a16="http://schemas.microsoft.com/office/drawing/2014/main" id="{B68A6F08-2676-433E-BCA3-86EC1BDF88C4}"/>
                  </a:ext>
                </a:extLst>
              </p:cNvPr>
              <p:cNvSpPr>
                <a:spLocks noChangeArrowheads="1"/>
              </p:cNvSpPr>
              <p:nvPr/>
            </p:nvSpPr>
            <p:spPr bwMode="auto">
              <a:xfrm flipV="1">
                <a:off x="2700" y="350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9347" name="Group 25">
            <a:extLst>
              <a:ext uri="{FF2B5EF4-FFF2-40B4-BE49-F238E27FC236}">
                <a16:creationId xmlns:a16="http://schemas.microsoft.com/office/drawing/2014/main" id="{683E4B34-A726-48CB-8DA0-BB6678CF82CD}"/>
              </a:ext>
            </a:extLst>
          </p:cNvPr>
          <p:cNvGrpSpPr>
            <a:grpSpLocks/>
          </p:cNvGrpSpPr>
          <p:nvPr/>
        </p:nvGrpSpPr>
        <p:grpSpPr bwMode="auto">
          <a:xfrm>
            <a:off x="5759450" y="1638300"/>
            <a:ext cx="69850" cy="4300538"/>
            <a:chOff x="3606" y="1032"/>
            <a:chExt cx="44" cy="2709"/>
          </a:xfrm>
        </p:grpSpPr>
        <p:grpSp>
          <p:nvGrpSpPr>
            <p:cNvPr id="99454" name="Group 26">
              <a:extLst>
                <a:ext uri="{FF2B5EF4-FFF2-40B4-BE49-F238E27FC236}">
                  <a16:creationId xmlns:a16="http://schemas.microsoft.com/office/drawing/2014/main" id="{5E07B3BC-3BF0-40E5-A9ED-93B879E439D9}"/>
                </a:ext>
              </a:extLst>
            </p:cNvPr>
            <p:cNvGrpSpPr>
              <a:grpSpLocks/>
            </p:cNvGrpSpPr>
            <p:nvPr/>
          </p:nvGrpSpPr>
          <p:grpSpPr bwMode="auto">
            <a:xfrm>
              <a:off x="3606" y="1032"/>
              <a:ext cx="44" cy="424"/>
              <a:chOff x="3606" y="1032"/>
              <a:chExt cx="44" cy="424"/>
            </a:xfrm>
          </p:grpSpPr>
          <p:sp>
            <p:nvSpPr>
              <p:cNvPr id="99464" name="Oval 27">
                <a:extLst>
                  <a:ext uri="{FF2B5EF4-FFF2-40B4-BE49-F238E27FC236}">
                    <a16:creationId xmlns:a16="http://schemas.microsoft.com/office/drawing/2014/main" id="{3C6BD670-D070-4DF7-975D-697EFE3AF1A7}"/>
                  </a:ext>
                </a:extLst>
              </p:cNvPr>
              <p:cNvSpPr>
                <a:spLocks noChangeArrowheads="1"/>
              </p:cNvSpPr>
              <p:nvPr/>
            </p:nvSpPr>
            <p:spPr bwMode="auto">
              <a:xfrm flipH="1">
                <a:off x="3606" y="103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65" name="Oval 28">
                <a:extLst>
                  <a:ext uri="{FF2B5EF4-FFF2-40B4-BE49-F238E27FC236}">
                    <a16:creationId xmlns:a16="http://schemas.microsoft.com/office/drawing/2014/main" id="{43975CF4-3BF2-4528-B72B-1A466E60213D}"/>
                  </a:ext>
                </a:extLst>
              </p:cNvPr>
              <p:cNvSpPr>
                <a:spLocks noChangeArrowheads="1"/>
              </p:cNvSpPr>
              <p:nvPr/>
            </p:nvSpPr>
            <p:spPr bwMode="auto">
              <a:xfrm flipH="1">
                <a:off x="3606" y="1412"/>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55" name="Group 29">
              <a:extLst>
                <a:ext uri="{FF2B5EF4-FFF2-40B4-BE49-F238E27FC236}">
                  <a16:creationId xmlns:a16="http://schemas.microsoft.com/office/drawing/2014/main" id="{C790574F-314B-476E-8926-EDCAA86BB01F}"/>
                </a:ext>
              </a:extLst>
            </p:cNvPr>
            <p:cNvGrpSpPr>
              <a:grpSpLocks/>
            </p:cNvGrpSpPr>
            <p:nvPr/>
          </p:nvGrpSpPr>
          <p:grpSpPr bwMode="auto">
            <a:xfrm>
              <a:off x="3606" y="1793"/>
              <a:ext cx="44" cy="425"/>
              <a:chOff x="3606" y="1793"/>
              <a:chExt cx="44" cy="425"/>
            </a:xfrm>
          </p:grpSpPr>
          <p:sp>
            <p:nvSpPr>
              <p:cNvPr id="99462" name="Oval 30">
                <a:extLst>
                  <a:ext uri="{FF2B5EF4-FFF2-40B4-BE49-F238E27FC236}">
                    <a16:creationId xmlns:a16="http://schemas.microsoft.com/office/drawing/2014/main" id="{D671B891-817F-4163-BED9-22B082437EBF}"/>
                  </a:ext>
                </a:extLst>
              </p:cNvPr>
              <p:cNvSpPr>
                <a:spLocks noChangeArrowheads="1"/>
              </p:cNvSpPr>
              <p:nvPr/>
            </p:nvSpPr>
            <p:spPr bwMode="auto">
              <a:xfrm flipH="1">
                <a:off x="3606" y="179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63" name="Oval 31">
                <a:extLst>
                  <a:ext uri="{FF2B5EF4-FFF2-40B4-BE49-F238E27FC236}">
                    <a16:creationId xmlns:a16="http://schemas.microsoft.com/office/drawing/2014/main" id="{875889D0-1314-454F-88EB-58ECCB544DBC}"/>
                  </a:ext>
                </a:extLst>
              </p:cNvPr>
              <p:cNvSpPr>
                <a:spLocks noChangeArrowheads="1"/>
              </p:cNvSpPr>
              <p:nvPr/>
            </p:nvSpPr>
            <p:spPr bwMode="auto">
              <a:xfrm flipH="1">
                <a:off x="3606" y="217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56" name="Group 32">
              <a:extLst>
                <a:ext uri="{FF2B5EF4-FFF2-40B4-BE49-F238E27FC236}">
                  <a16:creationId xmlns:a16="http://schemas.microsoft.com/office/drawing/2014/main" id="{BE570249-6377-4C14-9BBC-C9E1528FE1BA}"/>
                </a:ext>
              </a:extLst>
            </p:cNvPr>
            <p:cNvGrpSpPr>
              <a:grpSpLocks/>
            </p:cNvGrpSpPr>
            <p:nvPr/>
          </p:nvGrpSpPr>
          <p:grpSpPr bwMode="auto">
            <a:xfrm>
              <a:off x="3606" y="2554"/>
              <a:ext cx="44" cy="425"/>
              <a:chOff x="3606" y="2554"/>
              <a:chExt cx="44" cy="425"/>
            </a:xfrm>
          </p:grpSpPr>
          <p:sp>
            <p:nvSpPr>
              <p:cNvPr id="99460" name="Oval 33">
                <a:extLst>
                  <a:ext uri="{FF2B5EF4-FFF2-40B4-BE49-F238E27FC236}">
                    <a16:creationId xmlns:a16="http://schemas.microsoft.com/office/drawing/2014/main" id="{0A726F1C-9BA8-4B74-B800-1433ED40A2F1}"/>
                  </a:ext>
                </a:extLst>
              </p:cNvPr>
              <p:cNvSpPr>
                <a:spLocks noChangeArrowheads="1"/>
              </p:cNvSpPr>
              <p:nvPr/>
            </p:nvSpPr>
            <p:spPr bwMode="auto">
              <a:xfrm flipH="1">
                <a:off x="3606" y="2554"/>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61" name="Oval 34">
                <a:extLst>
                  <a:ext uri="{FF2B5EF4-FFF2-40B4-BE49-F238E27FC236}">
                    <a16:creationId xmlns:a16="http://schemas.microsoft.com/office/drawing/2014/main" id="{4C85CCA8-38C8-43C8-94F1-15C545C5BBAB}"/>
                  </a:ext>
                </a:extLst>
              </p:cNvPr>
              <p:cNvSpPr>
                <a:spLocks noChangeArrowheads="1"/>
              </p:cNvSpPr>
              <p:nvPr/>
            </p:nvSpPr>
            <p:spPr bwMode="auto">
              <a:xfrm flipH="1">
                <a:off x="3606" y="2935"/>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57" name="Group 35">
              <a:extLst>
                <a:ext uri="{FF2B5EF4-FFF2-40B4-BE49-F238E27FC236}">
                  <a16:creationId xmlns:a16="http://schemas.microsoft.com/office/drawing/2014/main" id="{91D5EDB7-467A-4299-9CDA-06484F7154BC}"/>
                </a:ext>
              </a:extLst>
            </p:cNvPr>
            <p:cNvGrpSpPr>
              <a:grpSpLocks/>
            </p:cNvGrpSpPr>
            <p:nvPr/>
          </p:nvGrpSpPr>
          <p:grpSpPr bwMode="auto">
            <a:xfrm>
              <a:off x="3606" y="3316"/>
              <a:ext cx="44" cy="425"/>
              <a:chOff x="3606" y="3316"/>
              <a:chExt cx="44" cy="425"/>
            </a:xfrm>
          </p:grpSpPr>
          <p:sp>
            <p:nvSpPr>
              <p:cNvPr id="99458" name="Oval 36">
                <a:extLst>
                  <a:ext uri="{FF2B5EF4-FFF2-40B4-BE49-F238E27FC236}">
                    <a16:creationId xmlns:a16="http://schemas.microsoft.com/office/drawing/2014/main" id="{34CDD821-6404-4900-B50F-B18ED0D89B95}"/>
                  </a:ext>
                </a:extLst>
              </p:cNvPr>
              <p:cNvSpPr>
                <a:spLocks noChangeArrowheads="1"/>
              </p:cNvSpPr>
              <p:nvPr/>
            </p:nvSpPr>
            <p:spPr bwMode="auto">
              <a:xfrm flipH="1">
                <a:off x="3606" y="331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59" name="Oval 37">
                <a:extLst>
                  <a:ext uri="{FF2B5EF4-FFF2-40B4-BE49-F238E27FC236}">
                    <a16:creationId xmlns:a16="http://schemas.microsoft.com/office/drawing/2014/main" id="{BE665047-CE94-4BFE-B22A-6131DF465015}"/>
                  </a:ext>
                </a:extLst>
              </p:cNvPr>
              <p:cNvSpPr>
                <a:spLocks noChangeArrowheads="1"/>
              </p:cNvSpPr>
              <p:nvPr/>
            </p:nvSpPr>
            <p:spPr bwMode="auto">
              <a:xfrm flipH="1">
                <a:off x="3606" y="3697"/>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9348" name="Group 38">
            <a:extLst>
              <a:ext uri="{FF2B5EF4-FFF2-40B4-BE49-F238E27FC236}">
                <a16:creationId xmlns:a16="http://schemas.microsoft.com/office/drawing/2014/main" id="{07ACE283-5BC9-4D32-99F4-C13BF4822063}"/>
              </a:ext>
            </a:extLst>
          </p:cNvPr>
          <p:cNvGrpSpPr>
            <a:grpSpLocks/>
          </p:cNvGrpSpPr>
          <p:nvPr/>
        </p:nvGrpSpPr>
        <p:grpSpPr bwMode="auto">
          <a:xfrm>
            <a:off x="7378700" y="1484313"/>
            <a:ext cx="74613" cy="4608512"/>
            <a:chOff x="4648" y="935"/>
            <a:chExt cx="47" cy="2903"/>
          </a:xfrm>
        </p:grpSpPr>
        <p:grpSp>
          <p:nvGrpSpPr>
            <p:cNvPr id="99430" name="Group 39">
              <a:extLst>
                <a:ext uri="{FF2B5EF4-FFF2-40B4-BE49-F238E27FC236}">
                  <a16:creationId xmlns:a16="http://schemas.microsoft.com/office/drawing/2014/main" id="{B8381A9F-0B6D-4A6F-A888-999F3053B204}"/>
                </a:ext>
              </a:extLst>
            </p:cNvPr>
            <p:cNvGrpSpPr>
              <a:grpSpLocks/>
            </p:cNvGrpSpPr>
            <p:nvPr/>
          </p:nvGrpSpPr>
          <p:grpSpPr bwMode="auto">
            <a:xfrm>
              <a:off x="4648" y="935"/>
              <a:ext cx="47" cy="238"/>
              <a:chOff x="4648" y="935"/>
              <a:chExt cx="47" cy="238"/>
            </a:xfrm>
          </p:grpSpPr>
          <p:sp>
            <p:nvSpPr>
              <p:cNvPr id="99452" name="Oval 40">
                <a:extLst>
                  <a:ext uri="{FF2B5EF4-FFF2-40B4-BE49-F238E27FC236}">
                    <a16:creationId xmlns:a16="http://schemas.microsoft.com/office/drawing/2014/main" id="{4B0990A9-C7DB-4C1D-927F-9F5FC357A4F6}"/>
                  </a:ext>
                </a:extLst>
              </p:cNvPr>
              <p:cNvSpPr>
                <a:spLocks noChangeArrowheads="1"/>
              </p:cNvSpPr>
              <p:nvPr/>
            </p:nvSpPr>
            <p:spPr bwMode="auto">
              <a:xfrm flipH="1" flipV="1">
                <a:off x="4649" y="93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53" name="Oval 41">
                <a:extLst>
                  <a:ext uri="{FF2B5EF4-FFF2-40B4-BE49-F238E27FC236}">
                    <a16:creationId xmlns:a16="http://schemas.microsoft.com/office/drawing/2014/main" id="{B78CC97B-D86A-425F-84B9-25F1FB609E89}"/>
                  </a:ext>
                </a:extLst>
              </p:cNvPr>
              <p:cNvSpPr>
                <a:spLocks noChangeArrowheads="1"/>
              </p:cNvSpPr>
              <p:nvPr/>
            </p:nvSpPr>
            <p:spPr bwMode="auto">
              <a:xfrm flipH="1" flipV="1">
                <a:off x="4648" y="112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31" name="Group 42">
              <a:extLst>
                <a:ext uri="{FF2B5EF4-FFF2-40B4-BE49-F238E27FC236}">
                  <a16:creationId xmlns:a16="http://schemas.microsoft.com/office/drawing/2014/main" id="{460EF3F0-3B70-4F48-A1D8-593346EA6E0A}"/>
                </a:ext>
              </a:extLst>
            </p:cNvPr>
            <p:cNvGrpSpPr>
              <a:grpSpLocks/>
            </p:cNvGrpSpPr>
            <p:nvPr/>
          </p:nvGrpSpPr>
          <p:grpSpPr bwMode="auto">
            <a:xfrm>
              <a:off x="4648" y="1315"/>
              <a:ext cx="47" cy="239"/>
              <a:chOff x="4648" y="1315"/>
              <a:chExt cx="47" cy="239"/>
            </a:xfrm>
          </p:grpSpPr>
          <p:sp>
            <p:nvSpPr>
              <p:cNvPr id="99450" name="Oval 43">
                <a:extLst>
                  <a:ext uri="{FF2B5EF4-FFF2-40B4-BE49-F238E27FC236}">
                    <a16:creationId xmlns:a16="http://schemas.microsoft.com/office/drawing/2014/main" id="{882517B4-E322-420E-B9DD-1EC0C7689007}"/>
                  </a:ext>
                </a:extLst>
              </p:cNvPr>
              <p:cNvSpPr>
                <a:spLocks noChangeArrowheads="1"/>
              </p:cNvSpPr>
              <p:nvPr/>
            </p:nvSpPr>
            <p:spPr bwMode="auto">
              <a:xfrm flipH="1" flipV="1">
                <a:off x="4649" y="1315"/>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51" name="Oval 44">
                <a:extLst>
                  <a:ext uri="{FF2B5EF4-FFF2-40B4-BE49-F238E27FC236}">
                    <a16:creationId xmlns:a16="http://schemas.microsoft.com/office/drawing/2014/main" id="{A7D36FF9-ADFF-4DC7-83ED-5FEB5C93D83E}"/>
                  </a:ext>
                </a:extLst>
              </p:cNvPr>
              <p:cNvSpPr>
                <a:spLocks noChangeArrowheads="1"/>
              </p:cNvSpPr>
              <p:nvPr/>
            </p:nvSpPr>
            <p:spPr bwMode="auto">
              <a:xfrm flipH="1" flipV="1">
                <a:off x="4648" y="150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32" name="Group 45">
              <a:extLst>
                <a:ext uri="{FF2B5EF4-FFF2-40B4-BE49-F238E27FC236}">
                  <a16:creationId xmlns:a16="http://schemas.microsoft.com/office/drawing/2014/main" id="{37970309-12B2-4837-A2B3-4ACDAF5F76E9}"/>
                </a:ext>
              </a:extLst>
            </p:cNvPr>
            <p:cNvGrpSpPr>
              <a:grpSpLocks/>
            </p:cNvGrpSpPr>
            <p:nvPr/>
          </p:nvGrpSpPr>
          <p:grpSpPr bwMode="auto">
            <a:xfrm>
              <a:off x="4648" y="1696"/>
              <a:ext cx="46" cy="238"/>
              <a:chOff x="4648" y="1696"/>
              <a:chExt cx="46" cy="238"/>
            </a:xfrm>
          </p:grpSpPr>
          <p:sp>
            <p:nvSpPr>
              <p:cNvPr id="99448" name="Oval 46">
                <a:extLst>
                  <a:ext uri="{FF2B5EF4-FFF2-40B4-BE49-F238E27FC236}">
                    <a16:creationId xmlns:a16="http://schemas.microsoft.com/office/drawing/2014/main" id="{90AE826D-47FD-47DF-A64C-9D657E77C0DD}"/>
                  </a:ext>
                </a:extLst>
              </p:cNvPr>
              <p:cNvSpPr>
                <a:spLocks noChangeArrowheads="1"/>
              </p:cNvSpPr>
              <p:nvPr/>
            </p:nvSpPr>
            <p:spPr bwMode="auto">
              <a:xfrm flipH="1" flipV="1">
                <a:off x="4648" y="169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49" name="Oval 47">
                <a:extLst>
                  <a:ext uri="{FF2B5EF4-FFF2-40B4-BE49-F238E27FC236}">
                    <a16:creationId xmlns:a16="http://schemas.microsoft.com/office/drawing/2014/main" id="{DB0E2FEF-5039-4EBD-8910-5563A70C8693}"/>
                  </a:ext>
                </a:extLst>
              </p:cNvPr>
              <p:cNvSpPr>
                <a:spLocks noChangeArrowheads="1"/>
              </p:cNvSpPr>
              <p:nvPr/>
            </p:nvSpPr>
            <p:spPr bwMode="auto">
              <a:xfrm flipH="1" flipV="1">
                <a:off x="4648" y="1886"/>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33" name="Group 48">
              <a:extLst>
                <a:ext uri="{FF2B5EF4-FFF2-40B4-BE49-F238E27FC236}">
                  <a16:creationId xmlns:a16="http://schemas.microsoft.com/office/drawing/2014/main" id="{B407FAA9-08D3-4D2B-9D4B-BF258DFB7F90}"/>
                </a:ext>
              </a:extLst>
            </p:cNvPr>
            <p:cNvGrpSpPr>
              <a:grpSpLocks/>
            </p:cNvGrpSpPr>
            <p:nvPr/>
          </p:nvGrpSpPr>
          <p:grpSpPr bwMode="auto">
            <a:xfrm>
              <a:off x="4648" y="2077"/>
              <a:ext cx="46" cy="238"/>
              <a:chOff x="4648" y="2077"/>
              <a:chExt cx="46" cy="238"/>
            </a:xfrm>
          </p:grpSpPr>
          <p:sp>
            <p:nvSpPr>
              <p:cNvPr id="99446" name="Oval 49">
                <a:extLst>
                  <a:ext uri="{FF2B5EF4-FFF2-40B4-BE49-F238E27FC236}">
                    <a16:creationId xmlns:a16="http://schemas.microsoft.com/office/drawing/2014/main" id="{13534350-4D77-4778-B88C-43F1A90555D9}"/>
                  </a:ext>
                </a:extLst>
              </p:cNvPr>
              <p:cNvSpPr>
                <a:spLocks noChangeArrowheads="1"/>
              </p:cNvSpPr>
              <p:nvPr/>
            </p:nvSpPr>
            <p:spPr bwMode="auto">
              <a:xfrm flipH="1" flipV="1">
                <a:off x="4648" y="207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47" name="Oval 50">
                <a:extLst>
                  <a:ext uri="{FF2B5EF4-FFF2-40B4-BE49-F238E27FC236}">
                    <a16:creationId xmlns:a16="http://schemas.microsoft.com/office/drawing/2014/main" id="{509B2CEA-9454-40B7-B349-619A5E289B0F}"/>
                  </a:ext>
                </a:extLst>
              </p:cNvPr>
              <p:cNvSpPr>
                <a:spLocks noChangeArrowheads="1"/>
              </p:cNvSpPr>
              <p:nvPr/>
            </p:nvSpPr>
            <p:spPr bwMode="auto">
              <a:xfrm flipH="1" flipV="1">
                <a:off x="4648" y="226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34" name="Group 51">
              <a:extLst>
                <a:ext uri="{FF2B5EF4-FFF2-40B4-BE49-F238E27FC236}">
                  <a16:creationId xmlns:a16="http://schemas.microsoft.com/office/drawing/2014/main" id="{FBE50AFA-8320-49A5-8A91-B74A8450A51C}"/>
                </a:ext>
              </a:extLst>
            </p:cNvPr>
            <p:cNvGrpSpPr>
              <a:grpSpLocks/>
            </p:cNvGrpSpPr>
            <p:nvPr/>
          </p:nvGrpSpPr>
          <p:grpSpPr bwMode="auto">
            <a:xfrm>
              <a:off x="4648" y="2457"/>
              <a:ext cx="46" cy="239"/>
              <a:chOff x="4648" y="2457"/>
              <a:chExt cx="46" cy="239"/>
            </a:xfrm>
          </p:grpSpPr>
          <p:sp>
            <p:nvSpPr>
              <p:cNvPr id="99444" name="Oval 52">
                <a:extLst>
                  <a:ext uri="{FF2B5EF4-FFF2-40B4-BE49-F238E27FC236}">
                    <a16:creationId xmlns:a16="http://schemas.microsoft.com/office/drawing/2014/main" id="{CBA4876C-2DCC-4A56-AD0A-B3303EB4E509}"/>
                  </a:ext>
                </a:extLst>
              </p:cNvPr>
              <p:cNvSpPr>
                <a:spLocks noChangeArrowheads="1"/>
              </p:cNvSpPr>
              <p:nvPr/>
            </p:nvSpPr>
            <p:spPr bwMode="auto">
              <a:xfrm flipH="1" flipV="1">
                <a:off x="4648" y="2457"/>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45" name="Oval 53">
                <a:extLst>
                  <a:ext uri="{FF2B5EF4-FFF2-40B4-BE49-F238E27FC236}">
                    <a16:creationId xmlns:a16="http://schemas.microsoft.com/office/drawing/2014/main" id="{530C797E-ABAA-4CA6-8FB2-2438881EEF17}"/>
                  </a:ext>
                </a:extLst>
              </p:cNvPr>
              <p:cNvSpPr>
                <a:spLocks noChangeArrowheads="1"/>
              </p:cNvSpPr>
              <p:nvPr/>
            </p:nvSpPr>
            <p:spPr bwMode="auto">
              <a:xfrm flipH="1" flipV="1">
                <a:off x="4648" y="264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35" name="Group 54">
              <a:extLst>
                <a:ext uri="{FF2B5EF4-FFF2-40B4-BE49-F238E27FC236}">
                  <a16:creationId xmlns:a16="http://schemas.microsoft.com/office/drawing/2014/main" id="{1926C0C4-2DA8-4032-AB4A-B3A32C9411AC}"/>
                </a:ext>
              </a:extLst>
            </p:cNvPr>
            <p:cNvGrpSpPr>
              <a:grpSpLocks/>
            </p:cNvGrpSpPr>
            <p:nvPr/>
          </p:nvGrpSpPr>
          <p:grpSpPr bwMode="auto">
            <a:xfrm>
              <a:off x="4648" y="3599"/>
              <a:ext cx="46" cy="239"/>
              <a:chOff x="4648" y="3599"/>
              <a:chExt cx="46" cy="239"/>
            </a:xfrm>
          </p:grpSpPr>
          <p:sp>
            <p:nvSpPr>
              <p:cNvPr id="99442" name="Oval 55">
                <a:extLst>
                  <a:ext uri="{FF2B5EF4-FFF2-40B4-BE49-F238E27FC236}">
                    <a16:creationId xmlns:a16="http://schemas.microsoft.com/office/drawing/2014/main" id="{B933CE56-80BF-4FCC-A90B-2024B5271589}"/>
                  </a:ext>
                </a:extLst>
              </p:cNvPr>
              <p:cNvSpPr>
                <a:spLocks noChangeArrowheads="1"/>
              </p:cNvSpPr>
              <p:nvPr/>
            </p:nvSpPr>
            <p:spPr bwMode="auto">
              <a:xfrm flipH="1" flipV="1">
                <a:off x="4648" y="359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43" name="Oval 56">
                <a:extLst>
                  <a:ext uri="{FF2B5EF4-FFF2-40B4-BE49-F238E27FC236}">
                    <a16:creationId xmlns:a16="http://schemas.microsoft.com/office/drawing/2014/main" id="{1E2D9663-9FF2-4786-B3CB-688497E6497C}"/>
                  </a:ext>
                </a:extLst>
              </p:cNvPr>
              <p:cNvSpPr>
                <a:spLocks noChangeArrowheads="1"/>
              </p:cNvSpPr>
              <p:nvPr/>
            </p:nvSpPr>
            <p:spPr bwMode="auto">
              <a:xfrm flipH="1" flipV="1">
                <a:off x="4648" y="3790"/>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36" name="Group 57">
              <a:extLst>
                <a:ext uri="{FF2B5EF4-FFF2-40B4-BE49-F238E27FC236}">
                  <a16:creationId xmlns:a16="http://schemas.microsoft.com/office/drawing/2014/main" id="{7C508BC8-69BC-4150-8739-6A672528FB33}"/>
                </a:ext>
              </a:extLst>
            </p:cNvPr>
            <p:cNvGrpSpPr>
              <a:grpSpLocks/>
            </p:cNvGrpSpPr>
            <p:nvPr/>
          </p:nvGrpSpPr>
          <p:grpSpPr bwMode="auto">
            <a:xfrm>
              <a:off x="4648" y="3219"/>
              <a:ext cx="46" cy="238"/>
              <a:chOff x="4648" y="3219"/>
              <a:chExt cx="46" cy="238"/>
            </a:xfrm>
          </p:grpSpPr>
          <p:sp>
            <p:nvSpPr>
              <p:cNvPr id="99440" name="Oval 58">
                <a:extLst>
                  <a:ext uri="{FF2B5EF4-FFF2-40B4-BE49-F238E27FC236}">
                    <a16:creationId xmlns:a16="http://schemas.microsoft.com/office/drawing/2014/main" id="{6790717B-50B8-4D7D-B939-FC12B3379B65}"/>
                  </a:ext>
                </a:extLst>
              </p:cNvPr>
              <p:cNvSpPr>
                <a:spLocks noChangeArrowheads="1"/>
              </p:cNvSpPr>
              <p:nvPr/>
            </p:nvSpPr>
            <p:spPr bwMode="auto">
              <a:xfrm flipH="1" flipV="1">
                <a:off x="4648" y="321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41" name="Oval 59">
                <a:extLst>
                  <a:ext uri="{FF2B5EF4-FFF2-40B4-BE49-F238E27FC236}">
                    <a16:creationId xmlns:a16="http://schemas.microsoft.com/office/drawing/2014/main" id="{6B2A508B-39BF-4391-B014-9BE689170088}"/>
                  </a:ext>
                </a:extLst>
              </p:cNvPr>
              <p:cNvSpPr>
                <a:spLocks noChangeArrowheads="1"/>
              </p:cNvSpPr>
              <p:nvPr/>
            </p:nvSpPr>
            <p:spPr bwMode="auto">
              <a:xfrm flipH="1" flipV="1">
                <a:off x="4648" y="3409"/>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nvGrpSpPr>
            <p:cNvPr id="99437" name="Group 60">
              <a:extLst>
                <a:ext uri="{FF2B5EF4-FFF2-40B4-BE49-F238E27FC236}">
                  <a16:creationId xmlns:a16="http://schemas.microsoft.com/office/drawing/2014/main" id="{C9F6BCE5-D402-400D-9D09-63392F64CD03}"/>
                </a:ext>
              </a:extLst>
            </p:cNvPr>
            <p:cNvGrpSpPr>
              <a:grpSpLocks/>
            </p:cNvGrpSpPr>
            <p:nvPr/>
          </p:nvGrpSpPr>
          <p:grpSpPr bwMode="auto">
            <a:xfrm>
              <a:off x="4648" y="2838"/>
              <a:ext cx="46" cy="238"/>
              <a:chOff x="4648" y="2838"/>
              <a:chExt cx="46" cy="238"/>
            </a:xfrm>
          </p:grpSpPr>
          <p:sp>
            <p:nvSpPr>
              <p:cNvPr id="99438" name="Oval 61">
                <a:extLst>
                  <a:ext uri="{FF2B5EF4-FFF2-40B4-BE49-F238E27FC236}">
                    <a16:creationId xmlns:a16="http://schemas.microsoft.com/office/drawing/2014/main" id="{F0489A3B-C556-4349-80A1-66D3F3B0B1AF}"/>
                  </a:ext>
                </a:extLst>
              </p:cNvPr>
              <p:cNvSpPr>
                <a:spLocks noChangeArrowheads="1"/>
              </p:cNvSpPr>
              <p:nvPr/>
            </p:nvSpPr>
            <p:spPr bwMode="auto">
              <a:xfrm flipH="1" flipV="1">
                <a:off x="4648" y="283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39" name="Oval 62">
                <a:extLst>
                  <a:ext uri="{FF2B5EF4-FFF2-40B4-BE49-F238E27FC236}">
                    <a16:creationId xmlns:a16="http://schemas.microsoft.com/office/drawing/2014/main" id="{9A79DF03-20C9-4EAF-93E8-1D59A058A4D2}"/>
                  </a:ext>
                </a:extLst>
              </p:cNvPr>
              <p:cNvSpPr>
                <a:spLocks noChangeArrowheads="1"/>
              </p:cNvSpPr>
              <p:nvPr/>
            </p:nvSpPr>
            <p:spPr bwMode="auto">
              <a:xfrm flipH="1" flipV="1">
                <a:off x="4648" y="3028"/>
                <a:ext cx="46" cy="48"/>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grpSp>
      <p:grpSp>
        <p:nvGrpSpPr>
          <p:cNvPr id="99349" name="Group 63">
            <a:extLst>
              <a:ext uri="{FF2B5EF4-FFF2-40B4-BE49-F238E27FC236}">
                <a16:creationId xmlns:a16="http://schemas.microsoft.com/office/drawing/2014/main" id="{208C0A59-B77F-401E-BAEF-2DB3FFAB9B7C}"/>
              </a:ext>
            </a:extLst>
          </p:cNvPr>
          <p:cNvGrpSpPr>
            <a:grpSpLocks/>
          </p:cNvGrpSpPr>
          <p:nvPr/>
        </p:nvGrpSpPr>
        <p:grpSpPr bwMode="auto">
          <a:xfrm>
            <a:off x="2519363" y="2544763"/>
            <a:ext cx="69850" cy="2487612"/>
            <a:chOff x="1701" y="1603"/>
            <a:chExt cx="44" cy="1567"/>
          </a:xfrm>
        </p:grpSpPr>
        <p:sp>
          <p:nvSpPr>
            <p:cNvPr id="99428" name="Oval 64">
              <a:extLst>
                <a:ext uri="{FF2B5EF4-FFF2-40B4-BE49-F238E27FC236}">
                  <a16:creationId xmlns:a16="http://schemas.microsoft.com/office/drawing/2014/main" id="{98FA22EC-312F-4D09-858D-67EEF3C28AFE}"/>
                </a:ext>
              </a:extLst>
            </p:cNvPr>
            <p:cNvSpPr>
              <a:spLocks noChangeArrowheads="1"/>
            </p:cNvSpPr>
            <p:nvPr/>
          </p:nvSpPr>
          <p:spPr bwMode="auto">
            <a:xfrm flipV="1">
              <a:off x="1701" y="1603"/>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sp>
          <p:nvSpPr>
            <p:cNvPr id="99429" name="Oval 65">
              <a:extLst>
                <a:ext uri="{FF2B5EF4-FFF2-40B4-BE49-F238E27FC236}">
                  <a16:creationId xmlns:a16="http://schemas.microsoft.com/office/drawing/2014/main" id="{A6C459D5-FF28-4B5F-BFCD-9C8E4712A572}"/>
                </a:ext>
              </a:extLst>
            </p:cNvPr>
            <p:cNvSpPr>
              <a:spLocks noChangeArrowheads="1"/>
            </p:cNvSpPr>
            <p:nvPr/>
          </p:nvSpPr>
          <p:spPr bwMode="auto">
            <a:xfrm flipV="1">
              <a:off x="1701" y="3126"/>
              <a:ext cx="44" cy="44"/>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l-GR" sz="2000"/>
            </a:p>
          </p:txBody>
        </p:sp>
      </p:grpSp>
      <p:cxnSp>
        <p:nvCxnSpPr>
          <p:cNvPr id="99350" name="AutoShape 66">
            <a:extLst>
              <a:ext uri="{FF2B5EF4-FFF2-40B4-BE49-F238E27FC236}">
                <a16:creationId xmlns:a16="http://schemas.microsoft.com/office/drawing/2014/main" id="{BE2D807B-41B3-45A7-9F28-29A8CED2731D}"/>
              </a:ext>
            </a:extLst>
          </p:cNvPr>
          <p:cNvCxnSpPr>
            <a:cxnSpLocks noChangeShapeType="1"/>
            <a:stCxn id="99345" idx="7"/>
            <a:endCxn id="99428" idx="2"/>
          </p:cNvCxnSpPr>
          <p:nvPr/>
        </p:nvCxnSpPr>
        <p:spPr bwMode="auto">
          <a:xfrm flipV="1">
            <a:off x="949325" y="2579688"/>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9351" name="AutoShape 67">
            <a:extLst>
              <a:ext uri="{FF2B5EF4-FFF2-40B4-BE49-F238E27FC236}">
                <a16:creationId xmlns:a16="http://schemas.microsoft.com/office/drawing/2014/main" id="{78E78FF8-05DC-41C5-B735-DAFF85F85BA5}"/>
              </a:ext>
            </a:extLst>
          </p:cNvPr>
          <p:cNvCxnSpPr>
            <a:cxnSpLocks noChangeShapeType="1"/>
            <a:stCxn id="99345" idx="5"/>
            <a:endCxn id="99429" idx="2"/>
          </p:cNvCxnSpPr>
          <p:nvPr/>
        </p:nvCxnSpPr>
        <p:spPr bwMode="auto">
          <a:xfrm>
            <a:off x="949325" y="3840163"/>
            <a:ext cx="1570038" cy="11572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52" name="AutoShape 68">
            <a:extLst>
              <a:ext uri="{FF2B5EF4-FFF2-40B4-BE49-F238E27FC236}">
                <a16:creationId xmlns:a16="http://schemas.microsoft.com/office/drawing/2014/main" id="{280A6877-188A-4656-89C3-0ADCFE4347E6}"/>
              </a:ext>
            </a:extLst>
          </p:cNvPr>
          <p:cNvCxnSpPr>
            <a:cxnSpLocks noChangeShapeType="1"/>
            <a:stCxn id="99428" idx="5"/>
            <a:endCxn id="99470" idx="2"/>
          </p:cNvCxnSpPr>
          <p:nvPr/>
        </p:nvCxnSpPr>
        <p:spPr bwMode="auto">
          <a:xfrm flipV="1">
            <a:off x="2578100" y="197485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53" name="AutoShape 69">
            <a:extLst>
              <a:ext uri="{FF2B5EF4-FFF2-40B4-BE49-F238E27FC236}">
                <a16:creationId xmlns:a16="http://schemas.microsoft.com/office/drawing/2014/main" id="{0058088A-0A56-4A62-89AA-10B2F83FC972}"/>
              </a:ext>
            </a:extLst>
          </p:cNvPr>
          <p:cNvCxnSpPr>
            <a:cxnSpLocks noChangeShapeType="1"/>
            <a:stCxn id="99428" idx="7"/>
            <a:endCxn id="99471" idx="2"/>
          </p:cNvCxnSpPr>
          <p:nvPr/>
        </p:nvCxnSpPr>
        <p:spPr bwMode="auto">
          <a:xfrm>
            <a:off x="2578100" y="2603500"/>
            <a:ext cx="1560513" cy="57943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54" name="AutoShape 70">
            <a:extLst>
              <a:ext uri="{FF2B5EF4-FFF2-40B4-BE49-F238E27FC236}">
                <a16:creationId xmlns:a16="http://schemas.microsoft.com/office/drawing/2014/main" id="{CCCF538D-BA16-48F4-A257-503A08BFD108}"/>
              </a:ext>
            </a:extLst>
          </p:cNvPr>
          <p:cNvCxnSpPr>
            <a:cxnSpLocks noChangeShapeType="1"/>
            <a:stCxn id="99470" idx="5"/>
            <a:endCxn id="99464" idx="6"/>
          </p:cNvCxnSpPr>
          <p:nvPr/>
        </p:nvCxnSpPr>
        <p:spPr bwMode="auto">
          <a:xfrm flipV="1">
            <a:off x="4197350" y="1673225"/>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55" name="AutoShape 71">
            <a:extLst>
              <a:ext uri="{FF2B5EF4-FFF2-40B4-BE49-F238E27FC236}">
                <a16:creationId xmlns:a16="http://schemas.microsoft.com/office/drawing/2014/main" id="{71CDF84C-0108-46A1-8C39-2DDCA09E4EAD}"/>
              </a:ext>
            </a:extLst>
          </p:cNvPr>
          <p:cNvCxnSpPr>
            <a:cxnSpLocks noChangeShapeType="1"/>
            <a:stCxn id="99470" idx="7"/>
            <a:endCxn id="99465" idx="6"/>
          </p:cNvCxnSpPr>
          <p:nvPr/>
        </p:nvCxnSpPr>
        <p:spPr bwMode="auto">
          <a:xfrm>
            <a:off x="4197350" y="1998663"/>
            <a:ext cx="1562100" cy="2778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56" name="AutoShape 72">
            <a:extLst>
              <a:ext uri="{FF2B5EF4-FFF2-40B4-BE49-F238E27FC236}">
                <a16:creationId xmlns:a16="http://schemas.microsoft.com/office/drawing/2014/main" id="{5775C009-5491-4624-BC1D-176159A917B2}"/>
              </a:ext>
            </a:extLst>
          </p:cNvPr>
          <p:cNvCxnSpPr>
            <a:cxnSpLocks noChangeShapeType="1"/>
            <a:stCxn id="99471" idx="5"/>
            <a:endCxn id="99462" idx="6"/>
          </p:cNvCxnSpPr>
          <p:nvPr/>
        </p:nvCxnSpPr>
        <p:spPr bwMode="auto">
          <a:xfrm flipV="1">
            <a:off x="4197350" y="2881313"/>
            <a:ext cx="1562100" cy="2762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57" name="AutoShape 73">
            <a:extLst>
              <a:ext uri="{FF2B5EF4-FFF2-40B4-BE49-F238E27FC236}">
                <a16:creationId xmlns:a16="http://schemas.microsoft.com/office/drawing/2014/main" id="{F068C4F3-8270-435C-A341-0B32F850113C}"/>
              </a:ext>
            </a:extLst>
          </p:cNvPr>
          <p:cNvCxnSpPr>
            <a:cxnSpLocks noChangeShapeType="1"/>
            <a:stCxn id="99471" idx="7"/>
            <a:endCxn id="99463" idx="6"/>
          </p:cNvCxnSpPr>
          <p:nvPr/>
        </p:nvCxnSpPr>
        <p:spPr bwMode="auto">
          <a:xfrm>
            <a:off x="4197350" y="3206750"/>
            <a:ext cx="1562100" cy="279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58" name="AutoShape 74">
            <a:extLst>
              <a:ext uri="{FF2B5EF4-FFF2-40B4-BE49-F238E27FC236}">
                <a16:creationId xmlns:a16="http://schemas.microsoft.com/office/drawing/2014/main" id="{FA29F2C3-3E7F-4DEB-90C7-92ADF73B61D1}"/>
              </a:ext>
            </a:extLst>
          </p:cNvPr>
          <p:cNvCxnSpPr>
            <a:cxnSpLocks noChangeShapeType="1"/>
            <a:stCxn id="99468" idx="5"/>
            <a:endCxn id="99460" idx="6"/>
          </p:cNvCxnSpPr>
          <p:nvPr/>
        </p:nvCxnSpPr>
        <p:spPr bwMode="auto">
          <a:xfrm flipV="1">
            <a:off x="4197350" y="4089400"/>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59" name="AutoShape 75">
            <a:extLst>
              <a:ext uri="{FF2B5EF4-FFF2-40B4-BE49-F238E27FC236}">
                <a16:creationId xmlns:a16="http://schemas.microsoft.com/office/drawing/2014/main" id="{0A996F6B-26BB-4009-BB17-3DD8DE10F8F0}"/>
              </a:ext>
            </a:extLst>
          </p:cNvPr>
          <p:cNvCxnSpPr>
            <a:cxnSpLocks noChangeShapeType="1"/>
            <a:stCxn id="99468" idx="7"/>
            <a:endCxn id="99461" idx="6"/>
          </p:cNvCxnSpPr>
          <p:nvPr/>
        </p:nvCxnSpPr>
        <p:spPr bwMode="auto">
          <a:xfrm>
            <a:off x="4197350" y="4416425"/>
            <a:ext cx="1562100"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9360" name="AutoShape 76">
            <a:extLst>
              <a:ext uri="{FF2B5EF4-FFF2-40B4-BE49-F238E27FC236}">
                <a16:creationId xmlns:a16="http://schemas.microsoft.com/office/drawing/2014/main" id="{ECBB7C6F-DE2A-40E1-A8FB-1C3E9571264F}"/>
              </a:ext>
            </a:extLst>
          </p:cNvPr>
          <p:cNvCxnSpPr>
            <a:cxnSpLocks noChangeShapeType="1"/>
            <a:stCxn id="99429" idx="5"/>
            <a:endCxn id="99468" idx="2"/>
          </p:cNvCxnSpPr>
          <p:nvPr/>
        </p:nvCxnSpPr>
        <p:spPr bwMode="auto">
          <a:xfrm flipV="1">
            <a:off x="2578100" y="4392613"/>
            <a:ext cx="1560513" cy="57943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9361" name="AutoShape 77">
            <a:extLst>
              <a:ext uri="{FF2B5EF4-FFF2-40B4-BE49-F238E27FC236}">
                <a16:creationId xmlns:a16="http://schemas.microsoft.com/office/drawing/2014/main" id="{DB2CEB16-09ED-4A8B-B3B1-E253FBD1A21D}"/>
              </a:ext>
            </a:extLst>
          </p:cNvPr>
          <p:cNvCxnSpPr>
            <a:cxnSpLocks noChangeShapeType="1"/>
            <a:stCxn id="99429" idx="7"/>
            <a:endCxn id="99469" idx="2"/>
          </p:cNvCxnSpPr>
          <p:nvPr/>
        </p:nvCxnSpPr>
        <p:spPr bwMode="auto">
          <a:xfrm>
            <a:off x="2578100" y="5021263"/>
            <a:ext cx="1562100" cy="58102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9362" name="AutoShape 78">
            <a:extLst>
              <a:ext uri="{FF2B5EF4-FFF2-40B4-BE49-F238E27FC236}">
                <a16:creationId xmlns:a16="http://schemas.microsoft.com/office/drawing/2014/main" id="{095107E2-EAD2-4980-8470-933E7D0983C2}"/>
              </a:ext>
            </a:extLst>
          </p:cNvPr>
          <p:cNvCxnSpPr>
            <a:cxnSpLocks noChangeShapeType="1"/>
            <a:stCxn id="99469" idx="5"/>
            <a:endCxn id="99458" idx="6"/>
          </p:cNvCxnSpPr>
          <p:nvPr/>
        </p:nvCxnSpPr>
        <p:spPr bwMode="auto">
          <a:xfrm flipV="1">
            <a:off x="4198938" y="5299075"/>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9363" name="AutoShape 79">
            <a:extLst>
              <a:ext uri="{FF2B5EF4-FFF2-40B4-BE49-F238E27FC236}">
                <a16:creationId xmlns:a16="http://schemas.microsoft.com/office/drawing/2014/main" id="{E3ECBB20-B455-44B4-BA5F-71E31B7F0331}"/>
              </a:ext>
            </a:extLst>
          </p:cNvPr>
          <p:cNvCxnSpPr>
            <a:cxnSpLocks noChangeShapeType="1"/>
            <a:stCxn id="99469" idx="7"/>
            <a:endCxn id="99459" idx="6"/>
          </p:cNvCxnSpPr>
          <p:nvPr/>
        </p:nvCxnSpPr>
        <p:spPr bwMode="auto">
          <a:xfrm>
            <a:off x="4198938" y="5626100"/>
            <a:ext cx="1560512" cy="2778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64" name="AutoShape 80">
            <a:extLst>
              <a:ext uri="{FF2B5EF4-FFF2-40B4-BE49-F238E27FC236}">
                <a16:creationId xmlns:a16="http://schemas.microsoft.com/office/drawing/2014/main" id="{0E777027-9DC7-4692-983D-F3D005E8C91D}"/>
              </a:ext>
            </a:extLst>
          </p:cNvPr>
          <p:cNvCxnSpPr>
            <a:cxnSpLocks noChangeShapeType="1"/>
            <a:stCxn id="99464" idx="1"/>
            <a:endCxn id="99452" idx="6"/>
          </p:cNvCxnSpPr>
          <p:nvPr/>
        </p:nvCxnSpPr>
        <p:spPr bwMode="auto">
          <a:xfrm flipV="1">
            <a:off x="5818188" y="152241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65" name="AutoShape 81">
            <a:extLst>
              <a:ext uri="{FF2B5EF4-FFF2-40B4-BE49-F238E27FC236}">
                <a16:creationId xmlns:a16="http://schemas.microsoft.com/office/drawing/2014/main" id="{58FA5086-5247-47F6-B281-88A497C4CEAB}"/>
              </a:ext>
            </a:extLst>
          </p:cNvPr>
          <p:cNvCxnSpPr>
            <a:cxnSpLocks noChangeShapeType="1"/>
            <a:stCxn id="99464" idx="3"/>
            <a:endCxn id="99453" idx="6"/>
          </p:cNvCxnSpPr>
          <p:nvPr/>
        </p:nvCxnSpPr>
        <p:spPr bwMode="auto">
          <a:xfrm>
            <a:off x="5818188" y="169703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66" name="AutoShape 82">
            <a:extLst>
              <a:ext uri="{FF2B5EF4-FFF2-40B4-BE49-F238E27FC236}">
                <a16:creationId xmlns:a16="http://schemas.microsoft.com/office/drawing/2014/main" id="{29EBBB0D-E8EB-4905-ABCC-0371947496D5}"/>
              </a:ext>
            </a:extLst>
          </p:cNvPr>
          <p:cNvCxnSpPr>
            <a:cxnSpLocks noChangeShapeType="1"/>
            <a:stCxn id="99465" idx="1"/>
            <a:endCxn id="99450" idx="6"/>
          </p:cNvCxnSpPr>
          <p:nvPr/>
        </p:nvCxnSpPr>
        <p:spPr bwMode="auto">
          <a:xfrm flipV="1">
            <a:off x="5818188" y="2125663"/>
            <a:ext cx="1562100"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67" name="AutoShape 83">
            <a:extLst>
              <a:ext uri="{FF2B5EF4-FFF2-40B4-BE49-F238E27FC236}">
                <a16:creationId xmlns:a16="http://schemas.microsoft.com/office/drawing/2014/main" id="{CD005F5E-0C5C-428A-877D-375F538A6386}"/>
              </a:ext>
            </a:extLst>
          </p:cNvPr>
          <p:cNvCxnSpPr>
            <a:cxnSpLocks noChangeShapeType="1"/>
            <a:stCxn id="99465" idx="3"/>
            <a:endCxn id="99451" idx="6"/>
          </p:cNvCxnSpPr>
          <p:nvPr/>
        </p:nvCxnSpPr>
        <p:spPr bwMode="auto">
          <a:xfrm>
            <a:off x="5818188" y="2300288"/>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68" name="AutoShape 84">
            <a:extLst>
              <a:ext uri="{FF2B5EF4-FFF2-40B4-BE49-F238E27FC236}">
                <a16:creationId xmlns:a16="http://schemas.microsoft.com/office/drawing/2014/main" id="{3BF71830-C73C-47DC-BE4A-3D3B4043D0D9}"/>
              </a:ext>
            </a:extLst>
          </p:cNvPr>
          <p:cNvCxnSpPr>
            <a:cxnSpLocks noChangeShapeType="1"/>
            <a:stCxn id="99462" idx="1"/>
            <a:endCxn id="99448" idx="6"/>
          </p:cNvCxnSpPr>
          <p:nvPr/>
        </p:nvCxnSpPr>
        <p:spPr bwMode="auto">
          <a:xfrm flipV="1">
            <a:off x="5818188" y="2730500"/>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69" name="AutoShape 85">
            <a:extLst>
              <a:ext uri="{FF2B5EF4-FFF2-40B4-BE49-F238E27FC236}">
                <a16:creationId xmlns:a16="http://schemas.microsoft.com/office/drawing/2014/main" id="{E186E624-AD5F-4B50-B06F-01CBC244D647}"/>
              </a:ext>
            </a:extLst>
          </p:cNvPr>
          <p:cNvCxnSpPr>
            <a:cxnSpLocks noChangeShapeType="1"/>
            <a:stCxn id="99462" idx="3"/>
            <a:endCxn id="99449" idx="6"/>
          </p:cNvCxnSpPr>
          <p:nvPr/>
        </p:nvCxnSpPr>
        <p:spPr bwMode="auto">
          <a:xfrm>
            <a:off x="5818188" y="29051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70" name="AutoShape 86">
            <a:extLst>
              <a:ext uri="{FF2B5EF4-FFF2-40B4-BE49-F238E27FC236}">
                <a16:creationId xmlns:a16="http://schemas.microsoft.com/office/drawing/2014/main" id="{1D099508-940B-48D6-9CF5-944345EEBF36}"/>
              </a:ext>
            </a:extLst>
          </p:cNvPr>
          <p:cNvCxnSpPr>
            <a:cxnSpLocks noChangeShapeType="1"/>
            <a:stCxn id="99463" idx="1"/>
            <a:endCxn id="99446" idx="6"/>
          </p:cNvCxnSpPr>
          <p:nvPr/>
        </p:nvCxnSpPr>
        <p:spPr bwMode="auto">
          <a:xfrm flipV="1">
            <a:off x="5818188" y="333533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71" name="AutoShape 87">
            <a:extLst>
              <a:ext uri="{FF2B5EF4-FFF2-40B4-BE49-F238E27FC236}">
                <a16:creationId xmlns:a16="http://schemas.microsoft.com/office/drawing/2014/main" id="{F4A9598E-C1D9-4E0F-866E-C4E6DBA1C245}"/>
              </a:ext>
            </a:extLst>
          </p:cNvPr>
          <p:cNvCxnSpPr>
            <a:cxnSpLocks noChangeShapeType="1"/>
            <a:stCxn id="99463" idx="3"/>
            <a:endCxn id="99447" idx="6"/>
          </p:cNvCxnSpPr>
          <p:nvPr/>
        </p:nvCxnSpPr>
        <p:spPr bwMode="auto">
          <a:xfrm>
            <a:off x="5818188" y="350996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72" name="AutoShape 88">
            <a:extLst>
              <a:ext uri="{FF2B5EF4-FFF2-40B4-BE49-F238E27FC236}">
                <a16:creationId xmlns:a16="http://schemas.microsoft.com/office/drawing/2014/main" id="{DA5F871E-6F75-4DC9-8957-1E63A7B85C88}"/>
              </a:ext>
            </a:extLst>
          </p:cNvPr>
          <p:cNvCxnSpPr>
            <a:cxnSpLocks noChangeShapeType="1"/>
            <a:stCxn id="99460" idx="1"/>
            <a:endCxn id="99444" idx="6"/>
          </p:cNvCxnSpPr>
          <p:nvPr/>
        </p:nvCxnSpPr>
        <p:spPr bwMode="auto">
          <a:xfrm flipV="1">
            <a:off x="5818188" y="3938588"/>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73" name="AutoShape 89">
            <a:extLst>
              <a:ext uri="{FF2B5EF4-FFF2-40B4-BE49-F238E27FC236}">
                <a16:creationId xmlns:a16="http://schemas.microsoft.com/office/drawing/2014/main" id="{E81F3165-960D-460F-A100-FDD4B2B6F64D}"/>
              </a:ext>
            </a:extLst>
          </p:cNvPr>
          <p:cNvCxnSpPr>
            <a:cxnSpLocks noChangeShapeType="1"/>
            <a:stCxn id="99460" idx="3"/>
            <a:endCxn id="99445" idx="6"/>
          </p:cNvCxnSpPr>
          <p:nvPr/>
        </p:nvCxnSpPr>
        <p:spPr bwMode="auto">
          <a:xfrm>
            <a:off x="5818188" y="4113213"/>
            <a:ext cx="1560512" cy="1285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74" name="AutoShape 90">
            <a:extLst>
              <a:ext uri="{FF2B5EF4-FFF2-40B4-BE49-F238E27FC236}">
                <a16:creationId xmlns:a16="http://schemas.microsoft.com/office/drawing/2014/main" id="{9779E882-DE8C-4A10-99B2-736F2F64AA79}"/>
              </a:ext>
            </a:extLst>
          </p:cNvPr>
          <p:cNvCxnSpPr>
            <a:cxnSpLocks noChangeShapeType="1"/>
            <a:stCxn id="99461" idx="1"/>
            <a:endCxn id="99438" idx="6"/>
          </p:cNvCxnSpPr>
          <p:nvPr/>
        </p:nvCxnSpPr>
        <p:spPr bwMode="auto">
          <a:xfrm flipV="1">
            <a:off x="5818188" y="4543425"/>
            <a:ext cx="1560512" cy="12541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75" name="AutoShape 91">
            <a:extLst>
              <a:ext uri="{FF2B5EF4-FFF2-40B4-BE49-F238E27FC236}">
                <a16:creationId xmlns:a16="http://schemas.microsoft.com/office/drawing/2014/main" id="{26C005F4-AE14-4582-9B0B-0E8A3037F32E}"/>
              </a:ext>
            </a:extLst>
          </p:cNvPr>
          <p:cNvCxnSpPr>
            <a:cxnSpLocks noChangeShapeType="1"/>
            <a:stCxn id="99461" idx="3"/>
            <a:endCxn id="99439" idx="6"/>
          </p:cNvCxnSpPr>
          <p:nvPr/>
        </p:nvCxnSpPr>
        <p:spPr bwMode="auto">
          <a:xfrm>
            <a:off x="5818188" y="4718050"/>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76" name="AutoShape 92">
            <a:extLst>
              <a:ext uri="{FF2B5EF4-FFF2-40B4-BE49-F238E27FC236}">
                <a16:creationId xmlns:a16="http://schemas.microsoft.com/office/drawing/2014/main" id="{20456DCE-F37A-4FEE-80F5-B0B1D91AE41C}"/>
              </a:ext>
            </a:extLst>
          </p:cNvPr>
          <p:cNvCxnSpPr>
            <a:cxnSpLocks noChangeShapeType="1"/>
            <a:stCxn id="99458" idx="1"/>
            <a:endCxn id="99440" idx="6"/>
          </p:cNvCxnSpPr>
          <p:nvPr/>
        </p:nvCxnSpPr>
        <p:spPr bwMode="auto">
          <a:xfrm flipV="1">
            <a:off x="5818188" y="5148263"/>
            <a:ext cx="1560512" cy="12541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74877" name="AutoShape 93">
            <a:extLst>
              <a:ext uri="{FF2B5EF4-FFF2-40B4-BE49-F238E27FC236}">
                <a16:creationId xmlns:a16="http://schemas.microsoft.com/office/drawing/2014/main" id="{353D244B-506C-42DD-BDC8-833783433FE8}"/>
              </a:ext>
            </a:extLst>
          </p:cNvPr>
          <p:cNvCxnSpPr>
            <a:cxnSpLocks noChangeShapeType="1"/>
            <a:stCxn id="99458" idx="3"/>
            <a:endCxn id="99441" idx="6"/>
          </p:cNvCxnSpPr>
          <p:nvPr/>
        </p:nvCxnSpPr>
        <p:spPr bwMode="auto">
          <a:xfrm>
            <a:off x="5818188" y="5322888"/>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9378" name="AutoShape 94">
            <a:extLst>
              <a:ext uri="{FF2B5EF4-FFF2-40B4-BE49-F238E27FC236}">
                <a16:creationId xmlns:a16="http://schemas.microsoft.com/office/drawing/2014/main" id="{4E3F4CD5-A667-4470-B129-1B926FDB114F}"/>
              </a:ext>
            </a:extLst>
          </p:cNvPr>
          <p:cNvCxnSpPr>
            <a:cxnSpLocks noChangeShapeType="1"/>
            <a:stCxn id="99459" idx="1"/>
            <a:endCxn id="99442" idx="6"/>
          </p:cNvCxnSpPr>
          <p:nvPr/>
        </p:nvCxnSpPr>
        <p:spPr bwMode="auto">
          <a:xfrm flipV="1">
            <a:off x="5818188" y="5751513"/>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9379" name="AutoShape 95">
            <a:extLst>
              <a:ext uri="{FF2B5EF4-FFF2-40B4-BE49-F238E27FC236}">
                <a16:creationId xmlns:a16="http://schemas.microsoft.com/office/drawing/2014/main" id="{FBD01567-C7D3-4E81-85D3-5EE9B011ADA5}"/>
              </a:ext>
            </a:extLst>
          </p:cNvPr>
          <p:cNvCxnSpPr>
            <a:cxnSpLocks noChangeShapeType="1"/>
            <a:stCxn id="99459" idx="3"/>
            <a:endCxn id="99443" idx="6"/>
          </p:cNvCxnSpPr>
          <p:nvPr/>
        </p:nvCxnSpPr>
        <p:spPr bwMode="auto">
          <a:xfrm>
            <a:off x="5818188" y="5927725"/>
            <a:ext cx="1560512" cy="12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9380" name="Text Box 96">
            <a:extLst>
              <a:ext uri="{FF2B5EF4-FFF2-40B4-BE49-F238E27FC236}">
                <a16:creationId xmlns:a16="http://schemas.microsoft.com/office/drawing/2014/main" id="{99DDB282-9486-4226-BAC3-0F7AFFC18562}"/>
              </a:ext>
            </a:extLst>
          </p:cNvPr>
          <p:cNvSpPr txBox="1">
            <a:spLocks noChangeArrowheads="1"/>
          </p:cNvSpPr>
          <p:nvPr/>
        </p:nvSpPr>
        <p:spPr bwMode="auto">
          <a:xfrm>
            <a:off x="1547813" y="27082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9381" name="Text Box 97">
            <a:extLst>
              <a:ext uri="{FF2B5EF4-FFF2-40B4-BE49-F238E27FC236}">
                <a16:creationId xmlns:a16="http://schemas.microsoft.com/office/drawing/2014/main" id="{F8273D5B-1735-4B45-99F5-052B7397E00F}"/>
              </a:ext>
            </a:extLst>
          </p:cNvPr>
          <p:cNvSpPr txBox="1">
            <a:spLocks noChangeArrowheads="1"/>
          </p:cNvSpPr>
          <p:nvPr/>
        </p:nvSpPr>
        <p:spPr bwMode="auto">
          <a:xfrm>
            <a:off x="1547813" y="45085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882" name="Text Box 98">
            <a:extLst>
              <a:ext uri="{FF2B5EF4-FFF2-40B4-BE49-F238E27FC236}">
                <a16:creationId xmlns:a16="http://schemas.microsoft.com/office/drawing/2014/main" id="{6BAECEEB-8850-4C18-8294-5E90CD74D5A4}"/>
              </a:ext>
            </a:extLst>
          </p:cNvPr>
          <p:cNvSpPr txBox="1">
            <a:spLocks noChangeArrowheads="1"/>
          </p:cNvSpPr>
          <p:nvPr/>
        </p:nvSpPr>
        <p:spPr bwMode="auto">
          <a:xfrm>
            <a:off x="3203575" y="18684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883" name="Text Box 99">
            <a:extLst>
              <a:ext uri="{FF2B5EF4-FFF2-40B4-BE49-F238E27FC236}">
                <a16:creationId xmlns:a16="http://schemas.microsoft.com/office/drawing/2014/main" id="{0D5C35BD-74EA-4D58-BE87-AC8A57C02B8B}"/>
              </a:ext>
            </a:extLst>
          </p:cNvPr>
          <p:cNvSpPr txBox="1">
            <a:spLocks noChangeArrowheads="1"/>
          </p:cNvSpPr>
          <p:nvPr/>
        </p:nvSpPr>
        <p:spPr bwMode="auto">
          <a:xfrm>
            <a:off x="3203575" y="29241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9384" name="Text Box 100">
            <a:extLst>
              <a:ext uri="{FF2B5EF4-FFF2-40B4-BE49-F238E27FC236}">
                <a16:creationId xmlns:a16="http://schemas.microsoft.com/office/drawing/2014/main" id="{CAE041A3-6B20-4148-B09F-5788DF912CD3}"/>
              </a:ext>
            </a:extLst>
          </p:cNvPr>
          <p:cNvSpPr txBox="1">
            <a:spLocks noChangeArrowheads="1"/>
          </p:cNvSpPr>
          <p:nvPr/>
        </p:nvSpPr>
        <p:spPr bwMode="auto">
          <a:xfrm>
            <a:off x="3203575" y="426878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9385" name="Text Box 101">
            <a:extLst>
              <a:ext uri="{FF2B5EF4-FFF2-40B4-BE49-F238E27FC236}">
                <a16:creationId xmlns:a16="http://schemas.microsoft.com/office/drawing/2014/main" id="{022837C4-3CE1-48A0-9A26-1A00779A210E}"/>
              </a:ext>
            </a:extLst>
          </p:cNvPr>
          <p:cNvSpPr txBox="1">
            <a:spLocks noChangeArrowheads="1"/>
          </p:cNvSpPr>
          <p:nvPr/>
        </p:nvSpPr>
        <p:spPr bwMode="auto">
          <a:xfrm>
            <a:off x="3203575" y="532447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886" name="Text Box 102">
            <a:extLst>
              <a:ext uri="{FF2B5EF4-FFF2-40B4-BE49-F238E27FC236}">
                <a16:creationId xmlns:a16="http://schemas.microsoft.com/office/drawing/2014/main" id="{55C47C0F-B6EE-43D6-A5CC-401F8CAE9F98}"/>
              </a:ext>
            </a:extLst>
          </p:cNvPr>
          <p:cNvSpPr txBox="1">
            <a:spLocks noChangeArrowheads="1"/>
          </p:cNvSpPr>
          <p:nvPr/>
        </p:nvSpPr>
        <p:spPr bwMode="auto">
          <a:xfrm>
            <a:off x="4859338" y="14128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887" name="Text Box 103">
            <a:extLst>
              <a:ext uri="{FF2B5EF4-FFF2-40B4-BE49-F238E27FC236}">
                <a16:creationId xmlns:a16="http://schemas.microsoft.com/office/drawing/2014/main" id="{7F2512BE-180F-4A07-A31D-7FBFC9459830}"/>
              </a:ext>
            </a:extLst>
          </p:cNvPr>
          <p:cNvSpPr txBox="1">
            <a:spLocks noChangeArrowheads="1"/>
          </p:cNvSpPr>
          <p:nvPr/>
        </p:nvSpPr>
        <p:spPr bwMode="auto">
          <a:xfrm>
            <a:off x="4859338" y="21336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888" name="Text Box 104">
            <a:extLst>
              <a:ext uri="{FF2B5EF4-FFF2-40B4-BE49-F238E27FC236}">
                <a16:creationId xmlns:a16="http://schemas.microsoft.com/office/drawing/2014/main" id="{8F6A5FEA-4877-495A-90C7-692033834EBE}"/>
              </a:ext>
            </a:extLst>
          </p:cNvPr>
          <p:cNvSpPr txBox="1">
            <a:spLocks noChangeArrowheads="1"/>
          </p:cNvSpPr>
          <p:nvPr/>
        </p:nvSpPr>
        <p:spPr bwMode="auto">
          <a:xfrm>
            <a:off x="4859338" y="26368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889" name="Text Box 105">
            <a:extLst>
              <a:ext uri="{FF2B5EF4-FFF2-40B4-BE49-F238E27FC236}">
                <a16:creationId xmlns:a16="http://schemas.microsoft.com/office/drawing/2014/main" id="{A103F288-15F1-428E-BF40-EAE101C306EA}"/>
              </a:ext>
            </a:extLst>
          </p:cNvPr>
          <p:cNvSpPr txBox="1">
            <a:spLocks noChangeArrowheads="1"/>
          </p:cNvSpPr>
          <p:nvPr/>
        </p:nvSpPr>
        <p:spPr bwMode="auto">
          <a:xfrm>
            <a:off x="4859338" y="3357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890" name="Text Box 106">
            <a:extLst>
              <a:ext uri="{FF2B5EF4-FFF2-40B4-BE49-F238E27FC236}">
                <a16:creationId xmlns:a16="http://schemas.microsoft.com/office/drawing/2014/main" id="{4FC67E8F-304F-4709-979A-986532FEF8C1}"/>
              </a:ext>
            </a:extLst>
          </p:cNvPr>
          <p:cNvSpPr txBox="1">
            <a:spLocks noChangeArrowheads="1"/>
          </p:cNvSpPr>
          <p:nvPr/>
        </p:nvSpPr>
        <p:spPr bwMode="auto">
          <a:xfrm>
            <a:off x="4859338" y="38608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891" name="Text Box 107">
            <a:extLst>
              <a:ext uri="{FF2B5EF4-FFF2-40B4-BE49-F238E27FC236}">
                <a16:creationId xmlns:a16="http://schemas.microsoft.com/office/drawing/2014/main" id="{40DEA786-B236-48B4-8C43-D326E160A15B}"/>
              </a:ext>
            </a:extLst>
          </p:cNvPr>
          <p:cNvSpPr txBox="1">
            <a:spLocks noChangeArrowheads="1"/>
          </p:cNvSpPr>
          <p:nvPr/>
        </p:nvSpPr>
        <p:spPr bwMode="auto">
          <a:xfrm>
            <a:off x="4859338" y="45815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9392" name="Text Box 108">
            <a:extLst>
              <a:ext uri="{FF2B5EF4-FFF2-40B4-BE49-F238E27FC236}">
                <a16:creationId xmlns:a16="http://schemas.microsoft.com/office/drawing/2014/main" id="{8BF4E350-A840-4E69-9214-1EFBC0152255}"/>
              </a:ext>
            </a:extLst>
          </p:cNvPr>
          <p:cNvSpPr txBox="1">
            <a:spLocks noChangeArrowheads="1"/>
          </p:cNvSpPr>
          <p:nvPr/>
        </p:nvSpPr>
        <p:spPr bwMode="auto">
          <a:xfrm>
            <a:off x="4859338" y="50847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9393" name="Text Box 109">
            <a:extLst>
              <a:ext uri="{FF2B5EF4-FFF2-40B4-BE49-F238E27FC236}">
                <a16:creationId xmlns:a16="http://schemas.microsoft.com/office/drawing/2014/main" id="{360CD0CA-7468-4E58-A761-4374C4AF26A4}"/>
              </a:ext>
            </a:extLst>
          </p:cNvPr>
          <p:cNvSpPr txBox="1">
            <a:spLocks noChangeArrowheads="1"/>
          </p:cNvSpPr>
          <p:nvPr/>
        </p:nvSpPr>
        <p:spPr bwMode="auto">
          <a:xfrm>
            <a:off x="4859338" y="58054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894" name="Text Box 110">
            <a:extLst>
              <a:ext uri="{FF2B5EF4-FFF2-40B4-BE49-F238E27FC236}">
                <a16:creationId xmlns:a16="http://schemas.microsoft.com/office/drawing/2014/main" id="{F349B5E1-7C7D-4BFB-8727-29DD7214865A}"/>
              </a:ext>
            </a:extLst>
          </p:cNvPr>
          <p:cNvSpPr txBox="1">
            <a:spLocks noChangeArrowheads="1"/>
          </p:cNvSpPr>
          <p:nvPr/>
        </p:nvSpPr>
        <p:spPr bwMode="auto">
          <a:xfrm>
            <a:off x="6516688" y="1292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895" name="Text Box 111">
            <a:extLst>
              <a:ext uri="{FF2B5EF4-FFF2-40B4-BE49-F238E27FC236}">
                <a16:creationId xmlns:a16="http://schemas.microsoft.com/office/drawing/2014/main" id="{E565555F-07CF-4E0A-8726-72C4AFE4016E}"/>
              </a:ext>
            </a:extLst>
          </p:cNvPr>
          <p:cNvSpPr txBox="1">
            <a:spLocks noChangeArrowheads="1"/>
          </p:cNvSpPr>
          <p:nvPr/>
        </p:nvSpPr>
        <p:spPr bwMode="auto">
          <a:xfrm>
            <a:off x="6516688" y="17002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896" name="Text Box 112">
            <a:extLst>
              <a:ext uri="{FF2B5EF4-FFF2-40B4-BE49-F238E27FC236}">
                <a16:creationId xmlns:a16="http://schemas.microsoft.com/office/drawing/2014/main" id="{EE687EC8-1A17-455A-AC67-23F9492F7E32}"/>
              </a:ext>
            </a:extLst>
          </p:cNvPr>
          <p:cNvSpPr txBox="1">
            <a:spLocks noChangeArrowheads="1"/>
          </p:cNvSpPr>
          <p:nvPr/>
        </p:nvSpPr>
        <p:spPr bwMode="auto">
          <a:xfrm>
            <a:off x="6516688" y="19161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897" name="Text Box 113">
            <a:extLst>
              <a:ext uri="{FF2B5EF4-FFF2-40B4-BE49-F238E27FC236}">
                <a16:creationId xmlns:a16="http://schemas.microsoft.com/office/drawing/2014/main" id="{F7130C16-2568-4938-B16A-EF83885C2DF8}"/>
              </a:ext>
            </a:extLst>
          </p:cNvPr>
          <p:cNvSpPr txBox="1">
            <a:spLocks noChangeArrowheads="1"/>
          </p:cNvSpPr>
          <p:nvPr/>
        </p:nvSpPr>
        <p:spPr bwMode="auto">
          <a:xfrm>
            <a:off x="6516688" y="227647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898" name="Text Box 114">
            <a:extLst>
              <a:ext uri="{FF2B5EF4-FFF2-40B4-BE49-F238E27FC236}">
                <a16:creationId xmlns:a16="http://schemas.microsoft.com/office/drawing/2014/main" id="{1800CE3B-8DC9-4068-9350-A230CAFADF3F}"/>
              </a:ext>
            </a:extLst>
          </p:cNvPr>
          <p:cNvSpPr txBox="1">
            <a:spLocks noChangeArrowheads="1"/>
          </p:cNvSpPr>
          <p:nvPr/>
        </p:nvSpPr>
        <p:spPr bwMode="auto">
          <a:xfrm>
            <a:off x="6516688" y="25161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899" name="Text Box 115">
            <a:extLst>
              <a:ext uri="{FF2B5EF4-FFF2-40B4-BE49-F238E27FC236}">
                <a16:creationId xmlns:a16="http://schemas.microsoft.com/office/drawing/2014/main" id="{35A66FF2-CCBE-45E2-B501-D034FEECB74B}"/>
              </a:ext>
            </a:extLst>
          </p:cNvPr>
          <p:cNvSpPr txBox="1">
            <a:spLocks noChangeArrowheads="1"/>
          </p:cNvSpPr>
          <p:nvPr/>
        </p:nvSpPr>
        <p:spPr bwMode="auto">
          <a:xfrm>
            <a:off x="6516688" y="29003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900" name="Text Box 116">
            <a:extLst>
              <a:ext uri="{FF2B5EF4-FFF2-40B4-BE49-F238E27FC236}">
                <a16:creationId xmlns:a16="http://schemas.microsoft.com/office/drawing/2014/main" id="{2E5AB791-4998-456F-BE87-45964E584ADA}"/>
              </a:ext>
            </a:extLst>
          </p:cNvPr>
          <p:cNvSpPr txBox="1">
            <a:spLocks noChangeArrowheads="1"/>
          </p:cNvSpPr>
          <p:nvPr/>
        </p:nvSpPr>
        <p:spPr bwMode="auto">
          <a:xfrm>
            <a:off x="6516688" y="31162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901" name="Text Box 117">
            <a:extLst>
              <a:ext uri="{FF2B5EF4-FFF2-40B4-BE49-F238E27FC236}">
                <a16:creationId xmlns:a16="http://schemas.microsoft.com/office/drawing/2014/main" id="{A147F46F-1AA6-4F15-80C7-ABBB8178A7BC}"/>
              </a:ext>
            </a:extLst>
          </p:cNvPr>
          <p:cNvSpPr txBox="1">
            <a:spLocks noChangeArrowheads="1"/>
          </p:cNvSpPr>
          <p:nvPr/>
        </p:nvSpPr>
        <p:spPr bwMode="auto">
          <a:xfrm>
            <a:off x="6516688" y="35004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902" name="Text Box 118">
            <a:extLst>
              <a:ext uri="{FF2B5EF4-FFF2-40B4-BE49-F238E27FC236}">
                <a16:creationId xmlns:a16="http://schemas.microsoft.com/office/drawing/2014/main" id="{F806104B-39F9-4E79-9A10-E449BB388B22}"/>
              </a:ext>
            </a:extLst>
          </p:cNvPr>
          <p:cNvSpPr txBox="1">
            <a:spLocks noChangeArrowheads="1"/>
          </p:cNvSpPr>
          <p:nvPr/>
        </p:nvSpPr>
        <p:spPr bwMode="auto">
          <a:xfrm>
            <a:off x="6516688" y="37163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903" name="Text Box 119">
            <a:extLst>
              <a:ext uri="{FF2B5EF4-FFF2-40B4-BE49-F238E27FC236}">
                <a16:creationId xmlns:a16="http://schemas.microsoft.com/office/drawing/2014/main" id="{DBC60AA6-533E-48FF-B3DD-67F6D67ECBC5}"/>
              </a:ext>
            </a:extLst>
          </p:cNvPr>
          <p:cNvSpPr txBox="1">
            <a:spLocks noChangeArrowheads="1"/>
          </p:cNvSpPr>
          <p:nvPr/>
        </p:nvSpPr>
        <p:spPr bwMode="auto">
          <a:xfrm>
            <a:off x="6516688" y="410051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904" name="Text Box 120">
            <a:extLst>
              <a:ext uri="{FF2B5EF4-FFF2-40B4-BE49-F238E27FC236}">
                <a16:creationId xmlns:a16="http://schemas.microsoft.com/office/drawing/2014/main" id="{32B5721E-178D-4122-A873-E1462BBCA3B2}"/>
              </a:ext>
            </a:extLst>
          </p:cNvPr>
          <p:cNvSpPr txBox="1">
            <a:spLocks noChangeArrowheads="1"/>
          </p:cNvSpPr>
          <p:nvPr/>
        </p:nvSpPr>
        <p:spPr bwMode="auto">
          <a:xfrm>
            <a:off x="6516688" y="434022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374905" name="Text Box 121">
            <a:extLst>
              <a:ext uri="{FF2B5EF4-FFF2-40B4-BE49-F238E27FC236}">
                <a16:creationId xmlns:a16="http://schemas.microsoft.com/office/drawing/2014/main" id="{E835C290-E844-49DD-8606-0C14BDF1F2B3}"/>
              </a:ext>
            </a:extLst>
          </p:cNvPr>
          <p:cNvSpPr txBox="1">
            <a:spLocks noChangeArrowheads="1"/>
          </p:cNvSpPr>
          <p:nvPr/>
        </p:nvSpPr>
        <p:spPr bwMode="auto">
          <a:xfrm>
            <a:off x="6516688" y="472440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906" name="Text Box 122">
            <a:extLst>
              <a:ext uri="{FF2B5EF4-FFF2-40B4-BE49-F238E27FC236}">
                <a16:creationId xmlns:a16="http://schemas.microsoft.com/office/drawing/2014/main" id="{83468DFD-6AA9-4C14-8147-63679DF1715F}"/>
              </a:ext>
            </a:extLst>
          </p:cNvPr>
          <p:cNvSpPr txBox="1">
            <a:spLocks noChangeArrowheads="1"/>
          </p:cNvSpPr>
          <p:nvPr/>
        </p:nvSpPr>
        <p:spPr bwMode="auto">
          <a:xfrm>
            <a:off x="6516688" y="494188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9407" name="Text Box 123">
            <a:extLst>
              <a:ext uri="{FF2B5EF4-FFF2-40B4-BE49-F238E27FC236}">
                <a16:creationId xmlns:a16="http://schemas.microsoft.com/office/drawing/2014/main" id="{756F4D1D-AF0A-4976-99C2-5856CA1A772A}"/>
              </a:ext>
            </a:extLst>
          </p:cNvPr>
          <p:cNvSpPr txBox="1">
            <a:spLocks noChangeArrowheads="1"/>
          </p:cNvSpPr>
          <p:nvPr/>
        </p:nvSpPr>
        <p:spPr bwMode="auto">
          <a:xfrm>
            <a:off x="6516688" y="53260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99408" name="Text Box 124">
            <a:extLst>
              <a:ext uri="{FF2B5EF4-FFF2-40B4-BE49-F238E27FC236}">
                <a16:creationId xmlns:a16="http://schemas.microsoft.com/office/drawing/2014/main" id="{5131A22B-43CB-4DA7-BDFA-20431CE23E79}"/>
              </a:ext>
            </a:extLst>
          </p:cNvPr>
          <p:cNvSpPr txBox="1">
            <a:spLocks noChangeArrowheads="1"/>
          </p:cNvSpPr>
          <p:nvPr/>
        </p:nvSpPr>
        <p:spPr bwMode="auto">
          <a:xfrm>
            <a:off x="6516688" y="551656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a:t>
            </a:r>
            <a:endParaRPr lang="en-US" altLang="el-GR" sz="1600" b="1"/>
          </a:p>
        </p:txBody>
      </p:sp>
      <p:sp>
        <p:nvSpPr>
          <p:cNvPr id="99409" name="Text Box 125">
            <a:extLst>
              <a:ext uri="{FF2B5EF4-FFF2-40B4-BE49-F238E27FC236}">
                <a16:creationId xmlns:a16="http://schemas.microsoft.com/office/drawing/2014/main" id="{7D0793C3-599E-40C0-85CD-C59BA2B5B9A3}"/>
              </a:ext>
            </a:extLst>
          </p:cNvPr>
          <p:cNvSpPr txBox="1">
            <a:spLocks noChangeArrowheads="1"/>
          </p:cNvSpPr>
          <p:nvPr/>
        </p:nvSpPr>
        <p:spPr bwMode="auto">
          <a:xfrm>
            <a:off x="6516688" y="5900738"/>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a:t>
            </a:r>
            <a:endParaRPr lang="en-US" altLang="el-GR" sz="1600" b="1"/>
          </a:p>
        </p:txBody>
      </p:sp>
      <p:sp>
        <p:nvSpPr>
          <p:cNvPr id="374910" name="Text Box 126">
            <a:extLst>
              <a:ext uri="{FF2B5EF4-FFF2-40B4-BE49-F238E27FC236}">
                <a16:creationId xmlns:a16="http://schemas.microsoft.com/office/drawing/2014/main" id="{209F5C2A-0DDD-4619-81A8-0A26510197A2}"/>
              </a:ext>
            </a:extLst>
          </p:cNvPr>
          <p:cNvSpPr txBox="1">
            <a:spLocks noChangeArrowheads="1"/>
          </p:cNvSpPr>
          <p:nvPr/>
        </p:nvSpPr>
        <p:spPr bwMode="auto">
          <a:xfrm>
            <a:off x="7464425" y="13636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0000</a:t>
            </a:r>
            <a:endParaRPr lang="en-US" altLang="el-GR" sz="1600" b="1"/>
          </a:p>
        </p:txBody>
      </p:sp>
      <p:sp>
        <p:nvSpPr>
          <p:cNvPr id="374911" name="Text Box 127">
            <a:extLst>
              <a:ext uri="{FF2B5EF4-FFF2-40B4-BE49-F238E27FC236}">
                <a16:creationId xmlns:a16="http://schemas.microsoft.com/office/drawing/2014/main" id="{25A4EC0B-8155-49DF-9CD4-5142FB9A3CA3}"/>
              </a:ext>
            </a:extLst>
          </p:cNvPr>
          <p:cNvSpPr txBox="1">
            <a:spLocks noChangeArrowheads="1"/>
          </p:cNvSpPr>
          <p:nvPr/>
        </p:nvSpPr>
        <p:spPr bwMode="auto">
          <a:xfrm>
            <a:off x="7464425" y="16668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0001</a:t>
            </a:r>
            <a:endParaRPr lang="en-US" altLang="el-GR" sz="1600" b="1"/>
          </a:p>
        </p:txBody>
      </p:sp>
      <p:sp>
        <p:nvSpPr>
          <p:cNvPr id="374912" name="Text Box 128">
            <a:extLst>
              <a:ext uri="{FF2B5EF4-FFF2-40B4-BE49-F238E27FC236}">
                <a16:creationId xmlns:a16="http://schemas.microsoft.com/office/drawing/2014/main" id="{E580FB5B-86FB-49F6-8E0C-4FEE0214AE77}"/>
              </a:ext>
            </a:extLst>
          </p:cNvPr>
          <p:cNvSpPr txBox="1">
            <a:spLocks noChangeArrowheads="1"/>
          </p:cNvSpPr>
          <p:nvPr/>
        </p:nvSpPr>
        <p:spPr bwMode="auto">
          <a:xfrm>
            <a:off x="7464425" y="19700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0010</a:t>
            </a:r>
            <a:endParaRPr lang="en-US" altLang="el-GR" sz="1600" b="1"/>
          </a:p>
        </p:txBody>
      </p:sp>
      <p:sp>
        <p:nvSpPr>
          <p:cNvPr id="374913" name="Text Box 129">
            <a:extLst>
              <a:ext uri="{FF2B5EF4-FFF2-40B4-BE49-F238E27FC236}">
                <a16:creationId xmlns:a16="http://schemas.microsoft.com/office/drawing/2014/main" id="{7AD8A0BB-CD16-4982-8DA0-0077D659AD93}"/>
              </a:ext>
            </a:extLst>
          </p:cNvPr>
          <p:cNvSpPr txBox="1">
            <a:spLocks noChangeArrowheads="1"/>
          </p:cNvSpPr>
          <p:nvPr/>
        </p:nvSpPr>
        <p:spPr bwMode="auto">
          <a:xfrm>
            <a:off x="7464425" y="227171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0011</a:t>
            </a:r>
            <a:endParaRPr lang="en-US" altLang="el-GR" sz="1600" b="1"/>
          </a:p>
        </p:txBody>
      </p:sp>
      <p:sp>
        <p:nvSpPr>
          <p:cNvPr id="374914" name="Text Box 130">
            <a:extLst>
              <a:ext uri="{FF2B5EF4-FFF2-40B4-BE49-F238E27FC236}">
                <a16:creationId xmlns:a16="http://schemas.microsoft.com/office/drawing/2014/main" id="{4ABC92F7-C7C6-4B53-8A21-C7FE48DD92C2}"/>
              </a:ext>
            </a:extLst>
          </p:cNvPr>
          <p:cNvSpPr txBox="1">
            <a:spLocks noChangeArrowheads="1"/>
          </p:cNvSpPr>
          <p:nvPr/>
        </p:nvSpPr>
        <p:spPr bwMode="auto">
          <a:xfrm>
            <a:off x="7464425" y="25749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0100</a:t>
            </a:r>
            <a:endParaRPr lang="en-US" altLang="el-GR" sz="1600" b="1"/>
          </a:p>
        </p:txBody>
      </p:sp>
      <p:sp>
        <p:nvSpPr>
          <p:cNvPr id="374915" name="Text Box 131">
            <a:extLst>
              <a:ext uri="{FF2B5EF4-FFF2-40B4-BE49-F238E27FC236}">
                <a16:creationId xmlns:a16="http://schemas.microsoft.com/office/drawing/2014/main" id="{050AC813-0549-4C70-8C9F-A3B383393F6B}"/>
              </a:ext>
            </a:extLst>
          </p:cNvPr>
          <p:cNvSpPr txBox="1">
            <a:spLocks noChangeArrowheads="1"/>
          </p:cNvSpPr>
          <p:nvPr/>
        </p:nvSpPr>
        <p:spPr bwMode="auto">
          <a:xfrm>
            <a:off x="7464425" y="287655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0101</a:t>
            </a:r>
            <a:endParaRPr lang="en-US" altLang="el-GR" sz="1600" b="1"/>
          </a:p>
        </p:txBody>
      </p:sp>
      <p:sp>
        <p:nvSpPr>
          <p:cNvPr id="374916" name="Text Box 132">
            <a:extLst>
              <a:ext uri="{FF2B5EF4-FFF2-40B4-BE49-F238E27FC236}">
                <a16:creationId xmlns:a16="http://schemas.microsoft.com/office/drawing/2014/main" id="{F7575182-E821-459D-991A-13E270B7702C}"/>
              </a:ext>
            </a:extLst>
          </p:cNvPr>
          <p:cNvSpPr txBox="1">
            <a:spLocks noChangeArrowheads="1"/>
          </p:cNvSpPr>
          <p:nvPr/>
        </p:nvSpPr>
        <p:spPr bwMode="auto">
          <a:xfrm>
            <a:off x="7464425" y="31797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0110</a:t>
            </a:r>
            <a:endParaRPr lang="en-US" altLang="el-GR" sz="1600" b="1"/>
          </a:p>
        </p:txBody>
      </p:sp>
      <p:sp>
        <p:nvSpPr>
          <p:cNvPr id="374917" name="Text Box 133">
            <a:extLst>
              <a:ext uri="{FF2B5EF4-FFF2-40B4-BE49-F238E27FC236}">
                <a16:creationId xmlns:a16="http://schemas.microsoft.com/office/drawing/2014/main" id="{1F0F16A5-2848-4527-AE4A-BC2039CE9269}"/>
              </a:ext>
            </a:extLst>
          </p:cNvPr>
          <p:cNvSpPr txBox="1">
            <a:spLocks noChangeArrowheads="1"/>
          </p:cNvSpPr>
          <p:nvPr/>
        </p:nvSpPr>
        <p:spPr bwMode="auto">
          <a:xfrm>
            <a:off x="7464425" y="348138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0111</a:t>
            </a:r>
            <a:endParaRPr lang="en-US" altLang="el-GR" sz="1600" b="1"/>
          </a:p>
        </p:txBody>
      </p:sp>
      <p:sp>
        <p:nvSpPr>
          <p:cNvPr id="374918" name="Text Box 134">
            <a:extLst>
              <a:ext uri="{FF2B5EF4-FFF2-40B4-BE49-F238E27FC236}">
                <a16:creationId xmlns:a16="http://schemas.microsoft.com/office/drawing/2014/main" id="{3D252493-2903-4835-83A3-9EF1BC04F9D7}"/>
              </a:ext>
            </a:extLst>
          </p:cNvPr>
          <p:cNvSpPr txBox="1">
            <a:spLocks noChangeArrowheads="1"/>
          </p:cNvSpPr>
          <p:nvPr/>
        </p:nvSpPr>
        <p:spPr bwMode="auto">
          <a:xfrm>
            <a:off x="7464425" y="37846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1000</a:t>
            </a:r>
            <a:endParaRPr lang="en-US" altLang="el-GR" sz="1600" b="1"/>
          </a:p>
        </p:txBody>
      </p:sp>
      <p:sp>
        <p:nvSpPr>
          <p:cNvPr id="374919" name="Text Box 135">
            <a:extLst>
              <a:ext uri="{FF2B5EF4-FFF2-40B4-BE49-F238E27FC236}">
                <a16:creationId xmlns:a16="http://schemas.microsoft.com/office/drawing/2014/main" id="{3C2C962E-2971-4C4B-BD76-89153CF83082}"/>
              </a:ext>
            </a:extLst>
          </p:cNvPr>
          <p:cNvSpPr txBox="1">
            <a:spLocks noChangeArrowheads="1"/>
          </p:cNvSpPr>
          <p:nvPr/>
        </p:nvSpPr>
        <p:spPr bwMode="auto">
          <a:xfrm>
            <a:off x="7464425" y="408622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1001</a:t>
            </a:r>
            <a:endParaRPr lang="en-US" altLang="el-GR" sz="1600" b="1"/>
          </a:p>
        </p:txBody>
      </p:sp>
      <p:sp>
        <p:nvSpPr>
          <p:cNvPr id="374920" name="Text Box 136">
            <a:extLst>
              <a:ext uri="{FF2B5EF4-FFF2-40B4-BE49-F238E27FC236}">
                <a16:creationId xmlns:a16="http://schemas.microsoft.com/office/drawing/2014/main" id="{DD4484FD-A6BF-46F2-9E63-497FA2F1A677}"/>
              </a:ext>
            </a:extLst>
          </p:cNvPr>
          <p:cNvSpPr txBox="1">
            <a:spLocks noChangeArrowheads="1"/>
          </p:cNvSpPr>
          <p:nvPr/>
        </p:nvSpPr>
        <p:spPr bwMode="auto">
          <a:xfrm>
            <a:off x="7464425" y="43894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1010</a:t>
            </a:r>
            <a:endParaRPr lang="en-US" altLang="el-GR" sz="1600" b="1"/>
          </a:p>
        </p:txBody>
      </p:sp>
      <p:sp>
        <p:nvSpPr>
          <p:cNvPr id="374921" name="Text Box 137">
            <a:extLst>
              <a:ext uri="{FF2B5EF4-FFF2-40B4-BE49-F238E27FC236}">
                <a16:creationId xmlns:a16="http://schemas.microsoft.com/office/drawing/2014/main" id="{49FEA72C-4FD4-4829-B127-8B78A9B86317}"/>
              </a:ext>
            </a:extLst>
          </p:cNvPr>
          <p:cNvSpPr txBox="1">
            <a:spLocks noChangeArrowheads="1"/>
          </p:cNvSpPr>
          <p:nvPr/>
        </p:nvSpPr>
        <p:spPr bwMode="auto">
          <a:xfrm>
            <a:off x="7464425" y="469106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1011</a:t>
            </a:r>
            <a:endParaRPr lang="en-US" altLang="el-GR" sz="1600" b="1"/>
          </a:p>
        </p:txBody>
      </p:sp>
      <p:sp>
        <p:nvSpPr>
          <p:cNvPr id="374922" name="Text Box 138">
            <a:extLst>
              <a:ext uri="{FF2B5EF4-FFF2-40B4-BE49-F238E27FC236}">
                <a16:creationId xmlns:a16="http://schemas.microsoft.com/office/drawing/2014/main" id="{257F31EB-18AE-416C-B53D-A7A88C3DAAF7}"/>
              </a:ext>
            </a:extLst>
          </p:cNvPr>
          <p:cNvSpPr txBox="1">
            <a:spLocks noChangeArrowheads="1"/>
          </p:cNvSpPr>
          <p:nvPr/>
        </p:nvSpPr>
        <p:spPr bwMode="auto">
          <a:xfrm>
            <a:off x="7464425" y="4994275"/>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1100</a:t>
            </a:r>
            <a:endParaRPr lang="en-US" altLang="el-GR" sz="1600" b="1"/>
          </a:p>
        </p:txBody>
      </p:sp>
      <p:sp>
        <p:nvSpPr>
          <p:cNvPr id="374923" name="Text Box 139">
            <a:extLst>
              <a:ext uri="{FF2B5EF4-FFF2-40B4-BE49-F238E27FC236}">
                <a16:creationId xmlns:a16="http://schemas.microsoft.com/office/drawing/2014/main" id="{A23BF594-4A08-4EEC-A397-9F99733F0E13}"/>
              </a:ext>
            </a:extLst>
          </p:cNvPr>
          <p:cNvSpPr txBox="1">
            <a:spLocks noChangeArrowheads="1"/>
          </p:cNvSpPr>
          <p:nvPr/>
        </p:nvSpPr>
        <p:spPr bwMode="auto">
          <a:xfrm>
            <a:off x="7464425" y="5295900"/>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1101</a:t>
            </a:r>
            <a:endParaRPr lang="en-US" altLang="el-GR" sz="1600" b="1"/>
          </a:p>
        </p:txBody>
      </p:sp>
      <p:sp>
        <p:nvSpPr>
          <p:cNvPr id="374924" name="Text Box 140">
            <a:extLst>
              <a:ext uri="{FF2B5EF4-FFF2-40B4-BE49-F238E27FC236}">
                <a16:creationId xmlns:a16="http://schemas.microsoft.com/office/drawing/2014/main" id="{A986C766-F77F-421C-A84B-A169D16F77A8}"/>
              </a:ext>
            </a:extLst>
          </p:cNvPr>
          <p:cNvSpPr txBox="1">
            <a:spLocks noChangeArrowheads="1"/>
          </p:cNvSpPr>
          <p:nvPr/>
        </p:nvSpPr>
        <p:spPr bwMode="auto">
          <a:xfrm>
            <a:off x="7464425" y="5599113"/>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1110</a:t>
            </a:r>
            <a:endParaRPr lang="en-US" altLang="el-GR" sz="1600" b="1"/>
          </a:p>
        </p:txBody>
      </p:sp>
      <p:sp>
        <p:nvSpPr>
          <p:cNvPr id="374925" name="Text Box 141">
            <a:extLst>
              <a:ext uri="{FF2B5EF4-FFF2-40B4-BE49-F238E27FC236}">
                <a16:creationId xmlns:a16="http://schemas.microsoft.com/office/drawing/2014/main" id="{FAE2CD1F-BD39-4710-9DCC-194DEF78AC2D}"/>
              </a:ext>
            </a:extLst>
          </p:cNvPr>
          <p:cNvSpPr txBox="1">
            <a:spLocks noChangeArrowheads="1"/>
          </p:cNvSpPr>
          <p:nvPr/>
        </p:nvSpPr>
        <p:spPr bwMode="auto">
          <a:xfrm>
            <a:off x="7466013" y="5900738"/>
            <a:ext cx="644525" cy="346075"/>
          </a:xfrm>
          <a:prstGeom prst="rect">
            <a:avLst/>
          </a:prstGeom>
          <a:solidFill>
            <a:srgbClr val="FFFF00"/>
          </a:solidFill>
          <a:ln w="9525">
            <a:solidFill>
              <a:schemeClr val="tx1"/>
            </a:solidFill>
            <a:miter lim="800000"/>
            <a:headEnd/>
            <a:tailEnd/>
          </a:ln>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l-GR" altLang="el-GR" sz="1600" b="1"/>
              <a:t>1111</a:t>
            </a:r>
            <a:endParaRPr lang="en-US" altLang="el-GR" sz="1600" b="1"/>
          </a:p>
        </p:txBody>
      </p:sp>
      <p:sp>
        <p:nvSpPr>
          <p:cNvPr id="99426" name="Rectangle 142">
            <a:extLst>
              <a:ext uri="{FF2B5EF4-FFF2-40B4-BE49-F238E27FC236}">
                <a16:creationId xmlns:a16="http://schemas.microsoft.com/office/drawing/2014/main" id="{97D53D90-2E24-4DA2-8AC6-E59CA8DE6BA1}"/>
              </a:ext>
            </a:extLst>
          </p:cNvPr>
          <p:cNvSpPr>
            <a:spLocks noChangeArrowheads="1"/>
          </p:cNvSpPr>
          <p:nvPr/>
        </p:nvSpPr>
        <p:spPr bwMode="auto">
          <a:xfrm>
            <a:off x="179388" y="1484313"/>
            <a:ext cx="269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l-GR" sz="1800" b="1">
                <a:solidFill>
                  <a:srgbClr val="FF0000"/>
                </a:solidFill>
              </a:rPr>
              <a:t>C={0,</a:t>
            </a:r>
            <a:r>
              <a:rPr lang="el-GR" altLang="el-GR" sz="1800" b="1">
                <a:solidFill>
                  <a:srgbClr val="FF0000"/>
                </a:solidFill>
              </a:rPr>
              <a:t>10</a:t>
            </a:r>
            <a:r>
              <a:rPr lang="en-GB" altLang="el-GR" sz="1800" b="1">
                <a:solidFill>
                  <a:srgbClr val="FF0000"/>
                </a:solidFill>
              </a:rPr>
              <a:t>,</a:t>
            </a:r>
            <a:r>
              <a:rPr lang="el-GR" altLang="el-GR" sz="1800" b="1">
                <a:solidFill>
                  <a:srgbClr val="FF0000"/>
                </a:solidFill>
              </a:rPr>
              <a:t>1</a:t>
            </a:r>
            <a:r>
              <a:rPr lang="en-GB" altLang="el-GR" sz="1800" b="1">
                <a:solidFill>
                  <a:srgbClr val="FF0000"/>
                </a:solidFill>
              </a:rPr>
              <a:t>10,11</a:t>
            </a:r>
            <a:r>
              <a:rPr lang="el-GR" altLang="el-GR" sz="1800" b="1">
                <a:solidFill>
                  <a:srgbClr val="FF0000"/>
                </a:solidFill>
              </a:rPr>
              <a:t>10,1111</a:t>
            </a:r>
            <a:r>
              <a:rPr lang="en-GB" altLang="el-GR" sz="1800" b="1">
                <a:solidFill>
                  <a:srgbClr val="FF0000"/>
                </a:solidFill>
              </a:rPr>
              <a:t>}</a:t>
            </a:r>
            <a:endParaRPr lang="en-US" altLang="el-GR" sz="1800" b="1">
              <a:solidFill>
                <a:srgbClr val="FF0000"/>
              </a:solidFill>
            </a:endParaRPr>
          </a:p>
        </p:txBody>
      </p:sp>
      <p:sp>
        <p:nvSpPr>
          <p:cNvPr id="99427" name="Footer Placeholder 4">
            <a:extLst>
              <a:ext uri="{FF2B5EF4-FFF2-40B4-BE49-F238E27FC236}">
                <a16:creationId xmlns:a16="http://schemas.microsoft.com/office/drawing/2014/main" id="{284AECBC-E9E6-4E57-8120-6F9AD0A1FFA4}"/>
              </a:ext>
            </a:extLst>
          </p:cNvPr>
          <p:cNvSpPr>
            <a:spLocks noGrp="1"/>
          </p:cNvSpPr>
          <p:nvPr/>
        </p:nvSpPr>
        <p:spPr bwMode="auto">
          <a:xfrm>
            <a:off x="301625" y="6415088"/>
            <a:ext cx="86947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1400">
                <a:solidFill>
                  <a:schemeClr val="tx1"/>
                </a:solidFill>
                <a:latin typeface="Arial" panose="020B0604020202020204" pitchFamily="34" charset="0"/>
                <a:ea typeface="MS PGothic" panose="020B0600070205080204" pitchFamily="34" charset="-128"/>
              </a:defRPr>
            </a:lvl1pPr>
            <a:lvl2pPr marL="742950" indent="-285750" defTabSz="457200">
              <a:defRPr sz="1400">
                <a:solidFill>
                  <a:schemeClr val="tx1"/>
                </a:solidFill>
                <a:latin typeface="Arial" panose="020B0604020202020204" pitchFamily="34" charset="0"/>
                <a:ea typeface="MS PGothic" panose="020B0600070205080204" pitchFamily="34" charset="-128"/>
              </a:defRPr>
            </a:lvl2pPr>
            <a:lvl3pPr marL="1143000" indent="-228600" defTabSz="457200">
              <a:defRPr sz="1400">
                <a:solidFill>
                  <a:schemeClr val="tx1"/>
                </a:solidFill>
                <a:latin typeface="Arial" panose="020B0604020202020204" pitchFamily="34" charset="0"/>
                <a:ea typeface="MS PGothic" panose="020B0600070205080204" pitchFamily="34" charset="-128"/>
              </a:defRPr>
            </a:lvl3pPr>
            <a:lvl4pPr marL="1600200" indent="-228600" defTabSz="457200">
              <a:defRPr sz="1400">
                <a:solidFill>
                  <a:schemeClr val="tx1"/>
                </a:solidFill>
                <a:latin typeface="Arial" panose="020B0604020202020204" pitchFamily="34" charset="0"/>
                <a:ea typeface="MS PGothic" panose="020B0600070205080204" pitchFamily="34" charset="-128"/>
              </a:defRPr>
            </a:lvl4pPr>
            <a:lvl5pPr marL="2057400" indent="-228600" defTabSz="457200">
              <a:defRPr sz="1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100" b="1" i="1">
                <a:latin typeface="Calibri" panose="020F0502020204030204" pitchFamily="34" charset="0"/>
              </a:rPr>
              <a:t>ΠΛΗ22 </a:t>
            </a:r>
            <a:r>
              <a:rPr lang="en-US" altLang="el-GR" sz="1100" b="1" i="1">
                <a:latin typeface="Calibri" panose="020F0502020204030204" pitchFamily="34" charset="0"/>
              </a:rPr>
              <a:t>: </a:t>
            </a:r>
            <a:r>
              <a:rPr lang="el-GR" altLang="el-GR" sz="1100" b="1" i="1">
                <a:latin typeface="Calibri" panose="020F0502020204030204" pitchFamily="34" charset="0"/>
              </a:rPr>
              <a:t>Βασικά Ζητήματα Δικτύων Η/Υ                                                                                                                                                                                   </a:t>
            </a:r>
            <a:r>
              <a:rPr lang="en-US" altLang="el-GR" sz="1100" b="1" i="1">
                <a:latin typeface="Calibri" panose="020F0502020204030204" pitchFamily="34" charset="0"/>
              </a:rPr>
              <a:t>        </a:t>
            </a:r>
            <a:r>
              <a:rPr lang="el-GR" altLang="el-GR" sz="1100" b="1" i="1">
                <a:latin typeface="Calibri" panose="020F0502020204030204" pitchFamily="34" charset="0"/>
              </a:rPr>
              <a:t>  </a:t>
            </a:r>
            <a:fld id="{F68CC8D6-4F7E-40E8-A68F-8777E9AFD220}" type="slidenum">
              <a:rPr lang="el-GR" altLang="el-GR" sz="1100" b="1" i="1">
                <a:latin typeface="Calibri" panose="020F0502020204030204" pitchFamily="34" charset="0"/>
              </a:rPr>
              <a:pPr eaLnBrk="1" hangingPunct="1"/>
              <a:t>75</a:t>
            </a:fld>
            <a:endParaRPr lang="en-US" altLang="el-GR" sz="1100" b="1" i="1">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374787"/>
                                        </p:tgtEl>
                                        <p:attrNameLst>
                                          <p:attrName>fillcolor</p:attrName>
                                        </p:attrNameLst>
                                      </p:cBhvr>
                                      <p:to>
                                        <a:srgbClr val="FF0000"/>
                                      </p:to>
                                    </p:animClr>
                                    <p:set>
                                      <p:cBhvr>
                                        <p:cTn id="7" dur="2000" fill="hold"/>
                                        <p:tgtEl>
                                          <p:spTgt spid="374787"/>
                                        </p:tgtEl>
                                        <p:attrNameLst>
                                          <p:attrName>fill.type</p:attrName>
                                        </p:attrNameLst>
                                      </p:cBhvr>
                                      <p:to>
                                        <p:strVal val="solid"/>
                                      </p:to>
                                    </p:set>
                                    <p:set>
                                      <p:cBhvr>
                                        <p:cTn id="8" dur="2000" fill="hold"/>
                                        <p:tgtEl>
                                          <p:spTgt spid="374787"/>
                                        </p:tgtEl>
                                        <p:attrNameLst>
                                          <p:attrName>fill.on</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500"/>
                                        <p:tgtEl>
                                          <p:spTgt spid="374789"/>
                                        </p:tgtEl>
                                      </p:cBhvr>
                                    </p:animEffect>
                                    <p:set>
                                      <p:cBhvr>
                                        <p:cTn id="13" dur="1" fill="hold">
                                          <p:stCondLst>
                                            <p:cond delay="499"/>
                                          </p:stCondLst>
                                        </p:cTn>
                                        <p:tgtEl>
                                          <p:spTgt spid="374789"/>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374790"/>
                                        </p:tgtEl>
                                      </p:cBhvr>
                                    </p:animEffect>
                                    <p:set>
                                      <p:cBhvr>
                                        <p:cTn id="16" dur="1" fill="hold">
                                          <p:stCondLst>
                                            <p:cond delay="499"/>
                                          </p:stCondLst>
                                        </p:cTn>
                                        <p:tgtEl>
                                          <p:spTgt spid="374790"/>
                                        </p:tgtEl>
                                        <p:attrNameLst>
                                          <p:attrName>style.visibility</p:attrName>
                                        </p:attrNameLst>
                                      </p:cBhvr>
                                      <p:to>
                                        <p:strVal val="hidden"/>
                                      </p:to>
                                    </p:set>
                                  </p:childTnLst>
                                </p:cTn>
                              </p:par>
                              <p:par>
                                <p:cTn id="17" presetID="22" presetClass="exit" presetSubtype="4" fill="hold" grpId="0" nodeType="withEffect">
                                  <p:stCondLst>
                                    <p:cond delay="0"/>
                                  </p:stCondLst>
                                  <p:childTnLst>
                                    <p:animEffect transition="out" filter="wipe(down)">
                                      <p:cBhvr>
                                        <p:cTn id="18" dur="500"/>
                                        <p:tgtEl>
                                          <p:spTgt spid="374793"/>
                                        </p:tgtEl>
                                      </p:cBhvr>
                                    </p:animEffect>
                                    <p:set>
                                      <p:cBhvr>
                                        <p:cTn id="19" dur="1" fill="hold">
                                          <p:stCondLst>
                                            <p:cond delay="499"/>
                                          </p:stCondLst>
                                        </p:cTn>
                                        <p:tgtEl>
                                          <p:spTgt spid="374793"/>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374794"/>
                                        </p:tgtEl>
                                      </p:cBhvr>
                                    </p:animEffect>
                                    <p:set>
                                      <p:cBhvr>
                                        <p:cTn id="22" dur="1" fill="hold">
                                          <p:stCondLst>
                                            <p:cond delay="499"/>
                                          </p:stCondLst>
                                        </p:cTn>
                                        <p:tgtEl>
                                          <p:spTgt spid="374794"/>
                                        </p:tgtEl>
                                        <p:attrNameLst>
                                          <p:attrName>style.visibility</p:attrName>
                                        </p:attrNameLst>
                                      </p:cBhvr>
                                      <p:to>
                                        <p:strVal val="hidden"/>
                                      </p:to>
                                    </p:set>
                                  </p:childTnLst>
                                </p:cTn>
                              </p:par>
                              <p:par>
                                <p:cTn id="23" presetID="22" presetClass="exit" presetSubtype="4" fill="hold" grpId="0" nodeType="withEffect">
                                  <p:stCondLst>
                                    <p:cond delay="0"/>
                                  </p:stCondLst>
                                  <p:childTnLst>
                                    <p:animEffect transition="out" filter="wipe(down)">
                                      <p:cBhvr>
                                        <p:cTn id="24" dur="500"/>
                                        <p:tgtEl>
                                          <p:spTgt spid="374795"/>
                                        </p:tgtEl>
                                      </p:cBhvr>
                                    </p:animEffect>
                                    <p:set>
                                      <p:cBhvr>
                                        <p:cTn id="25" dur="1" fill="hold">
                                          <p:stCondLst>
                                            <p:cond delay="499"/>
                                          </p:stCondLst>
                                        </p:cTn>
                                        <p:tgtEl>
                                          <p:spTgt spid="374795"/>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374796"/>
                                        </p:tgtEl>
                                      </p:cBhvr>
                                    </p:animEffect>
                                    <p:set>
                                      <p:cBhvr>
                                        <p:cTn id="28" dur="1" fill="hold">
                                          <p:stCondLst>
                                            <p:cond delay="499"/>
                                          </p:stCondLst>
                                        </p:cTn>
                                        <p:tgtEl>
                                          <p:spTgt spid="374796"/>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374854"/>
                                        </p:tgtEl>
                                      </p:cBhvr>
                                    </p:animEffect>
                                    <p:set>
                                      <p:cBhvr>
                                        <p:cTn id="31" dur="1" fill="hold">
                                          <p:stCondLst>
                                            <p:cond delay="499"/>
                                          </p:stCondLst>
                                        </p:cTn>
                                        <p:tgtEl>
                                          <p:spTgt spid="374854"/>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500"/>
                                        <p:tgtEl>
                                          <p:spTgt spid="374855"/>
                                        </p:tgtEl>
                                      </p:cBhvr>
                                    </p:animEffect>
                                    <p:set>
                                      <p:cBhvr>
                                        <p:cTn id="34" dur="1" fill="hold">
                                          <p:stCondLst>
                                            <p:cond delay="499"/>
                                          </p:stCondLst>
                                        </p:cTn>
                                        <p:tgtEl>
                                          <p:spTgt spid="374855"/>
                                        </p:tgtEl>
                                        <p:attrNameLst>
                                          <p:attrName>style.visibility</p:attrName>
                                        </p:attrNameLst>
                                      </p:cBhvr>
                                      <p:to>
                                        <p:strVal val="hidden"/>
                                      </p:to>
                                    </p:set>
                                  </p:childTnLst>
                                </p:cTn>
                              </p:par>
                              <p:par>
                                <p:cTn id="35" presetID="22" presetClass="exit" presetSubtype="4" fill="hold" nodeType="withEffect">
                                  <p:stCondLst>
                                    <p:cond delay="0"/>
                                  </p:stCondLst>
                                  <p:childTnLst>
                                    <p:animEffect transition="out" filter="wipe(down)">
                                      <p:cBhvr>
                                        <p:cTn id="36" dur="500"/>
                                        <p:tgtEl>
                                          <p:spTgt spid="374856"/>
                                        </p:tgtEl>
                                      </p:cBhvr>
                                    </p:animEffect>
                                    <p:set>
                                      <p:cBhvr>
                                        <p:cTn id="37" dur="1" fill="hold">
                                          <p:stCondLst>
                                            <p:cond delay="499"/>
                                          </p:stCondLst>
                                        </p:cTn>
                                        <p:tgtEl>
                                          <p:spTgt spid="374856"/>
                                        </p:tgtEl>
                                        <p:attrNameLst>
                                          <p:attrName>style.visibility</p:attrName>
                                        </p:attrNameLst>
                                      </p:cBhvr>
                                      <p:to>
                                        <p:strVal val="hidden"/>
                                      </p:to>
                                    </p:set>
                                  </p:childTnLst>
                                </p:cTn>
                              </p:par>
                              <p:par>
                                <p:cTn id="38" presetID="22" presetClass="exit" presetSubtype="4" fill="hold" nodeType="withEffect">
                                  <p:stCondLst>
                                    <p:cond delay="0"/>
                                  </p:stCondLst>
                                  <p:childTnLst>
                                    <p:animEffect transition="out" filter="wipe(down)">
                                      <p:cBhvr>
                                        <p:cTn id="39" dur="500"/>
                                        <p:tgtEl>
                                          <p:spTgt spid="374857"/>
                                        </p:tgtEl>
                                      </p:cBhvr>
                                    </p:animEffect>
                                    <p:set>
                                      <p:cBhvr>
                                        <p:cTn id="40" dur="1" fill="hold">
                                          <p:stCondLst>
                                            <p:cond delay="499"/>
                                          </p:stCondLst>
                                        </p:cTn>
                                        <p:tgtEl>
                                          <p:spTgt spid="374857"/>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500"/>
                                        <p:tgtEl>
                                          <p:spTgt spid="374864"/>
                                        </p:tgtEl>
                                      </p:cBhvr>
                                    </p:animEffect>
                                    <p:set>
                                      <p:cBhvr>
                                        <p:cTn id="43" dur="1" fill="hold">
                                          <p:stCondLst>
                                            <p:cond delay="499"/>
                                          </p:stCondLst>
                                        </p:cTn>
                                        <p:tgtEl>
                                          <p:spTgt spid="374864"/>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500"/>
                                        <p:tgtEl>
                                          <p:spTgt spid="374865"/>
                                        </p:tgtEl>
                                      </p:cBhvr>
                                    </p:animEffect>
                                    <p:set>
                                      <p:cBhvr>
                                        <p:cTn id="46" dur="1" fill="hold">
                                          <p:stCondLst>
                                            <p:cond delay="499"/>
                                          </p:stCondLst>
                                        </p:cTn>
                                        <p:tgtEl>
                                          <p:spTgt spid="374865"/>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374866"/>
                                        </p:tgtEl>
                                      </p:cBhvr>
                                    </p:animEffect>
                                    <p:set>
                                      <p:cBhvr>
                                        <p:cTn id="49" dur="1" fill="hold">
                                          <p:stCondLst>
                                            <p:cond delay="499"/>
                                          </p:stCondLst>
                                        </p:cTn>
                                        <p:tgtEl>
                                          <p:spTgt spid="374866"/>
                                        </p:tgtEl>
                                        <p:attrNameLst>
                                          <p:attrName>style.visibility</p:attrName>
                                        </p:attrNameLst>
                                      </p:cBhvr>
                                      <p:to>
                                        <p:strVal val="hidden"/>
                                      </p:to>
                                    </p:set>
                                  </p:childTnLst>
                                </p:cTn>
                              </p:par>
                              <p:par>
                                <p:cTn id="50" presetID="22" presetClass="exit" presetSubtype="4" fill="hold" nodeType="withEffect">
                                  <p:stCondLst>
                                    <p:cond delay="0"/>
                                  </p:stCondLst>
                                  <p:childTnLst>
                                    <p:animEffect transition="out" filter="wipe(down)">
                                      <p:cBhvr>
                                        <p:cTn id="51" dur="500"/>
                                        <p:tgtEl>
                                          <p:spTgt spid="374867"/>
                                        </p:tgtEl>
                                      </p:cBhvr>
                                    </p:animEffect>
                                    <p:set>
                                      <p:cBhvr>
                                        <p:cTn id="52" dur="1" fill="hold">
                                          <p:stCondLst>
                                            <p:cond delay="499"/>
                                          </p:stCondLst>
                                        </p:cTn>
                                        <p:tgtEl>
                                          <p:spTgt spid="374867"/>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374868"/>
                                        </p:tgtEl>
                                      </p:cBhvr>
                                    </p:animEffect>
                                    <p:set>
                                      <p:cBhvr>
                                        <p:cTn id="55" dur="1" fill="hold">
                                          <p:stCondLst>
                                            <p:cond delay="499"/>
                                          </p:stCondLst>
                                        </p:cTn>
                                        <p:tgtEl>
                                          <p:spTgt spid="374868"/>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374869"/>
                                        </p:tgtEl>
                                      </p:cBhvr>
                                    </p:animEffect>
                                    <p:set>
                                      <p:cBhvr>
                                        <p:cTn id="58" dur="1" fill="hold">
                                          <p:stCondLst>
                                            <p:cond delay="499"/>
                                          </p:stCondLst>
                                        </p:cTn>
                                        <p:tgtEl>
                                          <p:spTgt spid="374869"/>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374870"/>
                                        </p:tgtEl>
                                      </p:cBhvr>
                                    </p:animEffect>
                                    <p:set>
                                      <p:cBhvr>
                                        <p:cTn id="61" dur="1" fill="hold">
                                          <p:stCondLst>
                                            <p:cond delay="499"/>
                                          </p:stCondLst>
                                        </p:cTn>
                                        <p:tgtEl>
                                          <p:spTgt spid="374870"/>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374871"/>
                                        </p:tgtEl>
                                      </p:cBhvr>
                                    </p:animEffect>
                                    <p:set>
                                      <p:cBhvr>
                                        <p:cTn id="64" dur="1" fill="hold">
                                          <p:stCondLst>
                                            <p:cond delay="499"/>
                                          </p:stCondLst>
                                        </p:cTn>
                                        <p:tgtEl>
                                          <p:spTgt spid="374871"/>
                                        </p:tgtEl>
                                        <p:attrNameLst>
                                          <p:attrName>style.visibility</p:attrName>
                                        </p:attrNameLst>
                                      </p:cBhvr>
                                      <p:to>
                                        <p:strVal val="hidden"/>
                                      </p:to>
                                    </p:set>
                                  </p:childTnLst>
                                </p:cTn>
                              </p:par>
                              <p:par>
                                <p:cTn id="65" presetID="22" presetClass="exit" presetSubtype="4" fill="hold" grpId="0" nodeType="withEffect">
                                  <p:stCondLst>
                                    <p:cond delay="0"/>
                                  </p:stCondLst>
                                  <p:childTnLst>
                                    <p:animEffect transition="out" filter="wipe(down)">
                                      <p:cBhvr>
                                        <p:cTn id="66" dur="500"/>
                                        <p:tgtEl>
                                          <p:spTgt spid="374882"/>
                                        </p:tgtEl>
                                      </p:cBhvr>
                                    </p:animEffect>
                                    <p:set>
                                      <p:cBhvr>
                                        <p:cTn id="67" dur="1" fill="hold">
                                          <p:stCondLst>
                                            <p:cond delay="499"/>
                                          </p:stCondLst>
                                        </p:cTn>
                                        <p:tgtEl>
                                          <p:spTgt spid="374882"/>
                                        </p:tgtEl>
                                        <p:attrNameLst>
                                          <p:attrName>style.visibility</p:attrName>
                                        </p:attrNameLst>
                                      </p:cBhvr>
                                      <p:to>
                                        <p:strVal val="hidden"/>
                                      </p:to>
                                    </p:set>
                                  </p:childTnLst>
                                </p:cTn>
                              </p:par>
                              <p:par>
                                <p:cTn id="68" presetID="22" presetClass="exit" presetSubtype="4" fill="hold" grpId="0" nodeType="withEffect">
                                  <p:stCondLst>
                                    <p:cond delay="0"/>
                                  </p:stCondLst>
                                  <p:childTnLst>
                                    <p:animEffect transition="out" filter="wipe(down)">
                                      <p:cBhvr>
                                        <p:cTn id="69" dur="500"/>
                                        <p:tgtEl>
                                          <p:spTgt spid="374883"/>
                                        </p:tgtEl>
                                      </p:cBhvr>
                                    </p:animEffect>
                                    <p:set>
                                      <p:cBhvr>
                                        <p:cTn id="70" dur="1" fill="hold">
                                          <p:stCondLst>
                                            <p:cond delay="499"/>
                                          </p:stCondLst>
                                        </p:cTn>
                                        <p:tgtEl>
                                          <p:spTgt spid="374883"/>
                                        </p:tgtEl>
                                        <p:attrNameLst>
                                          <p:attrName>style.visibility</p:attrName>
                                        </p:attrNameLst>
                                      </p:cBhvr>
                                      <p:to>
                                        <p:strVal val="hidden"/>
                                      </p:to>
                                    </p:set>
                                  </p:childTnLst>
                                </p:cTn>
                              </p:par>
                              <p:par>
                                <p:cTn id="71" presetID="22" presetClass="exit" presetSubtype="4" fill="hold" grpId="0" nodeType="withEffect">
                                  <p:stCondLst>
                                    <p:cond delay="0"/>
                                  </p:stCondLst>
                                  <p:childTnLst>
                                    <p:animEffect transition="out" filter="wipe(down)">
                                      <p:cBhvr>
                                        <p:cTn id="72" dur="500"/>
                                        <p:tgtEl>
                                          <p:spTgt spid="374886"/>
                                        </p:tgtEl>
                                      </p:cBhvr>
                                    </p:animEffect>
                                    <p:set>
                                      <p:cBhvr>
                                        <p:cTn id="73" dur="1" fill="hold">
                                          <p:stCondLst>
                                            <p:cond delay="499"/>
                                          </p:stCondLst>
                                        </p:cTn>
                                        <p:tgtEl>
                                          <p:spTgt spid="374886"/>
                                        </p:tgtEl>
                                        <p:attrNameLst>
                                          <p:attrName>style.visibility</p:attrName>
                                        </p:attrNameLst>
                                      </p:cBhvr>
                                      <p:to>
                                        <p:strVal val="hidden"/>
                                      </p:to>
                                    </p:set>
                                  </p:childTnLst>
                                </p:cTn>
                              </p:par>
                              <p:par>
                                <p:cTn id="74" presetID="22" presetClass="exit" presetSubtype="4" fill="hold" grpId="0" nodeType="withEffect">
                                  <p:stCondLst>
                                    <p:cond delay="0"/>
                                  </p:stCondLst>
                                  <p:childTnLst>
                                    <p:animEffect transition="out" filter="wipe(down)">
                                      <p:cBhvr>
                                        <p:cTn id="75" dur="500"/>
                                        <p:tgtEl>
                                          <p:spTgt spid="374887"/>
                                        </p:tgtEl>
                                      </p:cBhvr>
                                    </p:animEffect>
                                    <p:set>
                                      <p:cBhvr>
                                        <p:cTn id="76" dur="1" fill="hold">
                                          <p:stCondLst>
                                            <p:cond delay="499"/>
                                          </p:stCondLst>
                                        </p:cTn>
                                        <p:tgtEl>
                                          <p:spTgt spid="374887"/>
                                        </p:tgtEl>
                                        <p:attrNameLst>
                                          <p:attrName>style.visibility</p:attrName>
                                        </p:attrNameLst>
                                      </p:cBhvr>
                                      <p:to>
                                        <p:strVal val="hidden"/>
                                      </p:to>
                                    </p:set>
                                  </p:childTnLst>
                                </p:cTn>
                              </p:par>
                              <p:par>
                                <p:cTn id="77" presetID="22" presetClass="exit" presetSubtype="4" fill="hold" grpId="0" nodeType="withEffect">
                                  <p:stCondLst>
                                    <p:cond delay="0"/>
                                  </p:stCondLst>
                                  <p:childTnLst>
                                    <p:animEffect transition="out" filter="wipe(down)">
                                      <p:cBhvr>
                                        <p:cTn id="78" dur="500"/>
                                        <p:tgtEl>
                                          <p:spTgt spid="374888"/>
                                        </p:tgtEl>
                                      </p:cBhvr>
                                    </p:animEffect>
                                    <p:set>
                                      <p:cBhvr>
                                        <p:cTn id="79" dur="1" fill="hold">
                                          <p:stCondLst>
                                            <p:cond delay="499"/>
                                          </p:stCondLst>
                                        </p:cTn>
                                        <p:tgtEl>
                                          <p:spTgt spid="374888"/>
                                        </p:tgtEl>
                                        <p:attrNameLst>
                                          <p:attrName>style.visibility</p:attrName>
                                        </p:attrNameLst>
                                      </p:cBhvr>
                                      <p:to>
                                        <p:strVal val="hidden"/>
                                      </p:to>
                                    </p:set>
                                  </p:childTnLst>
                                </p:cTn>
                              </p:par>
                              <p:par>
                                <p:cTn id="80" presetID="22" presetClass="exit" presetSubtype="4" fill="hold" grpId="0" nodeType="withEffect">
                                  <p:stCondLst>
                                    <p:cond delay="0"/>
                                  </p:stCondLst>
                                  <p:childTnLst>
                                    <p:animEffect transition="out" filter="wipe(down)">
                                      <p:cBhvr>
                                        <p:cTn id="81" dur="500"/>
                                        <p:tgtEl>
                                          <p:spTgt spid="374889"/>
                                        </p:tgtEl>
                                      </p:cBhvr>
                                    </p:animEffect>
                                    <p:set>
                                      <p:cBhvr>
                                        <p:cTn id="82" dur="1" fill="hold">
                                          <p:stCondLst>
                                            <p:cond delay="499"/>
                                          </p:stCondLst>
                                        </p:cTn>
                                        <p:tgtEl>
                                          <p:spTgt spid="374889"/>
                                        </p:tgtEl>
                                        <p:attrNameLst>
                                          <p:attrName>style.visibility</p:attrName>
                                        </p:attrNameLst>
                                      </p:cBhvr>
                                      <p:to>
                                        <p:strVal val="hidden"/>
                                      </p:to>
                                    </p:set>
                                  </p:childTnLst>
                                </p:cTn>
                              </p:par>
                              <p:par>
                                <p:cTn id="83" presetID="22" presetClass="exit" presetSubtype="4" fill="hold" grpId="0" nodeType="withEffect">
                                  <p:stCondLst>
                                    <p:cond delay="0"/>
                                  </p:stCondLst>
                                  <p:childTnLst>
                                    <p:animEffect transition="out" filter="wipe(down)">
                                      <p:cBhvr>
                                        <p:cTn id="84" dur="500"/>
                                        <p:tgtEl>
                                          <p:spTgt spid="374894"/>
                                        </p:tgtEl>
                                      </p:cBhvr>
                                    </p:animEffect>
                                    <p:set>
                                      <p:cBhvr>
                                        <p:cTn id="85" dur="1" fill="hold">
                                          <p:stCondLst>
                                            <p:cond delay="499"/>
                                          </p:stCondLst>
                                        </p:cTn>
                                        <p:tgtEl>
                                          <p:spTgt spid="374894"/>
                                        </p:tgtEl>
                                        <p:attrNameLst>
                                          <p:attrName>style.visibility</p:attrName>
                                        </p:attrNameLst>
                                      </p:cBhvr>
                                      <p:to>
                                        <p:strVal val="hidden"/>
                                      </p:to>
                                    </p:set>
                                  </p:childTnLst>
                                </p:cTn>
                              </p:par>
                              <p:par>
                                <p:cTn id="86" presetID="22" presetClass="exit" presetSubtype="4" fill="hold" grpId="0" nodeType="withEffect">
                                  <p:stCondLst>
                                    <p:cond delay="0"/>
                                  </p:stCondLst>
                                  <p:childTnLst>
                                    <p:animEffect transition="out" filter="wipe(down)">
                                      <p:cBhvr>
                                        <p:cTn id="87" dur="500"/>
                                        <p:tgtEl>
                                          <p:spTgt spid="374895"/>
                                        </p:tgtEl>
                                      </p:cBhvr>
                                    </p:animEffect>
                                    <p:set>
                                      <p:cBhvr>
                                        <p:cTn id="88" dur="1" fill="hold">
                                          <p:stCondLst>
                                            <p:cond delay="499"/>
                                          </p:stCondLst>
                                        </p:cTn>
                                        <p:tgtEl>
                                          <p:spTgt spid="374895"/>
                                        </p:tgtEl>
                                        <p:attrNameLst>
                                          <p:attrName>style.visibility</p:attrName>
                                        </p:attrNameLst>
                                      </p:cBhvr>
                                      <p:to>
                                        <p:strVal val="hidden"/>
                                      </p:to>
                                    </p:set>
                                  </p:childTnLst>
                                </p:cTn>
                              </p:par>
                              <p:par>
                                <p:cTn id="89" presetID="22" presetClass="exit" presetSubtype="4" fill="hold" grpId="0" nodeType="withEffect">
                                  <p:stCondLst>
                                    <p:cond delay="0"/>
                                  </p:stCondLst>
                                  <p:childTnLst>
                                    <p:animEffect transition="out" filter="wipe(down)">
                                      <p:cBhvr>
                                        <p:cTn id="90" dur="500"/>
                                        <p:tgtEl>
                                          <p:spTgt spid="374896"/>
                                        </p:tgtEl>
                                      </p:cBhvr>
                                    </p:animEffect>
                                    <p:set>
                                      <p:cBhvr>
                                        <p:cTn id="91" dur="1" fill="hold">
                                          <p:stCondLst>
                                            <p:cond delay="499"/>
                                          </p:stCondLst>
                                        </p:cTn>
                                        <p:tgtEl>
                                          <p:spTgt spid="374896"/>
                                        </p:tgtEl>
                                        <p:attrNameLst>
                                          <p:attrName>style.visibility</p:attrName>
                                        </p:attrNameLst>
                                      </p:cBhvr>
                                      <p:to>
                                        <p:strVal val="hidden"/>
                                      </p:to>
                                    </p:set>
                                  </p:childTnLst>
                                </p:cTn>
                              </p:par>
                              <p:par>
                                <p:cTn id="92" presetID="22" presetClass="exit" presetSubtype="4" fill="hold" grpId="0" nodeType="withEffect">
                                  <p:stCondLst>
                                    <p:cond delay="0"/>
                                  </p:stCondLst>
                                  <p:childTnLst>
                                    <p:animEffect transition="out" filter="wipe(down)">
                                      <p:cBhvr>
                                        <p:cTn id="93" dur="500"/>
                                        <p:tgtEl>
                                          <p:spTgt spid="374897"/>
                                        </p:tgtEl>
                                      </p:cBhvr>
                                    </p:animEffect>
                                    <p:set>
                                      <p:cBhvr>
                                        <p:cTn id="94" dur="1" fill="hold">
                                          <p:stCondLst>
                                            <p:cond delay="499"/>
                                          </p:stCondLst>
                                        </p:cTn>
                                        <p:tgtEl>
                                          <p:spTgt spid="374897"/>
                                        </p:tgtEl>
                                        <p:attrNameLst>
                                          <p:attrName>style.visibility</p:attrName>
                                        </p:attrNameLst>
                                      </p:cBhvr>
                                      <p:to>
                                        <p:strVal val="hidden"/>
                                      </p:to>
                                    </p:set>
                                  </p:childTnLst>
                                </p:cTn>
                              </p:par>
                              <p:par>
                                <p:cTn id="95" presetID="22" presetClass="exit" presetSubtype="4" fill="hold" grpId="0" nodeType="withEffect">
                                  <p:stCondLst>
                                    <p:cond delay="0"/>
                                  </p:stCondLst>
                                  <p:childTnLst>
                                    <p:animEffect transition="out" filter="wipe(down)">
                                      <p:cBhvr>
                                        <p:cTn id="96" dur="500"/>
                                        <p:tgtEl>
                                          <p:spTgt spid="374898"/>
                                        </p:tgtEl>
                                      </p:cBhvr>
                                    </p:animEffect>
                                    <p:set>
                                      <p:cBhvr>
                                        <p:cTn id="97" dur="1" fill="hold">
                                          <p:stCondLst>
                                            <p:cond delay="499"/>
                                          </p:stCondLst>
                                        </p:cTn>
                                        <p:tgtEl>
                                          <p:spTgt spid="374898"/>
                                        </p:tgtEl>
                                        <p:attrNameLst>
                                          <p:attrName>style.visibility</p:attrName>
                                        </p:attrNameLst>
                                      </p:cBhvr>
                                      <p:to>
                                        <p:strVal val="hidden"/>
                                      </p:to>
                                    </p:set>
                                  </p:childTnLst>
                                </p:cTn>
                              </p:par>
                              <p:par>
                                <p:cTn id="98" presetID="22" presetClass="exit" presetSubtype="4" fill="hold" grpId="0" nodeType="withEffect">
                                  <p:stCondLst>
                                    <p:cond delay="0"/>
                                  </p:stCondLst>
                                  <p:childTnLst>
                                    <p:animEffect transition="out" filter="wipe(down)">
                                      <p:cBhvr>
                                        <p:cTn id="99" dur="500"/>
                                        <p:tgtEl>
                                          <p:spTgt spid="374899"/>
                                        </p:tgtEl>
                                      </p:cBhvr>
                                    </p:animEffect>
                                    <p:set>
                                      <p:cBhvr>
                                        <p:cTn id="100" dur="1" fill="hold">
                                          <p:stCondLst>
                                            <p:cond delay="499"/>
                                          </p:stCondLst>
                                        </p:cTn>
                                        <p:tgtEl>
                                          <p:spTgt spid="374899"/>
                                        </p:tgtEl>
                                        <p:attrNameLst>
                                          <p:attrName>style.visibility</p:attrName>
                                        </p:attrNameLst>
                                      </p:cBhvr>
                                      <p:to>
                                        <p:strVal val="hidden"/>
                                      </p:to>
                                    </p:set>
                                  </p:childTnLst>
                                </p:cTn>
                              </p:par>
                              <p:par>
                                <p:cTn id="101" presetID="22" presetClass="exit" presetSubtype="4" fill="hold" grpId="0" nodeType="withEffect">
                                  <p:stCondLst>
                                    <p:cond delay="0"/>
                                  </p:stCondLst>
                                  <p:childTnLst>
                                    <p:animEffect transition="out" filter="wipe(down)">
                                      <p:cBhvr>
                                        <p:cTn id="102" dur="500"/>
                                        <p:tgtEl>
                                          <p:spTgt spid="374900"/>
                                        </p:tgtEl>
                                      </p:cBhvr>
                                    </p:animEffect>
                                    <p:set>
                                      <p:cBhvr>
                                        <p:cTn id="103" dur="1" fill="hold">
                                          <p:stCondLst>
                                            <p:cond delay="499"/>
                                          </p:stCondLst>
                                        </p:cTn>
                                        <p:tgtEl>
                                          <p:spTgt spid="374900"/>
                                        </p:tgtEl>
                                        <p:attrNameLst>
                                          <p:attrName>style.visibility</p:attrName>
                                        </p:attrNameLst>
                                      </p:cBhvr>
                                      <p:to>
                                        <p:strVal val="hidden"/>
                                      </p:to>
                                    </p:set>
                                  </p:childTnLst>
                                </p:cTn>
                              </p:par>
                              <p:par>
                                <p:cTn id="104" presetID="22" presetClass="exit" presetSubtype="4" fill="hold" grpId="0" nodeType="withEffect">
                                  <p:stCondLst>
                                    <p:cond delay="0"/>
                                  </p:stCondLst>
                                  <p:childTnLst>
                                    <p:animEffect transition="out" filter="wipe(down)">
                                      <p:cBhvr>
                                        <p:cTn id="105" dur="500"/>
                                        <p:tgtEl>
                                          <p:spTgt spid="374901"/>
                                        </p:tgtEl>
                                      </p:cBhvr>
                                    </p:animEffect>
                                    <p:set>
                                      <p:cBhvr>
                                        <p:cTn id="106" dur="1" fill="hold">
                                          <p:stCondLst>
                                            <p:cond delay="499"/>
                                          </p:stCondLst>
                                        </p:cTn>
                                        <p:tgtEl>
                                          <p:spTgt spid="374901"/>
                                        </p:tgtEl>
                                        <p:attrNameLst>
                                          <p:attrName>style.visibility</p:attrName>
                                        </p:attrNameLst>
                                      </p:cBhvr>
                                      <p:to>
                                        <p:strVal val="hidden"/>
                                      </p:to>
                                    </p:set>
                                  </p:childTnLst>
                                </p:cTn>
                              </p:par>
                              <p:par>
                                <p:cTn id="107" presetID="22" presetClass="exit" presetSubtype="4" fill="hold" grpId="0" nodeType="withEffect">
                                  <p:stCondLst>
                                    <p:cond delay="0"/>
                                  </p:stCondLst>
                                  <p:childTnLst>
                                    <p:animEffect transition="out" filter="wipe(down)">
                                      <p:cBhvr>
                                        <p:cTn id="108" dur="500"/>
                                        <p:tgtEl>
                                          <p:spTgt spid="374910"/>
                                        </p:tgtEl>
                                      </p:cBhvr>
                                    </p:animEffect>
                                    <p:set>
                                      <p:cBhvr>
                                        <p:cTn id="109" dur="1" fill="hold">
                                          <p:stCondLst>
                                            <p:cond delay="499"/>
                                          </p:stCondLst>
                                        </p:cTn>
                                        <p:tgtEl>
                                          <p:spTgt spid="374910"/>
                                        </p:tgtEl>
                                        <p:attrNameLst>
                                          <p:attrName>style.visibility</p:attrName>
                                        </p:attrNameLst>
                                      </p:cBhvr>
                                      <p:to>
                                        <p:strVal val="hidden"/>
                                      </p:to>
                                    </p:set>
                                  </p:childTnLst>
                                </p:cTn>
                              </p:par>
                              <p:par>
                                <p:cTn id="110" presetID="22" presetClass="exit" presetSubtype="4" fill="hold" grpId="0" nodeType="withEffect">
                                  <p:stCondLst>
                                    <p:cond delay="0"/>
                                  </p:stCondLst>
                                  <p:childTnLst>
                                    <p:animEffect transition="out" filter="wipe(down)">
                                      <p:cBhvr>
                                        <p:cTn id="111" dur="500"/>
                                        <p:tgtEl>
                                          <p:spTgt spid="374911"/>
                                        </p:tgtEl>
                                      </p:cBhvr>
                                    </p:animEffect>
                                    <p:set>
                                      <p:cBhvr>
                                        <p:cTn id="112" dur="1" fill="hold">
                                          <p:stCondLst>
                                            <p:cond delay="499"/>
                                          </p:stCondLst>
                                        </p:cTn>
                                        <p:tgtEl>
                                          <p:spTgt spid="374911"/>
                                        </p:tgtEl>
                                        <p:attrNameLst>
                                          <p:attrName>style.visibility</p:attrName>
                                        </p:attrNameLst>
                                      </p:cBhvr>
                                      <p:to>
                                        <p:strVal val="hidden"/>
                                      </p:to>
                                    </p:set>
                                  </p:childTnLst>
                                </p:cTn>
                              </p:par>
                              <p:par>
                                <p:cTn id="113" presetID="22" presetClass="exit" presetSubtype="4" fill="hold" grpId="0" nodeType="withEffect">
                                  <p:stCondLst>
                                    <p:cond delay="0"/>
                                  </p:stCondLst>
                                  <p:childTnLst>
                                    <p:animEffect transition="out" filter="wipe(down)">
                                      <p:cBhvr>
                                        <p:cTn id="114" dur="500"/>
                                        <p:tgtEl>
                                          <p:spTgt spid="374912"/>
                                        </p:tgtEl>
                                      </p:cBhvr>
                                    </p:animEffect>
                                    <p:set>
                                      <p:cBhvr>
                                        <p:cTn id="115" dur="1" fill="hold">
                                          <p:stCondLst>
                                            <p:cond delay="499"/>
                                          </p:stCondLst>
                                        </p:cTn>
                                        <p:tgtEl>
                                          <p:spTgt spid="374912"/>
                                        </p:tgtEl>
                                        <p:attrNameLst>
                                          <p:attrName>style.visibility</p:attrName>
                                        </p:attrNameLst>
                                      </p:cBhvr>
                                      <p:to>
                                        <p:strVal val="hidden"/>
                                      </p:to>
                                    </p:set>
                                  </p:childTnLst>
                                </p:cTn>
                              </p:par>
                              <p:par>
                                <p:cTn id="116" presetID="22" presetClass="exit" presetSubtype="4" fill="hold" grpId="0" nodeType="withEffect">
                                  <p:stCondLst>
                                    <p:cond delay="0"/>
                                  </p:stCondLst>
                                  <p:childTnLst>
                                    <p:animEffect transition="out" filter="wipe(down)">
                                      <p:cBhvr>
                                        <p:cTn id="117" dur="500"/>
                                        <p:tgtEl>
                                          <p:spTgt spid="374913"/>
                                        </p:tgtEl>
                                      </p:cBhvr>
                                    </p:animEffect>
                                    <p:set>
                                      <p:cBhvr>
                                        <p:cTn id="118" dur="1" fill="hold">
                                          <p:stCondLst>
                                            <p:cond delay="499"/>
                                          </p:stCondLst>
                                        </p:cTn>
                                        <p:tgtEl>
                                          <p:spTgt spid="374913"/>
                                        </p:tgtEl>
                                        <p:attrNameLst>
                                          <p:attrName>style.visibility</p:attrName>
                                        </p:attrNameLst>
                                      </p:cBhvr>
                                      <p:to>
                                        <p:strVal val="hidden"/>
                                      </p:to>
                                    </p:set>
                                  </p:childTnLst>
                                </p:cTn>
                              </p:par>
                              <p:par>
                                <p:cTn id="119" presetID="22" presetClass="exit" presetSubtype="4" fill="hold" grpId="0" nodeType="withEffect">
                                  <p:stCondLst>
                                    <p:cond delay="0"/>
                                  </p:stCondLst>
                                  <p:childTnLst>
                                    <p:animEffect transition="out" filter="wipe(down)">
                                      <p:cBhvr>
                                        <p:cTn id="120" dur="500"/>
                                        <p:tgtEl>
                                          <p:spTgt spid="374914"/>
                                        </p:tgtEl>
                                      </p:cBhvr>
                                    </p:animEffect>
                                    <p:set>
                                      <p:cBhvr>
                                        <p:cTn id="121" dur="1" fill="hold">
                                          <p:stCondLst>
                                            <p:cond delay="499"/>
                                          </p:stCondLst>
                                        </p:cTn>
                                        <p:tgtEl>
                                          <p:spTgt spid="374914"/>
                                        </p:tgtEl>
                                        <p:attrNameLst>
                                          <p:attrName>style.visibility</p:attrName>
                                        </p:attrNameLst>
                                      </p:cBhvr>
                                      <p:to>
                                        <p:strVal val="hidden"/>
                                      </p:to>
                                    </p:set>
                                  </p:childTnLst>
                                </p:cTn>
                              </p:par>
                              <p:par>
                                <p:cTn id="122" presetID="22" presetClass="exit" presetSubtype="4" fill="hold" grpId="0" nodeType="withEffect">
                                  <p:stCondLst>
                                    <p:cond delay="0"/>
                                  </p:stCondLst>
                                  <p:childTnLst>
                                    <p:animEffect transition="out" filter="wipe(down)">
                                      <p:cBhvr>
                                        <p:cTn id="123" dur="500"/>
                                        <p:tgtEl>
                                          <p:spTgt spid="374915"/>
                                        </p:tgtEl>
                                      </p:cBhvr>
                                    </p:animEffect>
                                    <p:set>
                                      <p:cBhvr>
                                        <p:cTn id="124" dur="1" fill="hold">
                                          <p:stCondLst>
                                            <p:cond delay="499"/>
                                          </p:stCondLst>
                                        </p:cTn>
                                        <p:tgtEl>
                                          <p:spTgt spid="374915"/>
                                        </p:tgtEl>
                                        <p:attrNameLst>
                                          <p:attrName>style.visibility</p:attrName>
                                        </p:attrNameLst>
                                      </p:cBhvr>
                                      <p:to>
                                        <p:strVal val="hidden"/>
                                      </p:to>
                                    </p:set>
                                  </p:childTnLst>
                                </p:cTn>
                              </p:par>
                              <p:par>
                                <p:cTn id="125" presetID="22" presetClass="exit" presetSubtype="4" fill="hold" grpId="0" nodeType="withEffect">
                                  <p:stCondLst>
                                    <p:cond delay="0"/>
                                  </p:stCondLst>
                                  <p:childTnLst>
                                    <p:animEffect transition="out" filter="wipe(down)">
                                      <p:cBhvr>
                                        <p:cTn id="126" dur="500"/>
                                        <p:tgtEl>
                                          <p:spTgt spid="374916"/>
                                        </p:tgtEl>
                                      </p:cBhvr>
                                    </p:animEffect>
                                    <p:set>
                                      <p:cBhvr>
                                        <p:cTn id="127" dur="1" fill="hold">
                                          <p:stCondLst>
                                            <p:cond delay="499"/>
                                          </p:stCondLst>
                                        </p:cTn>
                                        <p:tgtEl>
                                          <p:spTgt spid="374916"/>
                                        </p:tgtEl>
                                        <p:attrNameLst>
                                          <p:attrName>style.visibility</p:attrName>
                                        </p:attrNameLst>
                                      </p:cBhvr>
                                      <p:to>
                                        <p:strVal val="hidden"/>
                                      </p:to>
                                    </p:set>
                                  </p:childTnLst>
                                </p:cTn>
                              </p:par>
                              <p:par>
                                <p:cTn id="128" presetID="22" presetClass="exit" presetSubtype="4" fill="hold" grpId="0" nodeType="withEffect">
                                  <p:stCondLst>
                                    <p:cond delay="0"/>
                                  </p:stCondLst>
                                  <p:childTnLst>
                                    <p:animEffect transition="out" filter="wipe(down)">
                                      <p:cBhvr>
                                        <p:cTn id="129" dur="500"/>
                                        <p:tgtEl>
                                          <p:spTgt spid="374917"/>
                                        </p:tgtEl>
                                      </p:cBhvr>
                                    </p:animEffect>
                                    <p:set>
                                      <p:cBhvr>
                                        <p:cTn id="130" dur="1" fill="hold">
                                          <p:stCondLst>
                                            <p:cond delay="499"/>
                                          </p:stCondLst>
                                        </p:cTn>
                                        <p:tgtEl>
                                          <p:spTgt spid="374917"/>
                                        </p:tgtEl>
                                        <p:attrNameLst>
                                          <p:attrName>style.visibility</p:attrName>
                                        </p:attrNameLst>
                                      </p:cBhvr>
                                      <p:to>
                                        <p:strVal val="hidden"/>
                                      </p:to>
                                    </p:set>
                                  </p:childTnLst>
                                </p:cTn>
                              </p:par>
                              <p:par>
                                <p:cTn id="131" presetID="22" presetClass="exit" presetSubtype="4" fill="hold" nodeType="withEffect">
                                  <p:stCondLst>
                                    <p:cond delay="0"/>
                                  </p:stCondLst>
                                  <p:childTnLst>
                                    <p:animEffect transition="out" filter="wipe(down)">
                                      <p:cBhvr>
                                        <p:cTn id="132" dur="500"/>
                                        <p:tgtEl>
                                          <p:spTgt spid="374852"/>
                                        </p:tgtEl>
                                      </p:cBhvr>
                                    </p:animEffect>
                                    <p:set>
                                      <p:cBhvr>
                                        <p:cTn id="133" dur="1" fill="hold">
                                          <p:stCondLst>
                                            <p:cond delay="499"/>
                                          </p:stCondLst>
                                        </p:cTn>
                                        <p:tgtEl>
                                          <p:spTgt spid="374852"/>
                                        </p:tgtEl>
                                        <p:attrNameLst>
                                          <p:attrName>style.visibility</p:attrName>
                                        </p:attrNameLst>
                                      </p:cBhvr>
                                      <p:to>
                                        <p:strVal val="hidden"/>
                                      </p:to>
                                    </p:set>
                                  </p:childTnLst>
                                </p:cTn>
                              </p:par>
                              <p:par>
                                <p:cTn id="134" presetID="22" presetClass="exit" presetSubtype="4" fill="hold" nodeType="withEffect">
                                  <p:stCondLst>
                                    <p:cond delay="0"/>
                                  </p:stCondLst>
                                  <p:childTnLst>
                                    <p:animEffect transition="out" filter="wipe(down)">
                                      <p:cBhvr>
                                        <p:cTn id="135" dur="500"/>
                                        <p:tgtEl>
                                          <p:spTgt spid="374853"/>
                                        </p:tgtEl>
                                      </p:cBhvr>
                                    </p:animEffect>
                                    <p:set>
                                      <p:cBhvr>
                                        <p:cTn id="136" dur="1" fill="hold">
                                          <p:stCondLst>
                                            <p:cond delay="499"/>
                                          </p:stCondLst>
                                        </p:cTn>
                                        <p:tgtEl>
                                          <p:spTgt spid="374853"/>
                                        </p:tgtEl>
                                        <p:attrNameLst>
                                          <p:attrName>style.visibility</p:attrName>
                                        </p:attrNameLst>
                                      </p:cBhvr>
                                      <p:to>
                                        <p:strVal val="hidden"/>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2000" fill="hold"/>
                                        <p:tgtEl>
                                          <p:spTgt spid="374791"/>
                                        </p:tgtEl>
                                        <p:attrNameLst>
                                          <p:attrName>fillcolor</p:attrName>
                                        </p:attrNameLst>
                                      </p:cBhvr>
                                      <p:to>
                                        <a:srgbClr val="FF0000"/>
                                      </p:to>
                                    </p:animClr>
                                    <p:set>
                                      <p:cBhvr>
                                        <p:cTn id="141" dur="2000" fill="hold"/>
                                        <p:tgtEl>
                                          <p:spTgt spid="374791"/>
                                        </p:tgtEl>
                                        <p:attrNameLst>
                                          <p:attrName>fill.type</p:attrName>
                                        </p:attrNameLst>
                                      </p:cBhvr>
                                      <p:to>
                                        <p:strVal val="solid"/>
                                      </p:to>
                                    </p:set>
                                    <p:set>
                                      <p:cBhvr>
                                        <p:cTn id="142" dur="2000" fill="hold"/>
                                        <p:tgtEl>
                                          <p:spTgt spid="374791"/>
                                        </p:tgtEl>
                                        <p:attrNameLst>
                                          <p:attrName>fill.on</p:attrName>
                                        </p:attrNameLst>
                                      </p:cBhvr>
                                      <p:to>
                                        <p:strVal val="tru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xit" presetSubtype="8" fill="hold" grpId="0" nodeType="clickEffect">
                                  <p:stCondLst>
                                    <p:cond delay="0"/>
                                  </p:stCondLst>
                                  <p:childTnLst>
                                    <p:animEffect transition="out" filter="wipe(left)">
                                      <p:cBhvr>
                                        <p:cTn id="146" dur="500"/>
                                        <p:tgtEl>
                                          <p:spTgt spid="374797"/>
                                        </p:tgtEl>
                                      </p:cBhvr>
                                    </p:animEffect>
                                    <p:set>
                                      <p:cBhvr>
                                        <p:cTn id="147" dur="1" fill="hold">
                                          <p:stCondLst>
                                            <p:cond delay="499"/>
                                          </p:stCondLst>
                                        </p:cTn>
                                        <p:tgtEl>
                                          <p:spTgt spid="374797"/>
                                        </p:tgtEl>
                                        <p:attrNameLst>
                                          <p:attrName>style.visibility</p:attrName>
                                        </p:attrNameLst>
                                      </p:cBhvr>
                                      <p:to>
                                        <p:strVal val="hidden"/>
                                      </p:to>
                                    </p:set>
                                  </p:childTnLst>
                                </p:cTn>
                              </p:par>
                              <p:par>
                                <p:cTn id="148" presetID="22" presetClass="exit" presetSubtype="8" fill="hold" grpId="0" nodeType="withEffect">
                                  <p:stCondLst>
                                    <p:cond delay="0"/>
                                  </p:stCondLst>
                                  <p:childTnLst>
                                    <p:animEffect transition="out" filter="wipe(left)">
                                      <p:cBhvr>
                                        <p:cTn id="149" dur="500"/>
                                        <p:tgtEl>
                                          <p:spTgt spid="374798"/>
                                        </p:tgtEl>
                                      </p:cBhvr>
                                    </p:animEffect>
                                    <p:set>
                                      <p:cBhvr>
                                        <p:cTn id="150" dur="1" fill="hold">
                                          <p:stCondLst>
                                            <p:cond delay="499"/>
                                          </p:stCondLst>
                                        </p:cTn>
                                        <p:tgtEl>
                                          <p:spTgt spid="374798"/>
                                        </p:tgtEl>
                                        <p:attrNameLst>
                                          <p:attrName>style.visibility</p:attrName>
                                        </p:attrNameLst>
                                      </p:cBhvr>
                                      <p:to>
                                        <p:strVal val="hidden"/>
                                      </p:to>
                                    </p:set>
                                  </p:childTnLst>
                                </p:cTn>
                              </p:par>
                              <p:par>
                                <p:cTn id="151" presetID="22" presetClass="exit" presetSubtype="8" fill="hold" nodeType="withEffect">
                                  <p:stCondLst>
                                    <p:cond delay="0"/>
                                  </p:stCondLst>
                                  <p:childTnLst>
                                    <p:animEffect transition="out" filter="wipe(left)">
                                      <p:cBhvr>
                                        <p:cTn id="152" dur="500"/>
                                        <p:tgtEl>
                                          <p:spTgt spid="374872"/>
                                        </p:tgtEl>
                                      </p:cBhvr>
                                    </p:animEffect>
                                    <p:set>
                                      <p:cBhvr>
                                        <p:cTn id="153" dur="1" fill="hold">
                                          <p:stCondLst>
                                            <p:cond delay="499"/>
                                          </p:stCondLst>
                                        </p:cTn>
                                        <p:tgtEl>
                                          <p:spTgt spid="374872"/>
                                        </p:tgtEl>
                                        <p:attrNameLst>
                                          <p:attrName>style.visibility</p:attrName>
                                        </p:attrNameLst>
                                      </p:cBhvr>
                                      <p:to>
                                        <p:strVal val="hidden"/>
                                      </p:to>
                                    </p:set>
                                  </p:childTnLst>
                                </p:cTn>
                              </p:par>
                              <p:par>
                                <p:cTn id="154" presetID="22" presetClass="exit" presetSubtype="8" fill="hold" nodeType="withEffect">
                                  <p:stCondLst>
                                    <p:cond delay="0"/>
                                  </p:stCondLst>
                                  <p:childTnLst>
                                    <p:animEffect transition="out" filter="wipe(left)">
                                      <p:cBhvr>
                                        <p:cTn id="155" dur="500"/>
                                        <p:tgtEl>
                                          <p:spTgt spid="374873"/>
                                        </p:tgtEl>
                                      </p:cBhvr>
                                    </p:animEffect>
                                    <p:set>
                                      <p:cBhvr>
                                        <p:cTn id="156" dur="1" fill="hold">
                                          <p:stCondLst>
                                            <p:cond delay="499"/>
                                          </p:stCondLst>
                                        </p:cTn>
                                        <p:tgtEl>
                                          <p:spTgt spid="374873"/>
                                        </p:tgtEl>
                                        <p:attrNameLst>
                                          <p:attrName>style.visibility</p:attrName>
                                        </p:attrNameLst>
                                      </p:cBhvr>
                                      <p:to>
                                        <p:strVal val="hidden"/>
                                      </p:to>
                                    </p:set>
                                  </p:childTnLst>
                                </p:cTn>
                              </p:par>
                              <p:par>
                                <p:cTn id="157" presetID="22" presetClass="exit" presetSubtype="8" fill="hold" nodeType="withEffect">
                                  <p:stCondLst>
                                    <p:cond delay="0"/>
                                  </p:stCondLst>
                                  <p:childTnLst>
                                    <p:animEffect transition="out" filter="wipe(left)">
                                      <p:cBhvr>
                                        <p:cTn id="158" dur="500"/>
                                        <p:tgtEl>
                                          <p:spTgt spid="374874"/>
                                        </p:tgtEl>
                                      </p:cBhvr>
                                    </p:animEffect>
                                    <p:set>
                                      <p:cBhvr>
                                        <p:cTn id="159" dur="1" fill="hold">
                                          <p:stCondLst>
                                            <p:cond delay="499"/>
                                          </p:stCondLst>
                                        </p:cTn>
                                        <p:tgtEl>
                                          <p:spTgt spid="374874"/>
                                        </p:tgtEl>
                                        <p:attrNameLst>
                                          <p:attrName>style.visibility</p:attrName>
                                        </p:attrNameLst>
                                      </p:cBhvr>
                                      <p:to>
                                        <p:strVal val="hidden"/>
                                      </p:to>
                                    </p:set>
                                  </p:childTnLst>
                                </p:cTn>
                              </p:par>
                              <p:par>
                                <p:cTn id="160" presetID="22" presetClass="exit" presetSubtype="8" fill="hold" nodeType="withEffect">
                                  <p:stCondLst>
                                    <p:cond delay="0"/>
                                  </p:stCondLst>
                                  <p:childTnLst>
                                    <p:animEffect transition="out" filter="wipe(left)">
                                      <p:cBhvr>
                                        <p:cTn id="161" dur="500"/>
                                        <p:tgtEl>
                                          <p:spTgt spid="374875"/>
                                        </p:tgtEl>
                                      </p:cBhvr>
                                    </p:animEffect>
                                    <p:set>
                                      <p:cBhvr>
                                        <p:cTn id="162" dur="1" fill="hold">
                                          <p:stCondLst>
                                            <p:cond delay="499"/>
                                          </p:stCondLst>
                                        </p:cTn>
                                        <p:tgtEl>
                                          <p:spTgt spid="374875"/>
                                        </p:tgtEl>
                                        <p:attrNameLst>
                                          <p:attrName>style.visibility</p:attrName>
                                        </p:attrNameLst>
                                      </p:cBhvr>
                                      <p:to>
                                        <p:strVal val="hidden"/>
                                      </p:to>
                                    </p:set>
                                  </p:childTnLst>
                                </p:cTn>
                              </p:par>
                              <p:par>
                                <p:cTn id="163" presetID="22" presetClass="exit" presetSubtype="8" fill="hold" grpId="0" nodeType="withEffect">
                                  <p:stCondLst>
                                    <p:cond delay="0"/>
                                  </p:stCondLst>
                                  <p:childTnLst>
                                    <p:animEffect transition="out" filter="wipe(left)">
                                      <p:cBhvr>
                                        <p:cTn id="164" dur="500"/>
                                        <p:tgtEl>
                                          <p:spTgt spid="374890"/>
                                        </p:tgtEl>
                                      </p:cBhvr>
                                    </p:animEffect>
                                    <p:set>
                                      <p:cBhvr>
                                        <p:cTn id="165" dur="1" fill="hold">
                                          <p:stCondLst>
                                            <p:cond delay="499"/>
                                          </p:stCondLst>
                                        </p:cTn>
                                        <p:tgtEl>
                                          <p:spTgt spid="374890"/>
                                        </p:tgtEl>
                                        <p:attrNameLst>
                                          <p:attrName>style.visibility</p:attrName>
                                        </p:attrNameLst>
                                      </p:cBhvr>
                                      <p:to>
                                        <p:strVal val="hidden"/>
                                      </p:to>
                                    </p:set>
                                  </p:childTnLst>
                                </p:cTn>
                              </p:par>
                              <p:par>
                                <p:cTn id="166" presetID="22" presetClass="exit" presetSubtype="8" fill="hold" grpId="0" nodeType="withEffect">
                                  <p:stCondLst>
                                    <p:cond delay="0"/>
                                  </p:stCondLst>
                                  <p:childTnLst>
                                    <p:animEffect transition="out" filter="wipe(left)">
                                      <p:cBhvr>
                                        <p:cTn id="167" dur="500"/>
                                        <p:tgtEl>
                                          <p:spTgt spid="374891"/>
                                        </p:tgtEl>
                                      </p:cBhvr>
                                    </p:animEffect>
                                    <p:set>
                                      <p:cBhvr>
                                        <p:cTn id="168" dur="1" fill="hold">
                                          <p:stCondLst>
                                            <p:cond delay="499"/>
                                          </p:stCondLst>
                                        </p:cTn>
                                        <p:tgtEl>
                                          <p:spTgt spid="374891"/>
                                        </p:tgtEl>
                                        <p:attrNameLst>
                                          <p:attrName>style.visibility</p:attrName>
                                        </p:attrNameLst>
                                      </p:cBhvr>
                                      <p:to>
                                        <p:strVal val="hidden"/>
                                      </p:to>
                                    </p:set>
                                  </p:childTnLst>
                                </p:cTn>
                              </p:par>
                              <p:par>
                                <p:cTn id="169" presetID="22" presetClass="exit" presetSubtype="8" fill="hold" grpId="0" nodeType="withEffect">
                                  <p:stCondLst>
                                    <p:cond delay="0"/>
                                  </p:stCondLst>
                                  <p:childTnLst>
                                    <p:animEffect transition="out" filter="wipe(left)">
                                      <p:cBhvr>
                                        <p:cTn id="170" dur="500"/>
                                        <p:tgtEl>
                                          <p:spTgt spid="374902"/>
                                        </p:tgtEl>
                                      </p:cBhvr>
                                    </p:animEffect>
                                    <p:set>
                                      <p:cBhvr>
                                        <p:cTn id="171" dur="1" fill="hold">
                                          <p:stCondLst>
                                            <p:cond delay="499"/>
                                          </p:stCondLst>
                                        </p:cTn>
                                        <p:tgtEl>
                                          <p:spTgt spid="374902"/>
                                        </p:tgtEl>
                                        <p:attrNameLst>
                                          <p:attrName>style.visibility</p:attrName>
                                        </p:attrNameLst>
                                      </p:cBhvr>
                                      <p:to>
                                        <p:strVal val="hidden"/>
                                      </p:to>
                                    </p:set>
                                  </p:childTnLst>
                                </p:cTn>
                              </p:par>
                              <p:par>
                                <p:cTn id="172" presetID="22" presetClass="exit" presetSubtype="8" fill="hold" grpId="0" nodeType="withEffect">
                                  <p:stCondLst>
                                    <p:cond delay="0"/>
                                  </p:stCondLst>
                                  <p:childTnLst>
                                    <p:animEffect transition="out" filter="wipe(left)">
                                      <p:cBhvr>
                                        <p:cTn id="173" dur="500"/>
                                        <p:tgtEl>
                                          <p:spTgt spid="374903"/>
                                        </p:tgtEl>
                                      </p:cBhvr>
                                    </p:animEffect>
                                    <p:set>
                                      <p:cBhvr>
                                        <p:cTn id="174" dur="1" fill="hold">
                                          <p:stCondLst>
                                            <p:cond delay="499"/>
                                          </p:stCondLst>
                                        </p:cTn>
                                        <p:tgtEl>
                                          <p:spTgt spid="374903"/>
                                        </p:tgtEl>
                                        <p:attrNameLst>
                                          <p:attrName>style.visibility</p:attrName>
                                        </p:attrNameLst>
                                      </p:cBhvr>
                                      <p:to>
                                        <p:strVal val="hidden"/>
                                      </p:to>
                                    </p:set>
                                  </p:childTnLst>
                                </p:cTn>
                              </p:par>
                              <p:par>
                                <p:cTn id="175" presetID="22" presetClass="exit" presetSubtype="8" fill="hold" grpId="0" nodeType="withEffect">
                                  <p:stCondLst>
                                    <p:cond delay="0"/>
                                  </p:stCondLst>
                                  <p:childTnLst>
                                    <p:animEffect transition="out" filter="wipe(left)">
                                      <p:cBhvr>
                                        <p:cTn id="176" dur="500"/>
                                        <p:tgtEl>
                                          <p:spTgt spid="374904"/>
                                        </p:tgtEl>
                                      </p:cBhvr>
                                    </p:animEffect>
                                    <p:set>
                                      <p:cBhvr>
                                        <p:cTn id="177" dur="1" fill="hold">
                                          <p:stCondLst>
                                            <p:cond delay="499"/>
                                          </p:stCondLst>
                                        </p:cTn>
                                        <p:tgtEl>
                                          <p:spTgt spid="374904"/>
                                        </p:tgtEl>
                                        <p:attrNameLst>
                                          <p:attrName>style.visibility</p:attrName>
                                        </p:attrNameLst>
                                      </p:cBhvr>
                                      <p:to>
                                        <p:strVal val="hidden"/>
                                      </p:to>
                                    </p:set>
                                  </p:childTnLst>
                                </p:cTn>
                              </p:par>
                              <p:par>
                                <p:cTn id="178" presetID="22" presetClass="exit" presetSubtype="8" fill="hold" grpId="0" nodeType="withEffect">
                                  <p:stCondLst>
                                    <p:cond delay="0"/>
                                  </p:stCondLst>
                                  <p:childTnLst>
                                    <p:animEffect transition="out" filter="wipe(left)">
                                      <p:cBhvr>
                                        <p:cTn id="179" dur="500"/>
                                        <p:tgtEl>
                                          <p:spTgt spid="374905"/>
                                        </p:tgtEl>
                                      </p:cBhvr>
                                    </p:animEffect>
                                    <p:set>
                                      <p:cBhvr>
                                        <p:cTn id="180" dur="1" fill="hold">
                                          <p:stCondLst>
                                            <p:cond delay="499"/>
                                          </p:stCondLst>
                                        </p:cTn>
                                        <p:tgtEl>
                                          <p:spTgt spid="374905"/>
                                        </p:tgtEl>
                                        <p:attrNameLst>
                                          <p:attrName>style.visibility</p:attrName>
                                        </p:attrNameLst>
                                      </p:cBhvr>
                                      <p:to>
                                        <p:strVal val="hidden"/>
                                      </p:to>
                                    </p:set>
                                  </p:childTnLst>
                                </p:cTn>
                              </p:par>
                              <p:par>
                                <p:cTn id="181" presetID="22" presetClass="exit" presetSubtype="8" fill="hold" grpId="0" nodeType="withEffect">
                                  <p:stCondLst>
                                    <p:cond delay="0"/>
                                  </p:stCondLst>
                                  <p:childTnLst>
                                    <p:animEffect transition="out" filter="wipe(left)">
                                      <p:cBhvr>
                                        <p:cTn id="182" dur="500"/>
                                        <p:tgtEl>
                                          <p:spTgt spid="374918"/>
                                        </p:tgtEl>
                                      </p:cBhvr>
                                    </p:animEffect>
                                    <p:set>
                                      <p:cBhvr>
                                        <p:cTn id="183" dur="1" fill="hold">
                                          <p:stCondLst>
                                            <p:cond delay="499"/>
                                          </p:stCondLst>
                                        </p:cTn>
                                        <p:tgtEl>
                                          <p:spTgt spid="374918"/>
                                        </p:tgtEl>
                                        <p:attrNameLst>
                                          <p:attrName>style.visibility</p:attrName>
                                        </p:attrNameLst>
                                      </p:cBhvr>
                                      <p:to>
                                        <p:strVal val="hidden"/>
                                      </p:to>
                                    </p:set>
                                  </p:childTnLst>
                                </p:cTn>
                              </p:par>
                              <p:par>
                                <p:cTn id="184" presetID="22" presetClass="exit" presetSubtype="8" fill="hold" grpId="0" nodeType="withEffect">
                                  <p:stCondLst>
                                    <p:cond delay="0"/>
                                  </p:stCondLst>
                                  <p:childTnLst>
                                    <p:animEffect transition="out" filter="wipe(left)">
                                      <p:cBhvr>
                                        <p:cTn id="185" dur="500"/>
                                        <p:tgtEl>
                                          <p:spTgt spid="374919"/>
                                        </p:tgtEl>
                                      </p:cBhvr>
                                    </p:animEffect>
                                    <p:set>
                                      <p:cBhvr>
                                        <p:cTn id="186" dur="1" fill="hold">
                                          <p:stCondLst>
                                            <p:cond delay="499"/>
                                          </p:stCondLst>
                                        </p:cTn>
                                        <p:tgtEl>
                                          <p:spTgt spid="374919"/>
                                        </p:tgtEl>
                                        <p:attrNameLst>
                                          <p:attrName>style.visibility</p:attrName>
                                        </p:attrNameLst>
                                      </p:cBhvr>
                                      <p:to>
                                        <p:strVal val="hidden"/>
                                      </p:to>
                                    </p:set>
                                  </p:childTnLst>
                                </p:cTn>
                              </p:par>
                              <p:par>
                                <p:cTn id="187" presetID="22" presetClass="exit" presetSubtype="8" fill="hold" grpId="0" nodeType="withEffect">
                                  <p:stCondLst>
                                    <p:cond delay="0"/>
                                  </p:stCondLst>
                                  <p:childTnLst>
                                    <p:animEffect transition="out" filter="wipe(left)">
                                      <p:cBhvr>
                                        <p:cTn id="188" dur="500"/>
                                        <p:tgtEl>
                                          <p:spTgt spid="374920"/>
                                        </p:tgtEl>
                                      </p:cBhvr>
                                    </p:animEffect>
                                    <p:set>
                                      <p:cBhvr>
                                        <p:cTn id="189" dur="1" fill="hold">
                                          <p:stCondLst>
                                            <p:cond delay="499"/>
                                          </p:stCondLst>
                                        </p:cTn>
                                        <p:tgtEl>
                                          <p:spTgt spid="374920"/>
                                        </p:tgtEl>
                                        <p:attrNameLst>
                                          <p:attrName>style.visibility</p:attrName>
                                        </p:attrNameLst>
                                      </p:cBhvr>
                                      <p:to>
                                        <p:strVal val="hidden"/>
                                      </p:to>
                                    </p:set>
                                  </p:childTnLst>
                                </p:cTn>
                              </p:par>
                              <p:par>
                                <p:cTn id="190" presetID="22" presetClass="exit" presetSubtype="8" fill="hold" grpId="0" nodeType="withEffect">
                                  <p:stCondLst>
                                    <p:cond delay="0"/>
                                  </p:stCondLst>
                                  <p:childTnLst>
                                    <p:animEffect transition="out" filter="wipe(left)">
                                      <p:cBhvr>
                                        <p:cTn id="191" dur="500"/>
                                        <p:tgtEl>
                                          <p:spTgt spid="374921"/>
                                        </p:tgtEl>
                                      </p:cBhvr>
                                    </p:animEffect>
                                    <p:set>
                                      <p:cBhvr>
                                        <p:cTn id="192" dur="1" fill="hold">
                                          <p:stCondLst>
                                            <p:cond delay="499"/>
                                          </p:stCondLst>
                                        </p:cTn>
                                        <p:tgtEl>
                                          <p:spTgt spid="374921"/>
                                        </p:tgtEl>
                                        <p:attrNameLst>
                                          <p:attrName>style.visibility</p:attrName>
                                        </p:attrNameLst>
                                      </p:cBhvr>
                                      <p:to>
                                        <p:strVal val="hidden"/>
                                      </p:to>
                                    </p:set>
                                  </p:childTnLst>
                                </p:cTn>
                              </p:par>
                              <p:par>
                                <p:cTn id="193" presetID="22" presetClass="exit" presetSubtype="8" fill="hold" nodeType="withEffect">
                                  <p:stCondLst>
                                    <p:cond delay="0"/>
                                  </p:stCondLst>
                                  <p:childTnLst>
                                    <p:animEffect transition="out" filter="wipe(left)">
                                      <p:cBhvr>
                                        <p:cTn id="194" dur="500"/>
                                        <p:tgtEl>
                                          <p:spTgt spid="374858"/>
                                        </p:tgtEl>
                                      </p:cBhvr>
                                    </p:animEffect>
                                    <p:set>
                                      <p:cBhvr>
                                        <p:cTn id="195" dur="1" fill="hold">
                                          <p:stCondLst>
                                            <p:cond delay="499"/>
                                          </p:stCondLst>
                                        </p:cTn>
                                        <p:tgtEl>
                                          <p:spTgt spid="374858"/>
                                        </p:tgtEl>
                                        <p:attrNameLst>
                                          <p:attrName>style.visibility</p:attrName>
                                        </p:attrNameLst>
                                      </p:cBhvr>
                                      <p:to>
                                        <p:strVal val="hidden"/>
                                      </p:to>
                                    </p:set>
                                  </p:childTnLst>
                                </p:cTn>
                              </p:par>
                              <p:par>
                                <p:cTn id="196" presetID="22" presetClass="exit" presetSubtype="8" fill="hold" nodeType="withEffect">
                                  <p:stCondLst>
                                    <p:cond delay="0"/>
                                  </p:stCondLst>
                                  <p:childTnLst>
                                    <p:animEffect transition="out" filter="wipe(left)">
                                      <p:cBhvr>
                                        <p:cTn id="197" dur="500"/>
                                        <p:tgtEl>
                                          <p:spTgt spid="374859"/>
                                        </p:tgtEl>
                                      </p:cBhvr>
                                    </p:animEffect>
                                    <p:set>
                                      <p:cBhvr>
                                        <p:cTn id="198" dur="1" fill="hold">
                                          <p:stCondLst>
                                            <p:cond delay="499"/>
                                          </p:stCondLst>
                                        </p:cTn>
                                        <p:tgtEl>
                                          <p:spTgt spid="374859"/>
                                        </p:tgtEl>
                                        <p:attrNameLst>
                                          <p:attrName>style.visibility</p:attrName>
                                        </p:attrNameLst>
                                      </p:cBhvr>
                                      <p:to>
                                        <p:strVal val="hidden"/>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mph" presetSubtype="2" fill="hold" nodeType="clickEffect">
                                  <p:stCondLst>
                                    <p:cond delay="0"/>
                                  </p:stCondLst>
                                  <p:childTnLst>
                                    <p:animClr clrSpc="rgb" dir="cw">
                                      <p:cBhvr>
                                        <p:cTn id="202" dur="2000" fill="hold"/>
                                        <p:tgtEl>
                                          <p:spTgt spid="374799"/>
                                        </p:tgtEl>
                                        <p:attrNameLst>
                                          <p:attrName>fillcolor</p:attrName>
                                        </p:attrNameLst>
                                      </p:cBhvr>
                                      <p:to>
                                        <a:srgbClr val="FF0000"/>
                                      </p:to>
                                    </p:animClr>
                                    <p:set>
                                      <p:cBhvr>
                                        <p:cTn id="203" dur="2000" fill="hold"/>
                                        <p:tgtEl>
                                          <p:spTgt spid="374799"/>
                                        </p:tgtEl>
                                        <p:attrNameLst>
                                          <p:attrName>fill.type</p:attrName>
                                        </p:attrNameLst>
                                      </p:cBhvr>
                                      <p:to>
                                        <p:strVal val="solid"/>
                                      </p:to>
                                    </p:set>
                                    <p:set>
                                      <p:cBhvr>
                                        <p:cTn id="204" dur="2000" fill="hold"/>
                                        <p:tgtEl>
                                          <p:spTgt spid="374799"/>
                                        </p:tgtEl>
                                        <p:attrNameLst>
                                          <p:attrName>fill.on</p:attrName>
                                        </p:attrNameLst>
                                      </p:cBhvr>
                                      <p:to>
                                        <p:strVal val="tru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22" presetClass="exit" presetSubtype="4" fill="hold" grpId="0" nodeType="clickEffect">
                                  <p:stCondLst>
                                    <p:cond delay="0"/>
                                  </p:stCondLst>
                                  <p:childTnLst>
                                    <p:animEffect transition="out" filter="wipe(down)">
                                      <p:cBhvr>
                                        <p:cTn id="208" dur="500"/>
                                        <p:tgtEl>
                                          <p:spTgt spid="374906"/>
                                        </p:tgtEl>
                                      </p:cBhvr>
                                    </p:animEffect>
                                    <p:set>
                                      <p:cBhvr>
                                        <p:cTn id="209" dur="1" fill="hold">
                                          <p:stCondLst>
                                            <p:cond delay="499"/>
                                          </p:stCondLst>
                                        </p:cTn>
                                        <p:tgtEl>
                                          <p:spTgt spid="374906"/>
                                        </p:tgtEl>
                                        <p:attrNameLst>
                                          <p:attrName>style.visibility</p:attrName>
                                        </p:attrNameLst>
                                      </p:cBhvr>
                                      <p:to>
                                        <p:strVal val="hidden"/>
                                      </p:to>
                                    </p:set>
                                  </p:childTnLst>
                                </p:cTn>
                              </p:par>
                              <p:par>
                                <p:cTn id="210" presetID="22" presetClass="exit" presetSubtype="4" fill="hold" grpId="0" nodeType="withEffect">
                                  <p:stCondLst>
                                    <p:cond delay="0"/>
                                  </p:stCondLst>
                                  <p:childTnLst>
                                    <p:animEffect transition="out" filter="wipe(down)">
                                      <p:cBhvr>
                                        <p:cTn id="211" dur="500"/>
                                        <p:tgtEl>
                                          <p:spTgt spid="374922"/>
                                        </p:tgtEl>
                                      </p:cBhvr>
                                    </p:animEffect>
                                    <p:set>
                                      <p:cBhvr>
                                        <p:cTn id="212" dur="1" fill="hold">
                                          <p:stCondLst>
                                            <p:cond delay="499"/>
                                          </p:stCondLst>
                                        </p:cTn>
                                        <p:tgtEl>
                                          <p:spTgt spid="374922"/>
                                        </p:tgtEl>
                                        <p:attrNameLst>
                                          <p:attrName>style.visibility</p:attrName>
                                        </p:attrNameLst>
                                      </p:cBhvr>
                                      <p:to>
                                        <p:strVal val="hidden"/>
                                      </p:to>
                                    </p:set>
                                  </p:childTnLst>
                                </p:cTn>
                              </p:par>
                              <p:par>
                                <p:cTn id="213" presetID="22" presetClass="exit" presetSubtype="4" fill="hold" nodeType="withEffect">
                                  <p:stCondLst>
                                    <p:cond delay="0"/>
                                  </p:stCondLst>
                                  <p:childTnLst>
                                    <p:animEffect transition="out" filter="wipe(down)">
                                      <p:cBhvr>
                                        <p:cTn id="214" dur="500"/>
                                        <p:tgtEl>
                                          <p:spTgt spid="374876"/>
                                        </p:tgtEl>
                                      </p:cBhvr>
                                    </p:animEffect>
                                    <p:set>
                                      <p:cBhvr>
                                        <p:cTn id="215" dur="1" fill="hold">
                                          <p:stCondLst>
                                            <p:cond delay="499"/>
                                          </p:stCondLst>
                                        </p:cTn>
                                        <p:tgtEl>
                                          <p:spTgt spid="374876"/>
                                        </p:tgtEl>
                                        <p:attrNameLst>
                                          <p:attrName>style.visibility</p:attrName>
                                        </p:attrNameLst>
                                      </p:cBhvr>
                                      <p:to>
                                        <p:strVal val="hidden"/>
                                      </p:to>
                                    </p:set>
                                  </p:childTnLst>
                                </p:cTn>
                              </p:par>
                              <p:par>
                                <p:cTn id="216" presetID="22" presetClass="exit" presetSubtype="4" fill="hold" nodeType="withEffect">
                                  <p:stCondLst>
                                    <p:cond delay="0"/>
                                  </p:stCondLst>
                                  <p:childTnLst>
                                    <p:animEffect transition="out" filter="wipe(down)">
                                      <p:cBhvr>
                                        <p:cTn id="217" dur="500"/>
                                        <p:tgtEl>
                                          <p:spTgt spid="374877"/>
                                        </p:tgtEl>
                                      </p:cBhvr>
                                    </p:animEffect>
                                    <p:set>
                                      <p:cBhvr>
                                        <p:cTn id="218" dur="1" fill="hold">
                                          <p:stCondLst>
                                            <p:cond delay="499"/>
                                          </p:stCondLst>
                                        </p:cTn>
                                        <p:tgtEl>
                                          <p:spTgt spid="374877"/>
                                        </p:tgtEl>
                                        <p:attrNameLst>
                                          <p:attrName>style.visibility</p:attrName>
                                        </p:attrNameLst>
                                      </p:cBhvr>
                                      <p:to>
                                        <p:strVal val="hidden"/>
                                      </p:to>
                                    </p:set>
                                  </p:childTnLst>
                                </p:cTn>
                              </p:par>
                              <p:par>
                                <p:cTn id="219" presetID="22" presetClass="exit" presetSubtype="4" fill="hold" grpId="0" nodeType="withEffect">
                                  <p:stCondLst>
                                    <p:cond delay="0"/>
                                  </p:stCondLst>
                                  <p:childTnLst>
                                    <p:animEffect transition="out" filter="wipe(down)">
                                      <p:cBhvr>
                                        <p:cTn id="220" dur="500"/>
                                        <p:tgtEl>
                                          <p:spTgt spid="374923"/>
                                        </p:tgtEl>
                                      </p:cBhvr>
                                    </p:animEffect>
                                    <p:set>
                                      <p:cBhvr>
                                        <p:cTn id="221" dur="1" fill="hold">
                                          <p:stCondLst>
                                            <p:cond delay="499"/>
                                          </p:stCondLst>
                                        </p:cTn>
                                        <p:tgtEl>
                                          <p:spTgt spid="374923"/>
                                        </p:tgtEl>
                                        <p:attrNameLst>
                                          <p:attrName>style.visibility</p:attrName>
                                        </p:attrNameLst>
                                      </p:cBhvr>
                                      <p:to>
                                        <p:strVal val="hidden"/>
                                      </p:to>
                                    </p:set>
                                  </p:childTnLst>
                                </p:cTn>
                              </p:par>
                            </p:childTnLst>
                          </p:cTn>
                        </p:par>
                      </p:childTnLst>
                    </p:cTn>
                  </p:par>
                  <p:par>
                    <p:cTn id="222" fill="hold" nodeType="clickPar">
                      <p:stCondLst>
                        <p:cond delay="indefinite"/>
                      </p:stCondLst>
                      <p:childTnLst>
                        <p:par>
                          <p:cTn id="223" fill="hold" nodeType="withGroup">
                            <p:stCondLst>
                              <p:cond delay="0"/>
                            </p:stCondLst>
                            <p:childTnLst>
                              <p:par>
                                <p:cTn id="224" presetID="1" presetClass="emph" presetSubtype="2" fill="hold" nodeType="clickEffect">
                                  <p:stCondLst>
                                    <p:cond delay="0"/>
                                  </p:stCondLst>
                                  <p:childTnLst>
                                    <p:animClr clrSpc="rgb" dir="cw">
                                      <p:cBhvr>
                                        <p:cTn id="225" dur="2000" fill="hold"/>
                                        <p:tgtEl>
                                          <p:spTgt spid="374924"/>
                                        </p:tgtEl>
                                        <p:attrNameLst>
                                          <p:attrName>fillcolor</p:attrName>
                                        </p:attrNameLst>
                                      </p:cBhvr>
                                      <p:to>
                                        <a:srgbClr val="FF0000"/>
                                      </p:to>
                                    </p:animClr>
                                    <p:set>
                                      <p:cBhvr>
                                        <p:cTn id="226" dur="2000" fill="hold"/>
                                        <p:tgtEl>
                                          <p:spTgt spid="374924"/>
                                        </p:tgtEl>
                                        <p:attrNameLst>
                                          <p:attrName>fill.type</p:attrName>
                                        </p:attrNameLst>
                                      </p:cBhvr>
                                      <p:to>
                                        <p:strVal val="solid"/>
                                      </p:to>
                                    </p:set>
                                    <p:set>
                                      <p:cBhvr>
                                        <p:cTn id="227" dur="2000" fill="hold"/>
                                        <p:tgtEl>
                                          <p:spTgt spid="374924"/>
                                        </p:tgtEl>
                                        <p:attrNameLst>
                                          <p:attrName>fill.on</p:attrName>
                                        </p:attrNameLst>
                                      </p:cBhvr>
                                      <p:to>
                                        <p:strVal val="true"/>
                                      </p:to>
                                    </p:set>
                                  </p:childTnLst>
                                </p:cTn>
                              </p:par>
                            </p:childTnLst>
                          </p:cTn>
                        </p:par>
                        <p:par>
                          <p:cTn id="228" fill="hold" nodeType="afterGroup">
                            <p:stCondLst>
                              <p:cond delay="2000"/>
                            </p:stCondLst>
                            <p:childTnLst>
                              <p:par>
                                <p:cTn id="229" presetID="1" presetClass="emph" presetSubtype="2" fill="hold" nodeType="afterEffect">
                                  <p:stCondLst>
                                    <p:cond delay="0"/>
                                  </p:stCondLst>
                                  <p:childTnLst>
                                    <p:animClr clrSpc="rgb" dir="cw">
                                      <p:cBhvr>
                                        <p:cTn id="230" dur="2000" fill="hold"/>
                                        <p:tgtEl>
                                          <p:spTgt spid="374925"/>
                                        </p:tgtEl>
                                        <p:attrNameLst>
                                          <p:attrName>fillcolor</p:attrName>
                                        </p:attrNameLst>
                                      </p:cBhvr>
                                      <p:to>
                                        <a:srgbClr val="FF0000"/>
                                      </p:to>
                                    </p:animClr>
                                    <p:set>
                                      <p:cBhvr>
                                        <p:cTn id="231" dur="2000" fill="hold"/>
                                        <p:tgtEl>
                                          <p:spTgt spid="374925"/>
                                        </p:tgtEl>
                                        <p:attrNameLst>
                                          <p:attrName>fill.type</p:attrName>
                                        </p:attrNameLst>
                                      </p:cBhvr>
                                      <p:to>
                                        <p:strVal val="solid"/>
                                      </p:to>
                                    </p:set>
                                    <p:set>
                                      <p:cBhvr>
                                        <p:cTn id="232" dur="2000" fill="hold"/>
                                        <p:tgtEl>
                                          <p:spTgt spid="3749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9" grpId="0" animBg="1"/>
      <p:bldP spid="374790" grpId="0" animBg="1"/>
      <p:bldP spid="374793" grpId="0" animBg="1"/>
      <p:bldP spid="374794" grpId="0" animBg="1"/>
      <p:bldP spid="374795" grpId="0" animBg="1"/>
      <p:bldP spid="374796" grpId="0" animBg="1"/>
      <p:bldP spid="374797" grpId="0" animBg="1"/>
      <p:bldP spid="374798" grpId="0" animBg="1"/>
      <p:bldP spid="374882" grpId="0"/>
      <p:bldP spid="374883" grpId="0"/>
      <p:bldP spid="374886" grpId="0"/>
      <p:bldP spid="374887" grpId="0"/>
      <p:bldP spid="374888" grpId="0"/>
      <p:bldP spid="374889" grpId="0"/>
      <p:bldP spid="374890" grpId="0"/>
      <p:bldP spid="374891" grpId="0"/>
      <p:bldP spid="374894" grpId="0"/>
      <p:bldP spid="374895" grpId="0"/>
      <p:bldP spid="374896" grpId="0"/>
      <p:bldP spid="374897" grpId="0"/>
      <p:bldP spid="374898" grpId="0"/>
      <p:bldP spid="374899" grpId="0"/>
      <p:bldP spid="374900" grpId="0"/>
      <p:bldP spid="374901" grpId="0"/>
      <p:bldP spid="374902" grpId="0"/>
      <p:bldP spid="374903" grpId="0"/>
      <p:bldP spid="374904" grpId="0"/>
      <p:bldP spid="374905" grpId="0"/>
      <p:bldP spid="374906" grpId="0"/>
      <p:bldP spid="374910" grpId="0" animBg="1"/>
      <p:bldP spid="374911" grpId="0" animBg="1"/>
      <p:bldP spid="374912" grpId="0" animBg="1"/>
      <p:bldP spid="374913" grpId="0" animBg="1"/>
      <p:bldP spid="374914" grpId="0" animBg="1"/>
      <p:bldP spid="374915" grpId="0" animBg="1"/>
      <p:bldP spid="374916" grpId="0" animBg="1"/>
      <p:bldP spid="374917" grpId="0" animBg="1"/>
      <p:bldP spid="374918" grpId="0" animBg="1"/>
      <p:bldP spid="374919" grpId="0" animBg="1"/>
      <p:bldP spid="374920" grpId="0" animBg="1"/>
      <p:bldP spid="374921" grpId="0" animBg="1"/>
      <p:bldP spid="374922" grpId="0" animBg="1"/>
      <p:bldP spid="37492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214282" y="0"/>
            <a:ext cx="8534400" cy="2295525"/>
          </a:xfrm>
          <a:prstGeom prst="rect">
            <a:avLst/>
          </a:prstGeom>
          <a:noFill/>
          <a:ln w="9525">
            <a:noFill/>
            <a:miter lim="800000"/>
            <a:headEnd/>
            <a:tailEnd/>
          </a:ln>
        </p:spPr>
      </p:pic>
      <p:pic>
        <p:nvPicPr>
          <p:cNvPr id="21508" name="Picture 4"/>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rot="202049">
            <a:off x="269461" y="2399969"/>
            <a:ext cx="6445353" cy="4500570"/>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2BFB6B6B-6A16-4D0B-B6BC-52D8B33A6A07}" type="slidenum">
              <a:rPr lang="el-GR" smtClean="0"/>
              <a:pPr/>
              <a:t>76</a:t>
            </a:fld>
            <a:endParaRPr lang="el-GR"/>
          </a:p>
        </p:txBody>
      </p:sp>
      <p:sp>
        <p:nvSpPr>
          <p:cNvPr id="6"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19565966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rot="120000">
            <a:off x="0" y="-3333"/>
            <a:ext cx="8067700" cy="3983003"/>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a:off x="71406" y="3811103"/>
            <a:ext cx="8001056" cy="3118359"/>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2BFB6B6B-6A16-4D0B-B6BC-52D8B33A6A07}" type="slidenum">
              <a:rPr lang="el-GR" smtClean="0"/>
              <a:pPr/>
              <a:t>77</a:t>
            </a:fld>
            <a:endParaRPr lang="el-GR"/>
          </a:p>
        </p:txBody>
      </p:sp>
      <p:sp>
        <p:nvSpPr>
          <p:cNvPr id="6"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23914634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433388" y="809625"/>
            <a:ext cx="8277225" cy="523875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78</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3515921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285720" y="0"/>
            <a:ext cx="8020050" cy="2971800"/>
          </a:xfrm>
          <a:prstGeom prst="rect">
            <a:avLst/>
          </a:prstGeom>
          <a:noFill/>
          <a:ln w="9525">
            <a:noFill/>
            <a:miter lim="800000"/>
            <a:headEnd/>
            <a:tailEnd/>
          </a:ln>
        </p:spPr>
      </p:pic>
      <p:sp>
        <p:nvSpPr>
          <p:cNvPr id="4" name="3 - Ορθογώνιο"/>
          <p:cNvSpPr/>
          <p:nvPr/>
        </p:nvSpPr>
        <p:spPr>
          <a:xfrm>
            <a:off x="3419872" y="2348880"/>
            <a:ext cx="216024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2.6875 bits/symbol</a:t>
            </a:r>
            <a:endParaRPr lang="el-GR" dirty="0">
              <a:solidFill>
                <a:schemeClr val="tx1"/>
              </a:solidFill>
            </a:endParaRPr>
          </a:p>
        </p:txBody>
      </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79</a:t>
            </a:fld>
            <a:endParaRPr lang="el-GR"/>
          </a:p>
        </p:txBody>
      </p:sp>
      <p:sp>
        <p:nvSpPr>
          <p:cNvPr id="7"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
        <p:nvSpPr>
          <p:cNvPr id="8" name="7 - Ορθογώνιο"/>
          <p:cNvSpPr/>
          <p:nvPr/>
        </p:nvSpPr>
        <p:spPr>
          <a:xfrm>
            <a:off x="4716016" y="2276872"/>
            <a:ext cx="216024"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a:off x="4067944" y="2132856"/>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Βέλος προς τα κάτω"/>
          <p:cNvSpPr/>
          <p:nvPr/>
        </p:nvSpPr>
        <p:spPr>
          <a:xfrm>
            <a:off x="6084168" y="2204864"/>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5970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38100" y="1581150"/>
            <a:ext cx="9067800" cy="369570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8</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2235893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714348" y="1000108"/>
            <a:ext cx="7648575" cy="2914650"/>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80</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
        <p:nvSpPr>
          <p:cNvPr id="7" name="6 - Ορθογώνιο"/>
          <p:cNvSpPr/>
          <p:nvPr/>
        </p:nvSpPr>
        <p:spPr>
          <a:xfrm>
            <a:off x="755576" y="1052736"/>
            <a:ext cx="7704856"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3923928" y="1124744"/>
            <a:ext cx="3888432" cy="36004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rPr>
              <a:t>Άριστος κώδικας:  </a:t>
            </a:r>
            <a:r>
              <a:rPr lang="en-US" sz="1600" b="1" dirty="0">
                <a:solidFill>
                  <a:schemeClr val="tx1"/>
                </a:solidFill>
              </a:rPr>
              <a:t>max </a:t>
            </a:r>
            <a:r>
              <a:rPr lang="el-GR" sz="1600" b="1" dirty="0">
                <a:solidFill>
                  <a:schemeClr val="tx1"/>
                </a:solidFill>
              </a:rPr>
              <a:t>επίδοση</a:t>
            </a:r>
          </a:p>
        </p:txBody>
      </p:sp>
    </p:spTree>
    <p:extLst>
      <p:ext uri="{BB962C8B-B14F-4D97-AF65-F5344CB8AC3E}">
        <p14:creationId xmlns:p14="http://schemas.microsoft.com/office/powerpoint/2010/main" val="26582097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87016" y="1206044"/>
            <a:ext cx="314510" cy="369332"/>
          </a:xfrm>
          <a:prstGeom prst="rect">
            <a:avLst/>
          </a:prstGeom>
          <a:noFill/>
        </p:spPr>
        <p:txBody>
          <a:bodyPr wrap="none" rtlCol="0">
            <a:spAutoFit/>
          </a:bodyPr>
          <a:lstStyle/>
          <a:p>
            <a:r>
              <a:rPr lang="el-GR" b="1" dirty="0"/>
              <a:t>Β</a:t>
            </a:r>
          </a:p>
        </p:txBody>
      </p:sp>
      <p:sp>
        <p:nvSpPr>
          <p:cNvPr id="5" name="4 - TextBox"/>
          <p:cNvSpPr txBox="1"/>
          <p:nvPr/>
        </p:nvSpPr>
        <p:spPr>
          <a:xfrm>
            <a:off x="287016" y="1782108"/>
            <a:ext cx="296876" cy="369332"/>
          </a:xfrm>
          <a:prstGeom prst="rect">
            <a:avLst/>
          </a:prstGeom>
          <a:noFill/>
        </p:spPr>
        <p:txBody>
          <a:bodyPr wrap="none" rtlCol="0">
            <a:spAutoFit/>
          </a:bodyPr>
          <a:lstStyle/>
          <a:p>
            <a:r>
              <a:rPr lang="el-GR" b="1" dirty="0"/>
              <a:t>Ε</a:t>
            </a:r>
          </a:p>
        </p:txBody>
      </p:sp>
      <p:sp>
        <p:nvSpPr>
          <p:cNvPr id="6" name="5 - TextBox"/>
          <p:cNvSpPr txBox="1"/>
          <p:nvPr/>
        </p:nvSpPr>
        <p:spPr>
          <a:xfrm>
            <a:off x="287016" y="2295456"/>
            <a:ext cx="324128" cy="369332"/>
          </a:xfrm>
          <a:prstGeom prst="rect">
            <a:avLst/>
          </a:prstGeom>
          <a:noFill/>
        </p:spPr>
        <p:txBody>
          <a:bodyPr wrap="none" rtlCol="0">
            <a:spAutoFit/>
          </a:bodyPr>
          <a:lstStyle/>
          <a:p>
            <a:r>
              <a:rPr lang="el-GR" b="1" dirty="0"/>
              <a:t>Α</a:t>
            </a:r>
          </a:p>
        </p:txBody>
      </p:sp>
      <p:sp>
        <p:nvSpPr>
          <p:cNvPr id="15" name="14 - TextBox"/>
          <p:cNvSpPr txBox="1"/>
          <p:nvPr/>
        </p:nvSpPr>
        <p:spPr>
          <a:xfrm>
            <a:off x="786655" y="1206044"/>
            <a:ext cx="508473" cy="369332"/>
          </a:xfrm>
          <a:prstGeom prst="rect">
            <a:avLst/>
          </a:prstGeom>
          <a:noFill/>
        </p:spPr>
        <p:txBody>
          <a:bodyPr wrap="none" rtlCol="0">
            <a:spAutoFit/>
          </a:bodyPr>
          <a:lstStyle/>
          <a:p>
            <a:r>
              <a:rPr lang="el-GR" dirty="0"/>
              <a:t>1/4</a:t>
            </a:r>
          </a:p>
        </p:txBody>
      </p:sp>
      <p:sp>
        <p:nvSpPr>
          <p:cNvPr id="18" name="17 - TextBox"/>
          <p:cNvSpPr txBox="1"/>
          <p:nvPr/>
        </p:nvSpPr>
        <p:spPr>
          <a:xfrm>
            <a:off x="1727176" y="1206044"/>
            <a:ext cx="508473" cy="369332"/>
          </a:xfrm>
          <a:prstGeom prst="rect">
            <a:avLst/>
          </a:prstGeom>
          <a:noFill/>
        </p:spPr>
        <p:txBody>
          <a:bodyPr wrap="none" rtlCol="0">
            <a:spAutoFit/>
          </a:bodyPr>
          <a:lstStyle/>
          <a:p>
            <a:r>
              <a:rPr lang="el-GR" dirty="0"/>
              <a:t>1/4</a:t>
            </a:r>
          </a:p>
        </p:txBody>
      </p:sp>
      <p:cxnSp>
        <p:nvCxnSpPr>
          <p:cNvPr id="19" name="18 - Ευθεία γραμμή σύνδεσης"/>
          <p:cNvCxnSpPr>
            <a:stCxn id="15" idx="3"/>
            <a:endCxn id="18" idx="1"/>
          </p:cNvCxnSpPr>
          <p:nvPr/>
        </p:nvCxnSpPr>
        <p:spPr>
          <a:xfrm>
            <a:off x="1295128" y="1390710"/>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23 - TextBox"/>
          <p:cNvSpPr txBox="1"/>
          <p:nvPr/>
        </p:nvSpPr>
        <p:spPr>
          <a:xfrm>
            <a:off x="2658863" y="1206044"/>
            <a:ext cx="508473" cy="369332"/>
          </a:xfrm>
          <a:prstGeom prst="rect">
            <a:avLst/>
          </a:prstGeom>
          <a:noFill/>
        </p:spPr>
        <p:txBody>
          <a:bodyPr wrap="none" rtlCol="0">
            <a:spAutoFit/>
          </a:bodyPr>
          <a:lstStyle/>
          <a:p>
            <a:r>
              <a:rPr lang="el-GR" dirty="0"/>
              <a:t>1/4</a:t>
            </a:r>
          </a:p>
        </p:txBody>
      </p:sp>
      <p:cxnSp>
        <p:nvCxnSpPr>
          <p:cNvPr id="25" name="24 - Ευθεία γραμμή σύνδεσης"/>
          <p:cNvCxnSpPr>
            <a:stCxn id="18" idx="3"/>
            <a:endCxn id="24" idx="1"/>
          </p:cNvCxnSpPr>
          <p:nvPr/>
        </p:nvCxnSpPr>
        <p:spPr>
          <a:xfrm>
            <a:off x="2235649" y="1390710"/>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25 - TextBox"/>
          <p:cNvSpPr txBox="1"/>
          <p:nvPr/>
        </p:nvSpPr>
        <p:spPr>
          <a:xfrm>
            <a:off x="3522959" y="1206044"/>
            <a:ext cx="508473" cy="369332"/>
          </a:xfrm>
          <a:prstGeom prst="rect">
            <a:avLst/>
          </a:prstGeom>
          <a:noFill/>
        </p:spPr>
        <p:txBody>
          <a:bodyPr wrap="none" rtlCol="0">
            <a:spAutoFit/>
          </a:bodyPr>
          <a:lstStyle/>
          <a:p>
            <a:r>
              <a:rPr lang="el-GR" dirty="0"/>
              <a:t>1/4</a:t>
            </a:r>
          </a:p>
        </p:txBody>
      </p:sp>
      <p:cxnSp>
        <p:nvCxnSpPr>
          <p:cNvPr id="27" name="26 - Ευθεία γραμμή σύνδεσης"/>
          <p:cNvCxnSpPr>
            <a:stCxn id="24" idx="3"/>
            <a:endCxn id="26" idx="1"/>
          </p:cNvCxnSpPr>
          <p:nvPr/>
        </p:nvCxnSpPr>
        <p:spPr>
          <a:xfrm>
            <a:off x="3167336" y="1390710"/>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28 - TextBox"/>
          <p:cNvSpPr txBox="1"/>
          <p:nvPr/>
        </p:nvSpPr>
        <p:spPr>
          <a:xfrm>
            <a:off x="4391472" y="1206044"/>
            <a:ext cx="508473" cy="369332"/>
          </a:xfrm>
          <a:prstGeom prst="rect">
            <a:avLst/>
          </a:prstGeom>
          <a:noFill/>
        </p:spPr>
        <p:txBody>
          <a:bodyPr wrap="none" rtlCol="0">
            <a:spAutoFit/>
          </a:bodyPr>
          <a:lstStyle/>
          <a:p>
            <a:r>
              <a:rPr lang="el-GR" dirty="0"/>
              <a:t>1/4</a:t>
            </a:r>
          </a:p>
        </p:txBody>
      </p:sp>
      <p:sp>
        <p:nvSpPr>
          <p:cNvPr id="30" name="29 - TextBox"/>
          <p:cNvSpPr txBox="1"/>
          <p:nvPr/>
        </p:nvSpPr>
        <p:spPr>
          <a:xfrm>
            <a:off x="5323159" y="1206044"/>
            <a:ext cx="508473" cy="369332"/>
          </a:xfrm>
          <a:prstGeom prst="rect">
            <a:avLst/>
          </a:prstGeom>
          <a:noFill/>
        </p:spPr>
        <p:txBody>
          <a:bodyPr wrap="none" rtlCol="0">
            <a:spAutoFit/>
          </a:bodyPr>
          <a:lstStyle/>
          <a:p>
            <a:r>
              <a:rPr lang="el-GR" dirty="0"/>
              <a:t>1/4</a:t>
            </a:r>
          </a:p>
        </p:txBody>
      </p:sp>
      <p:cxnSp>
        <p:nvCxnSpPr>
          <p:cNvPr id="31" name="30 - Ευθεία γραμμή σύνδεσης"/>
          <p:cNvCxnSpPr>
            <a:stCxn id="29" idx="3"/>
            <a:endCxn id="30" idx="1"/>
          </p:cNvCxnSpPr>
          <p:nvPr/>
        </p:nvCxnSpPr>
        <p:spPr>
          <a:xfrm>
            <a:off x="4899945" y="1390710"/>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31 - TextBox"/>
          <p:cNvSpPr txBox="1"/>
          <p:nvPr/>
        </p:nvSpPr>
        <p:spPr>
          <a:xfrm>
            <a:off x="6187255" y="1206044"/>
            <a:ext cx="508473" cy="369332"/>
          </a:xfrm>
          <a:prstGeom prst="rect">
            <a:avLst/>
          </a:prstGeom>
          <a:noFill/>
        </p:spPr>
        <p:txBody>
          <a:bodyPr wrap="none" rtlCol="0">
            <a:spAutoFit/>
          </a:bodyPr>
          <a:lstStyle/>
          <a:p>
            <a:r>
              <a:rPr lang="el-GR" dirty="0"/>
              <a:t>1/4</a:t>
            </a:r>
          </a:p>
        </p:txBody>
      </p:sp>
      <p:cxnSp>
        <p:nvCxnSpPr>
          <p:cNvPr id="33" name="32 - Ευθεία γραμμή σύνδεσης"/>
          <p:cNvCxnSpPr>
            <a:stCxn id="30" idx="3"/>
            <a:endCxn id="32" idx="1"/>
          </p:cNvCxnSpPr>
          <p:nvPr/>
        </p:nvCxnSpPr>
        <p:spPr>
          <a:xfrm>
            <a:off x="5831632" y="1390710"/>
            <a:ext cx="3556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33 - Ευθεία γραμμή σύνδεσης"/>
          <p:cNvCxnSpPr>
            <a:stCxn id="26" idx="3"/>
            <a:endCxn id="29" idx="1"/>
          </p:cNvCxnSpPr>
          <p:nvPr/>
        </p:nvCxnSpPr>
        <p:spPr>
          <a:xfrm>
            <a:off x="4031432" y="1390710"/>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36 - TextBox"/>
          <p:cNvSpPr txBox="1"/>
          <p:nvPr/>
        </p:nvSpPr>
        <p:spPr>
          <a:xfrm>
            <a:off x="7055768" y="1494076"/>
            <a:ext cx="508473" cy="369332"/>
          </a:xfrm>
          <a:prstGeom prst="rect">
            <a:avLst/>
          </a:prstGeom>
          <a:noFill/>
        </p:spPr>
        <p:txBody>
          <a:bodyPr wrap="square" rtlCol="0">
            <a:spAutoFit/>
          </a:bodyPr>
          <a:lstStyle/>
          <a:p>
            <a:r>
              <a:rPr lang="el-GR" dirty="0"/>
              <a:t>1/4</a:t>
            </a:r>
          </a:p>
        </p:txBody>
      </p:sp>
      <p:cxnSp>
        <p:nvCxnSpPr>
          <p:cNvPr id="38" name="37 - Ευθεία γραμμή σύνδεσης"/>
          <p:cNvCxnSpPr>
            <a:stCxn id="32" idx="3"/>
            <a:endCxn id="37" idx="1"/>
          </p:cNvCxnSpPr>
          <p:nvPr/>
        </p:nvCxnSpPr>
        <p:spPr>
          <a:xfrm>
            <a:off x="6695728" y="1390710"/>
            <a:ext cx="36004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42" name="41 - TextBox"/>
          <p:cNvSpPr txBox="1"/>
          <p:nvPr/>
        </p:nvSpPr>
        <p:spPr>
          <a:xfrm>
            <a:off x="7847856" y="1494076"/>
            <a:ext cx="508473" cy="369332"/>
          </a:xfrm>
          <a:prstGeom prst="rect">
            <a:avLst/>
          </a:prstGeom>
          <a:noFill/>
        </p:spPr>
        <p:txBody>
          <a:bodyPr wrap="square" rtlCol="0">
            <a:spAutoFit/>
          </a:bodyPr>
          <a:lstStyle/>
          <a:p>
            <a:r>
              <a:rPr lang="el-GR" dirty="0"/>
              <a:t>1/2</a:t>
            </a:r>
          </a:p>
        </p:txBody>
      </p:sp>
      <p:cxnSp>
        <p:nvCxnSpPr>
          <p:cNvPr id="43" name="42 - Ευθεία γραμμή σύνδεσης"/>
          <p:cNvCxnSpPr>
            <a:stCxn id="37" idx="3"/>
            <a:endCxn id="42" idx="1"/>
          </p:cNvCxnSpPr>
          <p:nvPr/>
        </p:nvCxnSpPr>
        <p:spPr>
          <a:xfrm>
            <a:off x="7564241" y="1678742"/>
            <a:ext cx="283615"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45 - TextBox"/>
          <p:cNvSpPr txBox="1"/>
          <p:nvPr/>
        </p:nvSpPr>
        <p:spPr>
          <a:xfrm>
            <a:off x="8635527" y="1134036"/>
            <a:ext cx="508473" cy="369332"/>
          </a:xfrm>
          <a:prstGeom prst="rect">
            <a:avLst/>
          </a:prstGeom>
          <a:noFill/>
        </p:spPr>
        <p:txBody>
          <a:bodyPr wrap="square" rtlCol="0">
            <a:spAutoFit/>
          </a:bodyPr>
          <a:lstStyle/>
          <a:p>
            <a:r>
              <a:rPr lang="el-GR" dirty="0"/>
              <a:t>1</a:t>
            </a:r>
          </a:p>
        </p:txBody>
      </p:sp>
      <p:cxnSp>
        <p:nvCxnSpPr>
          <p:cNvPr id="47" name="46 - Ευθεία γραμμή σύνδεσης"/>
          <p:cNvCxnSpPr>
            <a:stCxn id="42" idx="3"/>
            <a:endCxn id="46" idx="1"/>
          </p:cNvCxnSpPr>
          <p:nvPr/>
        </p:nvCxnSpPr>
        <p:spPr>
          <a:xfrm flipV="1">
            <a:off x="8356329" y="1318702"/>
            <a:ext cx="27919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49" name="48 - TextBox"/>
          <p:cNvSpPr txBox="1"/>
          <p:nvPr/>
        </p:nvSpPr>
        <p:spPr>
          <a:xfrm>
            <a:off x="791072" y="1782108"/>
            <a:ext cx="508473" cy="369332"/>
          </a:xfrm>
          <a:prstGeom prst="rect">
            <a:avLst/>
          </a:prstGeom>
          <a:noFill/>
        </p:spPr>
        <p:txBody>
          <a:bodyPr wrap="none" rtlCol="0">
            <a:spAutoFit/>
          </a:bodyPr>
          <a:lstStyle/>
          <a:p>
            <a:r>
              <a:rPr lang="el-GR" dirty="0"/>
              <a:t>1/4</a:t>
            </a:r>
          </a:p>
        </p:txBody>
      </p:sp>
      <p:sp>
        <p:nvSpPr>
          <p:cNvPr id="51" name="50 - TextBox"/>
          <p:cNvSpPr txBox="1"/>
          <p:nvPr/>
        </p:nvSpPr>
        <p:spPr>
          <a:xfrm>
            <a:off x="1799184" y="1782108"/>
            <a:ext cx="508473" cy="369332"/>
          </a:xfrm>
          <a:prstGeom prst="rect">
            <a:avLst/>
          </a:prstGeom>
          <a:noFill/>
        </p:spPr>
        <p:txBody>
          <a:bodyPr wrap="none" rtlCol="0">
            <a:spAutoFit/>
          </a:bodyPr>
          <a:lstStyle/>
          <a:p>
            <a:r>
              <a:rPr lang="el-GR" dirty="0"/>
              <a:t>1/4</a:t>
            </a:r>
          </a:p>
        </p:txBody>
      </p:sp>
      <p:cxnSp>
        <p:nvCxnSpPr>
          <p:cNvPr id="52" name="51 - Ευθεία γραμμή σύνδεσης"/>
          <p:cNvCxnSpPr>
            <a:stCxn id="49" idx="3"/>
            <a:endCxn id="51" idx="1"/>
          </p:cNvCxnSpPr>
          <p:nvPr/>
        </p:nvCxnSpPr>
        <p:spPr>
          <a:xfrm>
            <a:off x="1299545" y="1966774"/>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52 - TextBox"/>
          <p:cNvSpPr txBox="1"/>
          <p:nvPr/>
        </p:nvSpPr>
        <p:spPr>
          <a:xfrm>
            <a:off x="2730871" y="1782108"/>
            <a:ext cx="508473" cy="369332"/>
          </a:xfrm>
          <a:prstGeom prst="rect">
            <a:avLst/>
          </a:prstGeom>
          <a:noFill/>
        </p:spPr>
        <p:txBody>
          <a:bodyPr wrap="none" rtlCol="0">
            <a:spAutoFit/>
          </a:bodyPr>
          <a:lstStyle/>
          <a:p>
            <a:r>
              <a:rPr lang="el-GR" dirty="0"/>
              <a:t>1/4</a:t>
            </a:r>
          </a:p>
        </p:txBody>
      </p:sp>
      <p:cxnSp>
        <p:nvCxnSpPr>
          <p:cNvPr id="54" name="53 - Ευθεία γραμμή σύνδεσης"/>
          <p:cNvCxnSpPr>
            <a:stCxn id="51" idx="3"/>
            <a:endCxn id="53" idx="1"/>
          </p:cNvCxnSpPr>
          <p:nvPr/>
        </p:nvCxnSpPr>
        <p:spPr>
          <a:xfrm>
            <a:off x="2307657" y="196677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54 - TextBox"/>
          <p:cNvSpPr txBox="1"/>
          <p:nvPr/>
        </p:nvSpPr>
        <p:spPr>
          <a:xfrm>
            <a:off x="3594967" y="1782108"/>
            <a:ext cx="508473" cy="369332"/>
          </a:xfrm>
          <a:prstGeom prst="rect">
            <a:avLst/>
          </a:prstGeom>
          <a:noFill/>
        </p:spPr>
        <p:txBody>
          <a:bodyPr wrap="none" rtlCol="0">
            <a:spAutoFit/>
          </a:bodyPr>
          <a:lstStyle/>
          <a:p>
            <a:r>
              <a:rPr lang="el-GR" dirty="0"/>
              <a:t>1/4</a:t>
            </a:r>
          </a:p>
        </p:txBody>
      </p:sp>
      <p:cxnSp>
        <p:nvCxnSpPr>
          <p:cNvPr id="56" name="55 - Ευθεία γραμμή σύνδεσης"/>
          <p:cNvCxnSpPr>
            <a:stCxn id="53" idx="3"/>
            <a:endCxn id="55" idx="1"/>
          </p:cNvCxnSpPr>
          <p:nvPr/>
        </p:nvCxnSpPr>
        <p:spPr>
          <a:xfrm>
            <a:off x="3239344" y="1966774"/>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56 - TextBox"/>
          <p:cNvSpPr txBox="1"/>
          <p:nvPr/>
        </p:nvSpPr>
        <p:spPr>
          <a:xfrm>
            <a:off x="4463480" y="1782108"/>
            <a:ext cx="508473" cy="369332"/>
          </a:xfrm>
          <a:prstGeom prst="rect">
            <a:avLst/>
          </a:prstGeom>
          <a:noFill/>
        </p:spPr>
        <p:txBody>
          <a:bodyPr wrap="none" rtlCol="0">
            <a:spAutoFit/>
          </a:bodyPr>
          <a:lstStyle/>
          <a:p>
            <a:r>
              <a:rPr lang="el-GR" dirty="0"/>
              <a:t>1/4</a:t>
            </a:r>
          </a:p>
        </p:txBody>
      </p:sp>
      <p:sp>
        <p:nvSpPr>
          <p:cNvPr id="58" name="57 - TextBox"/>
          <p:cNvSpPr txBox="1"/>
          <p:nvPr/>
        </p:nvSpPr>
        <p:spPr>
          <a:xfrm>
            <a:off x="5395167" y="1782108"/>
            <a:ext cx="508473" cy="369332"/>
          </a:xfrm>
          <a:prstGeom prst="rect">
            <a:avLst/>
          </a:prstGeom>
          <a:noFill/>
        </p:spPr>
        <p:txBody>
          <a:bodyPr wrap="none" rtlCol="0">
            <a:spAutoFit/>
          </a:bodyPr>
          <a:lstStyle/>
          <a:p>
            <a:r>
              <a:rPr lang="el-GR" dirty="0"/>
              <a:t>1/4</a:t>
            </a:r>
          </a:p>
        </p:txBody>
      </p:sp>
      <p:cxnSp>
        <p:nvCxnSpPr>
          <p:cNvPr id="59" name="58 - Ευθεία γραμμή σύνδεσης"/>
          <p:cNvCxnSpPr>
            <a:stCxn id="57" idx="3"/>
            <a:endCxn id="58" idx="1"/>
          </p:cNvCxnSpPr>
          <p:nvPr/>
        </p:nvCxnSpPr>
        <p:spPr>
          <a:xfrm>
            <a:off x="4971953" y="196677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59 - TextBox"/>
          <p:cNvSpPr txBox="1"/>
          <p:nvPr/>
        </p:nvSpPr>
        <p:spPr>
          <a:xfrm>
            <a:off x="6259263" y="1782108"/>
            <a:ext cx="508473" cy="369332"/>
          </a:xfrm>
          <a:prstGeom prst="rect">
            <a:avLst/>
          </a:prstGeom>
          <a:noFill/>
        </p:spPr>
        <p:txBody>
          <a:bodyPr wrap="none" rtlCol="0">
            <a:spAutoFit/>
          </a:bodyPr>
          <a:lstStyle/>
          <a:p>
            <a:r>
              <a:rPr lang="el-GR" dirty="0"/>
              <a:t>1/4</a:t>
            </a:r>
          </a:p>
        </p:txBody>
      </p:sp>
      <p:cxnSp>
        <p:nvCxnSpPr>
          <p:cNvPr id="61" name="60 - Ευθεία γραμμή σύνδεσης"/>
          <p:cNvCxnSpPr>
            <a:stCxn id="58" idx="3"/>
            <a:endCxn id="60" idx="1"/>
          </p:cNvCxnSpPr>
          <p:nvPr/>
        </p:nvCxnSpPr>
        <p:spPr>
          <a:xfrm>
            <a:off x="5903640" y="1966774"/>
            <a:ext cx="3556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61 - Ευθεία γραμμή σύνδεσης"/>
          <p:cNvCxnSpPr>
            <a:stCxn id="55" idx="3"/>
            <a:endCxn id="57" idx="1"/>
          </p:cNvCxnSpPr>
          <p:nvPr/>
        </p:nvCxnSpPr>
        <p:spPr>
          <a:xfrm>
            <a:off x="4103440" y="1966774"/>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62 - TextBox"/>
          <p:cNvSpPr txBox="1"/>
          <p:nvPr/>
        </p:nvSpPr>
        <p:spPr>
          <a:xfrm>
            <a:off x="7127776" y="2070140"/>
            <a:ext cx="508473" cy="369332"/>
          </a:xfrm>
          <a:prstGeom prst="rect">
            <a:avLst/>
          </a:prstGeom>
          <a:noFill/>
        </p:spPr>
        <p:txBody>
          <a:bodyPr wrap="square" rtlCol="0">
            <a:spAutoFit/>
          </a:bodyPr>
          <a:lstStyle/>
          <a:p>
            <a:r>
              <a:rPr lang="el-GR" dirty="0"/>
              <a:t>1/4</a:t>
            </a:r>
          </a:p>
        </p:txBody>
      </p:sp>
      <p:cxnSp>
        <p:nvCxnSpPr>
          <p:cNvPr id="64" name="63 - Ευθεία γραμμή σύνδεσης"/>
          <p:cNvCxnSpPr>
            <a:stCxn id="60" idx="3"/>
            <a:endCxn id="63" idx="1"/>
          </p:cNvCxnSpPr>
          <p:nvPr/>
        </p:nvCxnSpPr>
        <p:spPr>
          <a:xfrm>
            <a:off x="6767736" y="1966774"/>
            <a:ext cx="36004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67" name="66 - TextBox"/>
          <p:cNvSpPr txBox="1"/>
          <p:nvPr/>
        </p:nvSpPr>
        <p:spPr>
          <a:xfrm>
            <a:off x="791072" y="2295456"/>
            <a:ext cx="508473" cy="369332"/>
          </a:xfrm>
          <a:prstGeom prst="rect">
            <a:avLst/>
          </a:prstGeom>
          <a:noFill/>
        </p:spPr>
        <p:txBody>
          <a:bodyPr wrap="none" rtlCol="0">
            <a:spAutoFit/>
          </a:bodyPr>
          <a:lstStyle/>
          <a:p>
            <a:r>
              <a:rPr lang="el-GR" dirty="0"/>
              <a:t>1/8</a:t>
            </a:r>
          </a:p>
        </p:txBody>
      </p:sp>
      <p:sp>
        <p:nvSpPr>
          <p:cNvPr id="68" name="67 - TextBox"/>
          <p:cNvSpPr txBox="1"/>
          <p:nvPr/>
        </p:nvSpPr>
        <p:spPr>
          <a:xfrm>
            <a:off x="1799184" y="2295456"/>
            <a:ext cx="508473" cy="369332"/>
          </a:xfrm>
          <a:prstGeom prst="rect">
            <a:avLst/>
          </a:prstGeom>
          <a:noFill/>
        </p:spPr>
        <p:txBody>
          <a:bodyPr wrap="none" rtlCol="0">
            <a:spAutoFit/>
          </a:bodyPr>
          <a:lstStyle/>
          <a:p>
            <a:r>
              <a:rPr lang="el-GR" dirty="0"/>
              <a:t>1/8</a:t>
            </a:r>
          </a:p>
        </p:txBody>
      </p:sp>
      <p:cxnSp>
        <p:nvCxnSpPr>
          <p:cNvPr id="69" name="68 - Ευθεία γραμμή σύνδεσης"/>
          <p:cNvCxnSpPr>
            <a:stCxn id="67" idx="3"/>
            <a:endCxn id="68" idx="1"/>
          </p:cNvCxnSpPr>
          <p:nvPr/>
        </p:nvCxnSpPr>
        <p:spPr>
          <a:xfrm>
            <a:off x="1299545" y="2480122"/>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69 - TextBox"/>
          <p:cNvSpPr txBox="1"/>
          <p:nvPr/>
        </p:nvSpPr>
        <p:spPr>
          <a:xfrm>
            <a:off x="2730871" y="2295456"/>
            <a:ext cx="508473" cy="369332"/>
          </a:xfrm>
          <a:prstGeom prst="rect">
            <a:avLst/>
          </a:prstGeom>
          <a:noFill/>
        </p:spPr>
        <p:txBody>
          <a:bodyPr wrap="none" rtlCol="0">
            <a:spAutoFit/>
          </a:bodyPr>
          <a:lstStyle/>
          <a:p>
            <a:r>
              <a:rPr lang="el-GR" dirty="0"/>
              <a:t>1/8</a:t>
            </a:r>
          </a:p>
        </p:txBody>
      </p:sp>
      <p:cxnSp>
        <p:nvCxnSpPr>
          <p:cNvPr id="71" name="70 - Ευθεία γραμμή σύνδεσης"/>
          <p:cNvCxnSpPr>
            <a:stCxn id="68" idx="3"/>
            <a:endCxn id="70" idx="1"/>
          </p:cNvCxnSpPr>
          <p:nvPr/>
        </p:nvCxnSpPr>
        <p:spPr>
          <a:xfrm>
            <a:off x="2307657" y="2480122"/>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71 - TextBox"/>
          <p:cNvSpPr txBox="1"/>
          <p:nvPr/>
        </p:nvSpPr>
        <p:spPr>
          <a:xfrm>
            <a:off x="3594967" y="2295456"/>
            <a:ext cx="508473" cy="369332"/>
          </a:xfrm>
          <a:prstGeom prst="rect">
            <a:avLst/>
          </a:prstGeom>
          <a:noFill/>
        </p:spPr>
        <p:txBody>
          <a:bodyPr wrap="none" rtlCol="0">
            <a:spAutoFit/>
          </a:bodyPr>
          <a:lstStyle/>
          <a:p>
            <a:r>
              <a:rPr lang="el-GR" dirty="0"/>
              <a:t>1/8</a:t>
            </a:r>
          </a:p>
        </p:txBody>
      </p:sp>
      <p:cxnSp>
        <p:nvCxnSpPr>
          <p:cNvPr id="73" name="72 - Ευθεία γραμμή σύνδεσης"/>
          <p:cNvCxnSpPr>
            <a:stCxn id="70" idx="3"/>
            <a:endCxn id="72" idx="1"/>
          </p:cNvCxnSpPr>
          <p:nvPr/>
        </p:nvCxnSpPr>
        <p:spPr>
          <a:xfrm>
            <a:off x="3239344" y="2480122"/>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73 - TextBox"/>
          <p:cNvSpPr txBox="1"/>
          <p:nvPr/>
        </p:nvSpPr>
        <p:spPr>
          <a:xfrm>
            <a:off x="4449826" y="2852936"/>
            <a:ext cx="508473" cy="369332"/>
          </a:xfrm>
          <a:prstGeom prst="rect">
            <a:avLst/>
          </a:prstGeom>
          <a:noFill/>
        </p:spPr>
        <p:txBody>
          <a:bodyPr wrap="none" rtlCol="0">
            <a:spAutoFit/>
          </a:bodyPr>
          <a:lstStyle/>
          <a:p>
            <a:r>
              <a:rPr lang="el-GR" dirty="0"/>
              <a:t>1/8</a:t>
            </a:r>
          </a:p>
        </p:txBody>
      </p:sp>
      <p:sp>
        <p:nvSpPr>
          <p:cNvPr id="75" name="74 - TextBox"/>
          <p:cNvSpPr txBox="1"/>
          <p:nvPr/>
        </p:nvSpPr>
        <p:spPr>
          <a:xfrm>
            <a:off x="5381513" y="2852936"/>
            <a:ext cx="508473" cy="369332"/>
          </a:xfrm>
          <a:prstGeom prst="rect">
            <a:avLst/>
          </a:prstGeom>
          <a:noFill/>
        </p:spPr>
        <p:txBody>
          <a:bodyPr wrap="none" rtlCol="0">
            <a:spAutoFit/>
          </a:bodyPr>
          <a:lstStyle/>
          <a:p>
            <a:r>
              <a:rPr lang="el-GR" dirty="0"/>
              <a:t>1/4</a:t>
            </a:r>
          </a:p>
        </p:txBody>
      </p:sp>
      <p:cxnSp>
        <p:nvCxnSpPr>
          <p:cNvPr id="76" name="75 - Ευθεία γραμμή σύνδεσης"/>
          <p:cNvCxnSpPr>
            <a:stCxn id="74" idx="3"/>
            <a:endCxn id="75" idx="1"/>
          </p:cNvCxnSpPr>
          <p:nvPr/>
        </p:nvCxnSpPr>
        <p:spPr>
          <a:xfrm>
            <a:off x="4958299" y="3037602"/>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76 - TextBox"/>
          <p:cNvSpPr txBox="1"/>
          <p:nvPr/>
        </p:nvSpPr>
        <p:spPr>
          <a:xfrm>
            <a:off x="6259263" y="2276872"/>
            <a:ext cx="508473" cy="369332"/>
          </a:xfrm>
          <a:prstGeom prst="rect">
            <a:avLst/>
          </a:prstGeom>
          <a:noFill/>
        </p:spPr>
        <p:txBody>
          <a:bodyPr wrap="none" rtlCol="0">
            <a:spAutoFit/>
          </a:bodyPr>
          <a:lstStyle/>
          <a:p>
            <a:r>
              <a:rPr lang="el-GR" dirty="0"/>
              <a:t>1/2</a:t>
            </a:r>
          </a:p>
        </p:txBody>
      </p:sp>
      <p:cxnSp>
        <p:nvCxnSpPr>
          <p:cNvPr id="78" name="77 - Ευθεία γραμμή σύνδεσης"/>
          <p:cNvCxnSpPr>
            <a:stCxn id="75" idx="3"/>
            <a:endCxn id="77" idx="1"/>
          </p:cNvCxnSpPr>
          <p:nvPr/>
        </p:nvCxnSpPr>
        <p:spPr>
          <a:xfrm flipV="1">
            <a:off x="5889986" y="2461538"/>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78 - Ευθεία γραμμή σύνδεσης"/>
          <p:cNvCxnSpPr>
            <a:stCxn id="72" idx="3"/>
            <a:endCxn id="74" idx="1"/>
          </p:cNvCxnSpPr>
          <p:nvPr/>
        </p:nvCxnSpPr>
        <p:spPr>
          <a:xfrm>
            <a:off x="4103440" y="2480122"/>
            <a:ext cx="346386" cy="557480"/>
          </a:xfrm>
          <a:prstGeom prst="line">
            <a:avLst/>
          </a:prstGeom>
        </p:spPr>
        <p:style>
          <a:lnRef idx="1">
            <a:schemeClr val="accent1"/>
          </a:lnRef>
          <a:fillRef idx="0">
            <a:schemeClr val="accent1"/>
          </a:fillRef>
          <a:effectRef idx="0">
            <a:schemeClr val="accent1"/>
          </a:effectRef>
          <a:fontRef idx="minor">
            <a:schemeClr val="tx1"/>
          </a:fontRef>
        </p:style>
      </p:cxnSp>
      <p:sp>
        <p:nvSpPr>
          <p:cNvPr id="87" name="86 - TextBox"/>
          <p:cNvSpPr txBox="1"/>
          <p:nvPr/>
        </p:nvSpPr>
        <p:spPr>
          <a:xfrm>
            <a:off x="7055768" y="1134036"/>
            <a:ext cx="508473" cy="369332"/>
          </a:xfrm>
          <a:prstGeom prst="rect">
            <a:avLst/>
          </a:prstGeom>
          <a:noFill/>
        </p:spPr>
        <p:txBody>
          <a:bodyPr wrap="square" rtlCol="0">
            <a:spAutoFit/>
          </a:bodyPr>
          <a:lstStyle/>
          <a:p>
            <a:r>
              <a:rPr lang="el-GR" dirty="0"/>
              <a:t>1/2</a:t>
            </a:r>
          </a:p>
        </p:txBody>
      </p:sp>
      <p:cxnSp>
        <p:nvCxnSpPr>
          <p:cNvPr id="88" name="87 - Ευθεία γραμμή σύνδεσης"/>
          <p:cNvCxnSpPr>
            <a:stCxn id="77" idx="3"/>
            <a:endCxn id="87" idx="1"/>
          </p:cNvCxnSpPr>
          <p:nvPr/>
        </p:nvCxnSpPr>
        <p:spPr>
          <a:xfrm flipV="1">
            <a:off x="6767736" y="1318702"/>
            <a:ext cx="288032" cy="1142836"/>
          </a:xfrm>
          <a:prstGeom prst="line">
            <a:avLst/>
          </a:prstGeom>
        </p:spPr>
        <p:style>
          <a:lnRef idx="1">
            <a:schemeClr val="accent1"/>
          </a:lnRef>
          <a:fillRef idx="0">
            <a:schemeClr val="accent1"/>
          </a:fillRef>
          <a:effectRef idx="0">
            <a:schemeClr val="accent1"/>
          </a:effectRef>
          <a:fontRef idx="minor">
            <a:schemeClr val="tx1"/>
          </a:fontRef>
        </p:style>
      </p:cxnSp>
      <p:sp>
        <p:nvSpPr>
          <p:cNvPr id="90" name="89 - TextBox"/>
          <p:cNvSpPr txBox="1"/>
          <p:nvPr/>
        </p:nvSpPr>
        <p:spPr>
          <a:xfrm>
            <a:off x="7843439" y="1134036"/>
            <a:ext cx="508473" cy="369332"/>
          </a:xfrm>
          <a:prstGeom prst="rect">
            <a:avLst/>
          </a:prstGeom>
          <a:noFill/>
        </p:spPr>
        <p:txBody>
          <a:bodyPr wrap="square" rtlCol="0">
            <a:spAutoFit/>
          </a:bodyPr>
          <a:lstStyle/>
          <a:p>
            <a:r>
              <a:rPr lang="el-GR" dirty="0"/>
              <a:t>1/2</a:t>
            </a:r>
          </a:p>
        </p:txBody>
      </p:sp>
      <p:cxnSp>
        <p:nvCxnSpPr>
          <p:cNvPr id="91" name="90 - Ευθεία γραμμή σύνδεσης"/>
          <p:cNvCxnSpPr>
            <a:stCxn id="87" idx="3"/>
            <a:endCxn id="90" idx="1"/>
          </p:cNvCxnSpPr>
          <p:nvPr/>
        </p:nvCxnSpPr>
        <p:spPr>
          <a:xfrm>
            <a:off x="7564241" y="1318702"/>
            <a:ext cx="2791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93 - Ευθεία γραμμή σύνδεσης"/>
          <p:cNvCxnSpPr>
            <a:stCxn id="90" idx="3"/>
            <a:endCxn id="46" idx="1"/>
          </p:cNvCxnSpPr>
          <p:nvPr/>
        </p:nvCxnSpPr>
        <p:spPr>
          <a:xfrm>
            <a:off x="8351912" y="1318702"/>
            <a:ext cx="283615" cy="0"/>
          </a:xfrm>
          <a:prstGeom prst="line">
            <a:avLst/>
          </a:prstGeom>
        </p:spPr>
        <p:style>
          <a:lnRef idx="1">
            <a:schemeClr val="accent1"/>
          </a:lnRef>
          <a:fillRef idx="0">
            <a:schemeClr val="accent1"/>
          </a:fillRef>
          <a:effectRef idx="0">
            <a:schemeClr val="accent1"/>
          </a:effectRef>
          <a:fontRef idx="minor">
            <a:schemeClr val="tx1"/>
          </a:fontRef>
        </p:style>
      </p:cxnSp>
      <p:sp>
        <p:nvSpPr>
          <p:cNvPr id="98" name="97 - Έλλειψη"/>
          <p:cNvSpPr/>
          <p:nvPr/>
        </p:nvSpPr>
        <p:spPr>
          <a:xfrm>
            <a:off x="8639944" y="1062028"/>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 name="98 - TextBox"/>
          <p:cNvSpPr txBox="1"/>
          <p:nvPr/>
        </p:nvSpPr>
        <p:spPr>
          <a:xfrm>
            <a:off x="8338258" y="990020"/>
            <a:ext cx="301686" cy="369332"/>
          </a:xfrm>
          <a:prstGeom prst="rect">
            <a:avLst/>
          </a:prstGeom>
          <a:noFill/>
        </p:spPr>
        <p:txBody>
          <a:bodyPr wrap="none" rtlCol="0">
            <a:spAutoFit/>
          </a:bodyPr>
          <a:lstStyle/>
          <a:p>
            <a:r>
              <a:rPr lang="el-GR" dirty="0"/>
              <a:t>0</a:t>
            </a:r>
          </a:p>
        </p:txBody>
      </p:sp>
      <p:sp>
        <p:nvSpPr>
          <p:cNvPr id="100" name="99 - TextBox"/>
          <p:cNvSpPr txBox="1"/>
          <p:nvPr/>
        </p:nvSpPr>
        <p:spPr>
          <a:xfrm>
            <a:off x="2433602" y="4005064"/>
            <a:ext cx="301686" cy="369332"/>
          </a:xfrm>
          <a:prstGeom prst="rect">
            <a:avLst/>
          </a:prstGeom>
          <a:noFill/>
        </p:spPr>
        <p:txBody>
          <a:bodyPr wrap="none" rtlCol="0">
            <a:spAutoFit/>
          </a:bodyPr>
          <a:lstStyle/>
          <a:p>
            <a:r>
              <a:rPr lang="el-GR" dirty="0"/>
              <a:t>0</a:t>
            </a:r>
          </a:p>
        </p:txBody>
      </p:sp>
      <p:sp>
        <p:nvSpPr>
          <p:cNvPr id="101" name="100 - TextBox"/>
          <p:cNvSpPr txBox="1"/>
          <p:nvPr/>
        </p:nvSpPr>
        <p:spPr>
          <a:xfrm>
            <a:off x="287016" y="3573016"/>
            <a:ext cx="336952" cy="369332"/>
          </a:xfrm>
          <a:prstGeom prst="rect">
            <a:avLst/>
          </a:prstGeom>
          <a:noFill/>
        </p:spPr>
        <p:txBody>
          <a:bodyPr wrap="none" rtlCol="0">
            <a:spAutoFit/>
          </a:bodyPr>
          <a:lstStyle/>
          <a:p>
            <a:r>
              <a:rPr lang="el-GR" b="1" dirty="0"/>
              <a:t>Θ</a:t>
            </a:r>
          </a:p>
        </p:txBody>
      </p:sp>
      <p:sp>
        <p:nvSpPr>
          <p:cNvPr id="102" name="101 - TextBox"/>
          <p:cNvSpPr txBox="1"/>
          <p:nvPr/>
        </p:nvSpPr>
        <p:spPr>
          <a:xfrm>
            <a:off x="791072" y="3573016"/>
            <a:ext cx="508473" cy="369332"/>
          </a:xfrm>
          <a:prstGeom prst="rect">
            <a:avLst/>
          </a:prstGeom>
          <a:noFill/>
        </p:spPr>
        <p:txBody>
          <a:bodyPr wrap="none" rtlCol="0">
            <a:spAutoFit/>
          </a:bodyPr>
          <a:lstStyle/>
          <a:p>
            <a:r>
              <a:rPr lang="el-GR" dirty="0"/>
              <a:t>1/8</a:t>
            </a:r>
          </a:p>
        </p:txBody>
      </p:sp>
      <p:sp>
        <p:nvSpPr>
          <p:cNvPr id="103" name="102 - TextBox"/>
          <p:cNvSpPr txBox="1"/>
          <p:nvPr/>
        </p:nvSpPr>
        <p:spPr>
          <a:xfrm>
            <a:off x="1799184" y="3573016"/>
            <a:ext cx="508473" cy="369332"/>
          </a:xfrm>
          <a:prstGeom prst="rect">
            <a:avLst/>
          </a:prstGeom>
          <a:noFill/>
        </p:spPr>
        <p:txBody>
          <a:bodyPr wrap="none" rtlCol="0">
            <a:spAutoFit/>
          </a:bodyPr>
          <a:lstStyle/>
          <a:p>
            <a:r>
              <a:rPr lang="el-GR" dirty="0"/>
              <a:t>1/8</a:t>
            </a:r>
          </a:p>
        </p:txBody>
      </p:sp>
      <p:cxnSp>
        <p:nvCxnSpPr>
          <p:cNvPr id="104" name="103 - Ευθεία γραμμή σύνδεσης"/>
          <p:cNvCxnSpPr>
            <a:stCxn id="102" idx="3"/>
            <a:endCxn id="103" idx="1"/>
          </p:cNvCxnSpPr>
          <p:nvPr/>
        </p:nvCxnSpPr>
        <p:spPr>
          <a:xfrm>
            <a:off x="1299545" y="3757682"/>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105" name="104 - TextBox"/>
          <p:cNvSpPr txBox="1"/>
          <p:nvPr/>
        </p:nvSpPr>
        <p:spPr>
          <a:xfrm>
            <a:off x="2730871" y="3573016"/>
            <a:ext cx="508473" cy="369332"/>
          </a:xfrm>
          <a:prstGeom prst="rect">
            <a:avLst/>
          </a:prstGeom>
          <a:noFill/>
        </p:spPr>
        <p:txBody>
          <a:bodyPr wrap="none" rtlCol="0">
            <a:spAutoFit/>
          </a:bodyPr>
          <a:lstStyle/>
          <a:p>
            <a:r>
              <a:rPr lang="el-GR" dirty="0"/>
              <a:t>1/8</a:t>
            </a:r>
          </a:p>
        </p:txBody>
      </p:sp>
      <p:cxnSp>
        <p:nvCxnSpPr>
          <p:cNvPr id="106" name="105 - Ευθεία γραμμή σύνδεσης"/>
          <p:cNvCxnSpPr>
            <a:stCxn id="103" idx="3"/>
            <a:endCxn id="105" idx="1"/>
          </p:cNvCxnSpPr>
          <p:nvPr/>
        </p:nvCxnSpPr>
        <p:spPr>
          <a:xfrm>
            <a:off x="2307657" y="3757682"/>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107 - TextBox"/>
          <p:cNvSpPr txBox="1"/>
          <p:nvPr/>
        </p:nvSpPr>
        <p:spPr>
          <a:xfrm>
            <a:off x="3599384" y="3573016"/>
            <a:ext cx="508473" cy="369332"/>
          </a:xfrm>
          <a:prstGeom prst="rect">
            <a:avLst/>
          </a:prstGeom>
          <a:noFill/>
        </p:spPr>
        <p:txBody>
          <a:bodyPr wrap="square" rtlCol="0">
            <a:spAutoFit/>
          </a:bodyPr>
          <a:lstStyle/>
          <a:p>
            <a:r>
              <a:rPr lang="el-GR" dirty="0"/>
              <a:t>1/4</a:t>
            </a:r>
          </a:p>
        </p:txBody>
      </p:sp>
      <p:cxnSp>
        <p:nvCxnSpPr>
          <p:cNvPr id="109" name="108 - Ευθεία γραμμή σύνδεσης"/>
          <p:cNvCxnSpPr>
            <a:stCxn id="105" idx="3"/>
            <a:endCxn id="108" idx="1"/>
          </p:cNvCxnSpPr>
          <p:nvPr/>
        </p:nvCxnSpPr>
        <p:spPr>
          <a:xfrm>
            <a:off x="3239344" y="3757682"/>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13" name="112 - TextBox"/>
          <p:cNvSpPr txBox="1"/>
          <p:nvPr/>
        </p:nvSpPr>
        <p:spPr>
          <a:xfrm>
            <a:off x="4391472" y="2286164"/>
            <a:ext cx="508473" cy="369332"/>
          </a:xfrm>
          <a:prstGeom prst="rect">
            <a:avLst/>
          </a:prstGeom>
          <a:noFill/>
        </p:spPr>
        <p:txBody>
          <a:bodyPr wrap="square" rtlCol="0">
            <a:spAutoFit/>
          </a:bodyPr>
          <a:lstStyle/>
          <a:p>
            <a:r>
              <a:rPr lang="el-GR" dirty="0"/>
              <a:t>1/4</a:t>
            </a:r>
          </a:p>
        </p:txBody>
      </p:sp>
      <p:cxnSp>
        <p:nvCxnSpPr>
          <p:cNvPr id="114" name="113 - Ευθεία γραμμή σύνδεσης"/>
          <p:cNvCxnSpPr>
            <a:stCxn id="108" idx="3"/>
            <a:endCxn id="113" idx="1"/>
          </p:cNvCxnSpPr>
          <p:nvPr/>
        </p:nvCxnSpPr>
        <p:spPr>
          <a:xfrm flipV="1">
            <a:off x="4107857" y="2470830"/>
            <a:ext cx="283615" cy="1286852"/>
          </a:xfrm>
          <a:prstGeom prst="line">
            <a:avLst/>
          </a:prstGeom>
        </p:spPr>
        <p:style>
          <a:lnRef idx="1">
            <a:schemeClr val="accent1"/>
          </a:lnRef>
          <a:fillRef idx="0">
            <a:schemeClr val="accent1"/>
          </a:fillRef>
          <a:effectRef idx="0">
            <a:schemeClr val="accent1"/>
          </a:effectRef>
          <a:fontRef idx="minor">
            <a:schemeClr val="tx1"/>
          </a:fontRef>
        </p:style>
      </p:cxnSp>
      <p:sp>
        <p:nvSpPr>
          <p:cNvPr id="116" name="115 - TextBox"/>
          <p:cNvSpPr txBox="1"/>
          <p:nvPr/>
        </p:nvSpPr>
        <p:spPr>
          <a:xfrm>
            <a:off x="5395167" y="2286164"/>
            <a:ext cx="508473" cy="369332"/>
          </a:xfrm>
          <a:prstGeom prst="rect">
            <a:avLst/>
          </a:prstGeom>
          <a:noFill/>
        </p:spPr>
        <p:txBody>
          <a:bodyPr wrap="none" rtlCol="0">
            <a:spAutoFit/>
          </a:bodyPr>
          <a:lstStyle/>
          <a:p>
            <a:r>
              <a:rPr lang="el-GR" dirty="0"/>
              <a:t>1/4</a:t>
            </a:r>
          </a:p>
        </p:txBody>
      </p:sp>
      <p:cxnSp>
        <p:nvCxnSpPr>
          <p:cNvPr id="117" name="116 - Ευθεία γραμμή σύνδεσης"/>
          <p:cNvCxnSpPr>
            <a:stCxn id="113" idx="3"/>
            <a:endCxn id="116" idx="1"/>
          </p:cNvCxnSpPr>
          <p:nvPr/>
        </p:nvCxnSpPr>
        <p:spPr>
          <a:xfrm>
            <a:off x="4899945" y="2470830"/>
            <a:ext cx="4952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123 - Ευθεία γραμμή σύνδεσης"/>
          <p:cNvCxnSpPr>
            <a:stCxn id="116" idx="3"/>
            <a:endCxn id="77" idx="1"/>
          </p:cNvCxnSpPr>
          <p:nvPr/>
        </p:nvCxnSpPr>
        <p:spPr>
          <a:xfrm flipV="1">
            <a:off x="5903640" y="2461538"/>
            <a:ext cx="355623" cy="9292"/>
          </a:xfrm>
          <a:prstGeom prst="line">
            <a:avLst/>
          </a:prstGeom>
        </p:spPr>
        <p:style>
          <a:lnRef idx="1">
            <a:schemeClr val="accent1"/>
          </a:lnRef>
          <a:fillRef idx="0">
            <a:schemeClr val="accent1"/>
          </a:fillRef>
          <a:effectRef idx="0">
            <a:schemeClr val="accent1"/>
          </a:effectRef>
          <a:fontRef idx="minor">
            <a:schemeClr val="tx1"/>
          </a:fontRef>
        </p:style>
      </p:cxnSp>
      <p:sp>
        <p:nvSpPr>
          <p:cNvPr id="128" name="127 - TextBox"/>
          <p:cNvSpPr txBox="1"/>
          <p:nvPr/>
        </p:nvSpPr>
        <p:spPr>
          <a:xfrm>
            <a:off x="5961994" y="2142148"/>
            <a:ext cx="301686" cy="369332"/>
          </a:xfrm>
          <a:prstGeom prst="rect">
            <a:avLst/>
          </a:prstGeom>
          <a:noFill/>
        </p:spPr>
        <p:txBody>
          <a:bodyPr wrap="none" rtlCol="0">
            <a:spAutoFit/>
          </a:bodyPr>
          <a:lstStyle/>
          <a:p>
            <a:r>
              <a:rPr lang="el-GR" dirty="0"/>
              <a:t>0</a:t>
            </a:r>
          </a:p>
        </p:txBody>
      </p:sp>
      <p:sp>
        <p:nvSpPr>
          <p:cNvPr id="129" name="128 - TextBox"/>
          <p:cNvSpPr txBox="1"/>
          <p:nvPr/>
        </p:nvSpPr>
        <p:spPr>
          <a:xfrm>
            <a:off x="6034002" y="2574196"/>
            <a:ext cx="301686" cy="369332"/>
          </a:xfrm>
          <a:prstGeom prst="rect">
            <a:avLst/>
          </a:prstGeom>
          <a:noFill/>
        </p:spPr>
        <p:txBody>
          <a:bodyPr wrap="none" rtlCol="0">
            <a:spAutoFit/>
          </a:bodyPr>
          <a:lstStyle/>
          <a:p>
            <a:r>
              <a:rPr lang="el-GR" dirty="0"/>
              <a:t>1</a:t>
            </a:r>
          </a:p>
        </p:txBody>
      </p:sp>
      <p:sp>
        <p:nvSpPr>
          <p:cNvPr id="130" name="129 - TextBox"/>
          <p:cNvSpPr txBox="1"/>
          <p:nvPr/>
        </p:nvSpPr>
        <p:spPr>
          <a:xfrm>
            <a:off x="8423920" y="1422068"/>
            <a:ext cx="301686" cy="369332"/>
          </a:xfrm>
          <a:prstGeom prst="rect">
            <a:avLst/>
          </a:prstGeom>
          <a:noFill/>
        </p:spPr>
        <p:txBody>
          <a:bodyPr wrap="none" rtlCol="0">
            <a:spAutoFit/>
          </a:bodyPr>
          <a:lstStyle/>
          <a:p>
            <a:r>
              <a:rPr lang="el-GR" dirty="0"/>
              <a:t>1</a:t>
            </a:r>
          </a:p>
        </p:txBody>
      </p:sp>
      <p:sp>
        <p:nvSpPr>
          <p:cNvPr id="131" name="130 - TextBox"/>
          <p:cNvSpPr txBox="1"/>
          <p:nvPr/>
        </p:nvSpPr>
        <p:spPr>
          <a:xfrm>
            <a:off x="287016" y="2862228"/>
            <a:ext cx="328936" cy="369332"/>
          </a:xfrm>
          <a:prstGeom prst="rect">
            <a:avLst/>
          </a:prstGeom>
          <a:noFill/>
        </p:spPr>
        <p:txBody>
          <a:bodyPr wrap="none" rtlCol="0">
            <a:spAutoFit/>
          </a:bodyPr>
          <a:lstStyle/>
          <a:p>
            <a:r>
              <a:rPr lang="el-GR" b="1" dirty="0"/>
              <a:t>Η</a:t>
            </a:r>
          </a:p>
        </p:txBody>
      </p:sp>
      <p:sp>
        <p:nvSpPr>
          <p:cNvPr id="132" name="131 - TextBox"/>
          <p:cNvSpPr txBox="1"/>
          <p:nvPr/>
        </p:nvSpPr>
        <p:spPr>
          <a:xfrm>
            <a:off x="791072" y="2862228"/>
            <a:ext cx="508473" cy="369332"/>
          </a:xfrm>
          <a:prstGeom prst="rect">
            <a:avLst/>
          </a:prstGeom>
          <a:noFill/>
        </p:spPr>
        <p:txBody>
          <a:bodyPr wrap="none" rtlCol="0">
            <a:spAutoFit/>
          </a:bodyPr>
          <a:lstStyle/>
          <a:p>
            <a:r>
              <a:rPr lang="el-GR" dirty="0"/>
              <a:t>1/8</a:t>
            </a:r>
          </a:p>
        </p:txBody>
      </p:sp>
      <p:sp>
        <p:nvSpPr>
          <p:cNvPr id="133" name="132 - TextBox"/>
          <p:cNvSpPr txBox="1"/>
          <p:nvPr/>
        </p:nvSpPr>
        <p:spPr>
          <a:xfrm>
            <a:off x="1799184" y="2862228"/>
            <a:ext cx="508473" cy="369332"/>
          </a:xfrm>
          <a:prstGeom prst="rect">
            <a:avLst/>
          </a:prstGeom>
          <a:noFill/>
        </p:spPr>
        <p:txBody>
          <a:bodyPr wrap="none" rtlCol="0">
            <a:spAutoFit/>
          </a:bodyPr>
          <a:lstStyle/>
          <a:p>
            <a:r>
              <a:rPr lang="el-GR" dirty="0"/>
              <a:t>1/8</a:t>
            </a:r>
          </a:p>
        </p:txBody>
      </p:sp>
      <p:cxnSp>
        <p:nvCxnSpPr>
          <p:cNvPr id="134" name="133 - Ευθεία γραμμή σύνδεσης"/>
          <p:cNvCxnSpPr>
            <a:stCxn id="132" idx="3"/>
            <a:endCxn id="133" idx="1"/>
          </p:cNvCxnSpPr>
          <p:nvPr/>
        </p:nvCxnSpPr>
        <p:spPr>
          <a:xfrm>
            <a:off x="1299545" y="3046894"/>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135" name="134 - TextBox"/>
          <p:cNvSpPr txBox="1"/>
          <p:nvPr/>
        </p:nvSpPr>
        <p:spPr>
          <a:xfrm>
            <a:off x="2730871" y="2862228"/>
            <a:ext cx="508473" cy="369332"/>
          </a:xfrm>
          <a:prstGeom prst="rect">
            <a:avLst/>
          </a:prstGeom>
          <a:noFill/>
        </p:spPr>
        <p:txBody>
          <a:bodyPr wrap="none" rtlCol="0">
            <a:spAutoFit/>
          </a:bodyPr>
          <a:lstStyle/>
          <a:p>
            <a:r>
              <a:rPr lang="el-GR" dirty="0"/>
              <a:t>1/8</a:t>
            </a:r>
          </a:p>
        </p:txBody>
      </p:sp>
      <p:cxnSp>
        <p:nvCxnSpPr>
          <p:cNvPr id="136" name="135 - Ευθεία γραμμή σύνδεσης"/>
          <p:cNvCxnSpPr>
            <a:stCxn id="133" idx="3"/>
            <a:endCxn id="135" idx="1"/>
          </p:cNvCxnSpPr>
          <p:nvPr/>
        </p:nvCxnSpPr>
        <p:spPr>
          <a:xfrm>
            <a:off x="2307657" y="304689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136 - TextBox"/>
          <p:cNvSpPr txBox="1"/>
          <p:nvPr/>
        </p:nvSpPr>
        <p:spPr>
          <a:xfrm>
            <a:off x="3594967" y="2862228"/>
            <a:ext cx="508473" cy="369332"/>
          </a:xfrm>
          <a:prstGeom prst="rect">
            <a:avLst/>
          </a:prstGeom>
          <a:noFill/>
        </p:spPr>
        <p:txBody>
          <a:bodyPr wrap="none" rtlCol="0">
            <a:spAutoFit/>
          </a:bodyPr>
          <a:lstStyle/>
          <a:p>
            <a:r>
              <a:rPr lang="el-GR" dirty="0"/>
              <a:t>1/8</a:t>
            </a:r>
          </a:p>
        </p:txBody>
      </p:sp>
      <p:cxnSp>
        <p:nvCxnSpPr>
          <p:cNvPr id="138" name="137 - Ευθεία γραμμή σύνδεσης"/>
          <p:cNvCxnSpPr>
            <a:stCxn id="135" idx="3"/>
            <a:endCxn id="137" idx="1"/>
          </p:cNvCxnSpPr>
          <p:nvPr/>
        </p:nvCxnSpPr>
        <p:spPr>
          <a:xfrm>
            <a:off x="3239344" y="3046894"/>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140" name="139 - TextBox"/>
          <p:cNvSpPr txBox="1"/>
          <p:nvPr/>
        </p:nvSpPr>
        <p:spPr>
          <a:xfrm>
            <a:off x="4535488" y="3510300"/>
            <a:ext cx="508473" cy="369332"/>
          </a:xfrm>
          <a:prstGeom prst="rect">
            <a:avLst/>
          </a:prstGeom>
          <a:noFill/>
        </p:spPr>
        <p:txBody>
          <a:bodyPr wrap="none" rtlCol="0">
            <a:spAutoFit/>
          </a:bodyPr>
          <a:lstStyle/>
          <a:p>
            <a:r>
              <a:rPr lang="el-GR" dirty="0"/>
              <a:t>1/8</a:t>
            </a:r>
          </a:p>
        </p:txBody>
      </p:sp>
      <p:cxnSp>
        <p:nvCxnSpPr>
          <p:cNvPr id="142" name="141 - Ευθεία γραμμή σύνδεσης"/>
          <p:cNvCxnSpPr>
            <a:stCxn id="140" idx="3"/>
            <a:endCxn id="75" idx="1"/>
          </p:cNvCxnSpPr>
          <p:nvPr/>
        </p:nvCxnSpPr>
        <p:spPr>
          <a:xfrm flipV="1">
            <a:off x="5043961" y="3037602"/>
            <a:ext cx="337552" cy="657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142 - Ευθεία γραμμή σύνδεσης"/>
          <p:cNvCxnSpPr>
            <a:stCxn id="137" idx="3"/>
            <a:endCxn id="140" idx="1"/>
          </p:cNvCxnSpPr>
          <p:nvPr/>
        </p:nvCxnSpPr>
        <p:spPr>
          <a:xfrm>
            <a:off x="4103440" y="3046894"/>
            <a:ext cx="432048" cy="648072"/>
          </a:xfrm>
          <a:prstGeom prst="line">
            <a:avLst/>
          </a:prstGeom>
        </p:spPr>
        <p:style>
          <a:lnRef idx="1">
            <a:schemeClr val="accent1"/>
          </a:lnRef>
          <a:fillRef idx="0">
            <a:schemeClr val="accent1"/>
          </a:fillRef>
          <a:effectRef idx="0">
            <a:schemeClr val="accent1"/>
          </a:effectRef>
          <a:fontRef idx="minor">
            <a:schemeClr val="tx1"/>
          </a:fontRef>
        </p:style>
      </p:cxnSp>
      <p:sp>
        <p:nvSpPr>
          <p:cNvPr id="147" name="146 - TextBox"/>
          <p:cNvSpPr txBox="1"/>
          <p:nvPr/>
        </p:nvSpPr>
        <p:spPr>
          <a:xfrm>
            <a:off x="5039544" y="2718212"/>
            <a:ext cx="301686" cy="369332"/>
          </a:xfrm>
          <a:prstGeom prst="rect">
            <a:avLst/>
          </a:prstGeom>
          <a:noFill/>
        </p:spPr>
        <p:txBody>
          <a:bodyPr wrap="none" rtlCol="0">
            <a:spAutoFit/>
          </a:bodyPr>
          <a:lstStyle/>
          <a:p>
            <a:r>
              <a:rPr lang="el-GR" dirty="0"/>
              <a:t>0</a:t>
            </a:r>
          </a:p>
        </p:txBody>
      </p:sp>
      <p:sp>
        <p:nvSpPr>
          <p:cNvPr id="148" name="147 - TextBox"/>
          <p:cNvSpPr txBox="1"/>
          <p:nvPr/>
        </p:nvSpPr>
        <p:spPr>
          <a:xfrm>
            <a:off x="5111552" y="3294276"/>
            <a:ext cx="301686" cy="369332"/>
          </a:xfrm>
          <a:prstGeom prst="rect">
            <a:avLst/>
          </a:prstGeom>
          <a:noFill/>
        </p:spPr>
        <p:txBody>
          <a:bodyPr wrap="none" rtlCol="0">
            <a:spAutoFit/>
          </a:bodyPr>
          <a:lstStyle/>
          <a:p>
            <a:r>
              <a:rPr lang="el-GR" dirty="0"/>
              <a:t>1</a:t>
            </a:r>
          </a:p>
        </p:txBody>
      </p:sp>
      <p:sp>
        <p:nvSpPr>
          <p:cNvPr id="149" name="148 - TextBox"/>
          <p:cNvSpPr txBox="1"/>
          <p:nvPr/>
        </p:nvSpPr>
        <p:spPr>
          <a:xfrm>
            <a:off x="287016" y="4086364"/>
            <a:ext cx="280846" cy="369332"/>
          </a:xfrm>
          <a:prstGeom prst="rect">
            <a:avLst/>
          </a:prstGeom>
          <a:noFill/>
        </p:spPr>
        <p:txBody>
          <a:bodyPr wrap="none" rtlCol="0">
            <a:spAutoFit/>
          </a:bodyPr>
          <a:lstStyle/>
          <a:p>
            <a:r>
              <a:rPr lang="el-GR" b="1" dirty="0"/>
              <a:t>Γ</a:t>
            </a:r>
          </a:p>
        </p:txBody>
      </p:sp>
      <p:sp>
        <p:nvSpPr>
          <p:cNvPr id="150" name="149 - TextBox"/>
          <p:cNvSpPr txBox="1"/>
          <p:nvPr/>
        </p:nvSpPr>
        <p:spPr>
          <a:xfrm>
            <a:off x="791072" y="4086364"/>
            <a:ext cx="625492" cy="369332"/>
          </a:xfrm>
          <a:prstGeom prst="rect">
            <a:avLst/>
          </a:prstGeom>
          <a:noFill/>
        </p:spPr>
        <p:txBody>
          <a:bodyPr wrap="none" rtlCol="0">
            <a:spAutoFit/>
          </a:bodyPr>
          <a:lstStyle/>
          <a:p>
            <a:r>
              <a:rPr lang="el-GR" dirty="0"/>
              <a:t>1/16</a:t>
            </a:r>
          </a:p>
        </p:txBody>
      </p:sp>
      <p:sp>
        <p:nvSpPr>
          <p:cNvPr id="151" name="150 - TextBox"/>
          <p:cNvSpPr txBox="1"/>
          <p:nvPr/>
        </p:nvSpPr>
        <p:spPr>
          <a:xfrm>
            <a:off x="1799184" y="4086364"/>
            <a:ext cx="625492" cy="369332"/>
          </a:xfrm>
          <a:prstGeom prst="rect">
            <a:avLst/>
          </a:prstGeom>
          <a:noFill/>
        </p:spPr>
        <p:txBody>
          <a:bodyPr wrap="none" rtlCol="0">
            <a:spAutoFit/>
          </a:bodyPr>
          <a:lstStyle/>
          <a:p>
            <a:r>
              <a:rPr lang="el-GR" dirty="0"/>
              <a:t>1/16</a:t>
            </a:r>
          </a:p>
        </p:txBody>
      </p:sp>
      <p:cxnSp>
        <p:nvCxnSpPr>
          <p:cNvPr id="152" name="151 - Ευθεία γραμμή σύνδεσης"/>
          <p:cNvCxnSpPr>
            <a:stCxn id="150" idx="3"/>
            <a:endCxn id="151" idx="1"/>
          </p:cNvCxnSpPr>
          <p:nvPr/>
        </p:nvCxnSpPr>
        <p:spPr>
          <a:xfrm>
            <a:off x="1416564" y="4271030"/>
            <a:ext cx="382620" cy="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152 - TextBox"/>
          <p:cNvSpPr txBox="1"/>
          <p:nvPr/>
        </p:nvSpPr>
        <p:spPr>
          <a:xfrm>
            <a:off x="2730871" y="4086364"/>
            <a:ext cx="508473" cy="369332"/>
          </a:xfrm>
          <a:prstGeom prst="rect">
            <a:avLst/>
          </a:prstGeom>
          <a:noFill/>
        </p:spPr>
        <p:txBody>
          <a:bodyPr wrap="none" rtlCol="0">
            <a:spAutoFit/>
          </a:bodyPr>
          <a:lstStyle/>
          <a:p>
            <a:r>
              <a:rPr lang="el-GR" dirty="0"/>
              <a:t>1/8</a:t>
            </a:r>
          </a:p>
        </p:txBody>
      </p:sp>
      <p:cxnSp>
        <p:nvCxnSpPr>
          <p:cNvPr id="154" name="153 - Ευθεία γραμμή σύνδεσης"/>
          <p:cNvCxnSpPr>
            <a:stCxn id="151" idx="3"/>
            <a:endCxn id="153" idx="1"/>
          </p:cNvCxnSpPr>
          <p:nvPr/>
        </p:nvCxnSpPr>
        <p:spPr>
          <a:xfrm>
            <a:off x="2424676" y="4271030"/>
            <a:ext cx="306195" cy="0"/>
          </a:xfrm>
          <a:prstGeom prst="line">
            <a:avLst/>
          </a:prstGeom>
        </p:spPr>
        <p:style>
          <a:lnRef idx="1">
            <a:schemeClr val="accent1"/>
          </a:lnRef>
          <a:fillRef idx="0">
            <a:schemeClr val="accent1"/>
          </a:fillRef>
          <a:effectRef idx="0">
            <a:schemeClr val="accent1"/>
          </a:effectRef>
          <a:fontRef idx="minor">
            <a:schemeClr val="tx1"/>
          </a:fontRef>
        </p:style>
      </p:cxnSp>
      <p:sp>
        <p:nvSpPr>
          <p:cNvPr id="156" name="155 - TextBox"/>
          <p:cNvSpPr txBox="1"/>
          <p:nvPr/>
        </p:nvSpPr>
        <p:spPr>
          <a:xfrm>
            <a:off x="287016" y="4590420"/>
            <a:ext cx="317716" cy="369332"/>
          </a:xfrm>
          <a:prstGeom prst="rect">
            <a:avLst/>
          </a:prstGeom>
          <a:noFill/>
        </p:spPr>
        <p:txBody>
          <a:bodyPr wrap="none" rtlCol="0">
            <a:spAutoFit/>
          </a:bodyPr>
          <a:lstStyle/>
          <a:p>
            <a:r>
              <a:rPr lang="el-GR" b="1" dirty="0"/>
              <a:t>Δ</a:t>
            </a:r>
          </a:p>
        </p:txBody>
      </p:sp>
      <p:sp>
        <p:nvSpPr>
          <p:cNvPr id="157" name="156 - TextBox"/>
          <p:cNvSpPr txBox="1"/>
          <p:nvPr/>
        </p:nvSpPr>
        <p:spPr>
          <a:xfrm>
            <a:off x="791072" y="4590420"/>
            <a:ext cx="625492" cy="369332"/>
          </a:xfrm>
          <a:prstGeom prst="rect">
            <a:avLst/>
          </a:prstGeom>
          <a:noFill/>
        </p:spPr>
        <p:txBody>
          <a:bodyPr wrap="none" rtlCol="0">
            <a:spAutoFit/>
          </a:bodyPr>
          <a:lstStyle/>
          <a:p>
            <a:r>
              <a:rPr lang="el-GR" dirty="0"/>
              <a:t>1/32</a:t>
            </a:r>
          </a:p>
        </p:txBody>
      </p:sp>
      <p:sp>
        <p:nvSpPr>
          <p:cNvPr id="158" name="157 - TextBox"/>
          <p:cNvSpPr txBox="1"/>
          <p:nvPr/>
        </p:nvSpPr>
        <p:spPr>
          <a:xfrm>
            <a:off x="1799184" y="4590420"/>
            <a:ext cx="625492" cy="369332"/>
          </a:xfrm>
          <a:prstGeom prst="rect">
            <a:avLst/>
          </a:prstGeom>
          <a:noFill/>
        </p:spPr>
        <p:txBody>
          <a:bodyPr wrap="none" rtlCol="0">
            <a:spAutoFit/>
          </a:bodyPr>
          <a:lstStyle/>
          <a:p>
            <a:r>
              <a:rPr lang="el-GR" dirty="0"/>
              <a:t>1/16</a:t>
            </a:r>
          </a:p>
        </p:txBody>
      </p:sp>
      <p:cxnSp>
        <p:nvCxnSpPr>
          <p:cNvPr id="159" name="158 - Ευθεία γραμμή σύνδεσης"/>
          <p:cNvCxnSpPr>
            <a:stCxn id="157" idx="3"/>
            <a:endCxn id="158" idx="1"/>
          </p:cNvCxnSpPr>
          <p:nvPr/>
        </p:nvCxnSpPr>
        <p:spPr>
          <a:xfrm>
            <a:off x="1416564" y="4775086"/>
            <a:ext cx="3826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160 - Ευθεία γραμμή σύνδεσης"/>
          <p:cNvCxnSpPr>
            <a:stCxn id="158" idx="3"/>
            <a:endCxn id="153" idx="1"/>
          </p:cNvCxnSpPr>
          <p:nvPr/>
        </p:nvCxnSpPr>
        <p:spPr>
          <a:xfrm flipV="1">
            <a:off x="2424676" y="4271030"/>
            <a:ext cx="306195" cy="504056"/>
          </a:xfrm>
          <a:prstGeom prst="line">
            <a:avLst/>
          </a:prstGeom>
        </p:spPr>
        <p:style>
          <a:lnRef idx="1">
            <a:schemeClr val="accent1"/>
          </a:lnRef>
          <a:fillRef idx="0">
            <a:schemeClr val="accent1"/>
          </a:fillRef>
          <a:effectRef idx="0">
            <a:schemeClr val="accent1"/>
          </a:effectRef>
          <a:fontRef idx="minor">
            <a:schemeClr val="tx1"/>
          </a:fontRef>
        </p:style>
      </p:cxnSp>
      <p:sp>
        <p:nvSpPr>
          <p:cNvPr id="164" name="163 - TextBox"/>
          <p:cNvSpPr txBox="1"/>
          <p:nvPr/>
        </p:nvSpPr>
        <p:spPr>
          <a:xfrm>
            <a:off x="2447256" y="4518412"/>
            <a:ext cx="301686" cy="369332"/>
          </a:xfrm>
          <a:prstGeom prst="rect">
            <a:avLst/>
          </a:prstGeom>
          <a:noFill/>
        </p:spPr>
        <p:txBody>
          <a:bodyPr wrap="none" rtlCol="0">
            <a:spAutoFit/>
          </a:bodyPr>
          <a:lstStyle/>
          <a:p>
            <a:r>
              <a:rPr lang="el-GR" dirty="0"/>
              <a:t>1</a:t>
            </a:r>
          </a:p>
        </p:txBody>
      </p:sp>
      <p:cxnSp>
        <p:nvCxnSpPr>
          <p:cNvPr id="165" name="164 - Ευθεία γραμμή σύνδεσης"/>
          <p:cNvCxnSpPr>
            <a:stCxn id="153" idx="3"/>
            <a:endCxn id="108" idx="1"/>
          </p:cNvCxnSpPr>
          <p:nvPr/>
        </p:nvCxnSpPr>
        <p:spPr>
          <a:xfrm flipV="1">
            <a:off x="3239344" y="3757682"/>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68" name="167 - TextBox"/>
          <p:cNvSpPr txBox="1"/>
          <p:nvPr/>
        </p:nvSpPr>
        <p:spPr>
          <a:xfrm>
            <a:off x="3311352" y="3438292"/>
            <a:ext cx="301686" cy="369332"/>
          </a:xfrm>
          <a:prstGeom prst="rect">
            <a:avLst/>
          </a:prstGeom>
          <a:noFill/>
        </p:spPr>
        <p:txBody>
          <a:bodyPr wrap="none" rtlCol="0">
            <a:spAutoFit/>
          </a:bodyPr>
          <a:lstStyle/>
          <a:p>
            <a:r>
              <a:rPr lang="el-GR" dirty="0"/>
              <a:t>0</a:t>
            </a:r>
          </a:p>
        </p:txBody>
      </p:sp>
      <p:sp>
        <p:nvSpPr>
          <p:cNvPr id="169" name="168 - TextBox"/>
          <p:cNvSpPr txBox="1"/>
          <p:nvPr/>
        </p:nvSpPr>
        <p:spPr>
          <a:xfrm>
            <a:off x="3325006" y="3951640"/>
            <a:ext cx="301686" cy="369332"/>
          </a:xfrm>
          <a:prstGeom prst="rect">
            <a:avLst/>
          </a:prstGeom>
          <a:noFill/>
        </p:spPr>
        <p:txBody>
          <a:bodyPr wrap="none" rtlCol="0">
            <a:spAutoFit/>
          </a:bodyPr>
          <a:lstStyle/>
          <a:p>
            <a:r>
              <a:rPr lang="el-GR" dirty="0"/>
              <a:t>1</a:t>
            </a:r>
          </a:p>
        </p:txBody>
      </p:sp>
      <p:sp>
        <p:nvSpPr>
          <p:cNvPr id="170" name="169 - TextBox"/>
          <p:cNvSpPr txBox="1"/>
          <p:nvPr/>
        </p:nvSpPr>
        <p:spPr>
          <a:xfrm>
            <a:off x="287016" y="5166484"/>
            <a:ext cx="295274" cy="369332"/>
          </a:xfrm>
          <a:prstGeom prst="rect">
            <a:avLst/>
          </a:prstGeom>
          <a:noFill/>
        </p:spPr>
        <p:txBody>
          <a:bodyPr wrap="none" rtlCol="0">
            <a:spAutoFit/>
          </a:bodyPr>
          <a:lstStyle/>
          <a:p>
            <a:r>
              <a:rPr lang="el-GR" b="1" dirty="0"/>
              <a:t>Ζ</a:t>
            </a:r>
          </a:p>
        </p:txBody>
      </p:sp>
      <p:sp>
        <p:nvSpPr>
          <p:cNvPr id="171" name="170 - TextBox"/>
          <p:cNvSpPr txBox="1"/>
          <p:nvPr/>
        </p:nvSpPr>
        <p:spPr>
          <a:xfrm>
            <a:off x="791072" y="5166484"/>
            <a:ext cx="625492" cy="369332"/>
          </a:xfrm>
          <a:prstGeom prst="rect">
            <a:avLst/>
          </a:prstGeom>
          <a:noFill/>
        </p:spPr>
        <p:txBody>
          <a:bodyPr wrap="none" rtlCol="0">
            <a:spAutoFit/>
          </a:bodyPr>
          <a:lstStyle/>
          <a:p>
            <a:r>
              <a:rPr lang="el-GR" dirty="0"/>
              <a:t>1/32</a:t>
            </a:r>
          </a:p>
        </p:txBody>
      </p:sp>
      <p:cxnSp>
        <p:nvCxnSpPr>
          <p:cNvPr id="172" name="171 - Ευθεία γραμμή σύνδεσης"/>
          <p:cNvCxnSpPr>
            <a:stCxn id="171" idx="3"/>
            <a:endCxn id="158" idx="1"/>
          </p:cNvCxnSpPr>
          <p:nvPr/>
        </p:nvCxnSpPr>
        <p:spPr>
          <a:xfrm flipV="1">
            <a:off x="1416564" y="4775086"/>
            <a:ext cx="38262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175" name="174 - TextBox"/>
          <p:cNvSpPr txBox="1"/>
          <p:nvPr/>
        </p:nvSpPr>
        <p:spPr>
          <a:xfrm>
            <a:off x="1569506" y="4499828"/>
            <a:ext cx="301686" cy="369332"/>
          </a:xfrm>
          <a:prstGeom prst="rect">
            <a:avLst/>
          </a:prstGeom>
          <a:noFill/>
        </p:spPr>
        <p:txBody>
          <a:bodyPr wrap="none" rtlCol="0">
            <a:spAutoFit/>
          </a:bodyPr>
          <a:lstStyle/>
          <a:p>
            <a:r>
              <a:rPr lang="el-GR" dirty="0"/>
              <a:t>0</a:t>
            </a:r>
          </a:p>
        </p:txBody>
      </p:sp>
      <p:sp>
        <p:nvSpPr>
          <p:cNvPr id="176" name="175 - TextBox"/>
          <p:cNvSpPr txBox="1"/>
          <p:nvPr/>
        </p:nvSpPr>
        <p:spPr>
          <a:xfrm>
            <a:off x="1583160" y="5013176"/>
            <a:ext cx="301686" cy="369332"/>
          </a:xfrm>
          <a:prstGeom prst="rect">
            <a:avLst/>
          </a:prstGeom>
          <a:noFill/>
        </p:spPr>
        <p:txBody>
          <a:bodyPr wrap="none" rtlCol="0">
            <a:spAutoFit/>
          </a:bodyPr>
          <a:lstStyle/>
          <a:p>
            <a:r>
              <a:rPr lang="el-GR" dirty="0"/>
              <a:t>1</a:t>
            </a:r>
          </a:p>
        </p:txBody>
      </p:sp>
      <p:cxnSp>
        <p:nvCxnSpPr>
          <p:cNvPr id="177" name="176 - Ευθεία γραμμή σύνδεσης"/>
          <p:cNvCxnSpPr>
            <a:stCxn id="63" idx="3"/>
            <a:endCxn id="42" idx="1"/>
          </p:cNvCxnSpPr>
          <p:nvPr/>
        </p:nvCxnSpPr>
        <p:spPr>
          <a:xfrm flipV="1">
            <a:off x="7636249" y="1678742"/>
            <a:ext cx="211607"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178" name="177 - TextBox"/>
          <p:cNvSpPr txBox="1"/>
          <p:nvPr/>
        </p:nvSpPr>
        <p:spPr>
          <a:xfrm>
            <a:off x="7703840" y="1926124"/>
            <a:ext cx="301686" cy="369332"/>
          </a:xfrm>
          <a:prstGeom prst="rect">
            <a:avLst/>
          </a:prstGeom>
          <a:noFill/>
        </p:spPr>
        <p:txBody>
          <a:bodyPr wrap="none" rtlCol="0">
            <a:spAutoFit/>
          </a:bodyPr>
          <a:lstStyle/>
          <a:p>
            <a:r>
              <a:rPr lang="el-GR" dirty="0"/>
              <a:t>1</a:t>
            </a:r>
          </a:p>
        </p:txBody>
      </p:sp>
      <p:sp>
        <p:nvSpPr>
          <p:cNvPr id="181" name="180 - TextBox"/>
          <p:cNvSpPr txBox="1"/>
          <p:nvPr/>
        </p:nvSpPr>
        <p:spPr>
          <a:xfrm>
            <a:off x="7559824" y="1412776"/>
            <a:ext cx="301686" cy="369332"/>
          </a:xfrm>
          <a:prstGeom prst="rect">
            <a:avLst/>
          </a:prstGeom>
          <a:noFill/>
        </p:spPr>
        <p:txBody>
          <a:bodyPr wrap="none" rtlCol="0">
            <a:spAutoFit/>
          </a:bodyPr>
          <a:lstStyle/>
          <a:p>
            <a:r>
              <a:rPr lang="el-GR" dirty="0"/>
              <a:t>0</a:t>
            </a:r>
          </a:p>
        </p:txBody>
      </p:sp>
      <p:sp>
        <p:nvSpPr>
          <p:cNvPr id="115" name="114 - Θέση αριθμού διαφάνειας"/>
          <p:cNvSpPr>
            <a:spLocks noGrp="1"/>
          </p:cNvSpPr>
          <p:nvPr>
            <p:ph type="sldNum" sz="quarter" idx="12"/>
          </p:nvPr>
        </p:nvSpPr>
        <p:spPr/>
        <p:txBody>
          <a:bodyPr/>
          <a:lstStyle/>
          <a:p>
            <a:fld id="{2BFB6B6B-6A16-4D0B-B6BC-52D8B33A6A07}" type="slidenum">
              <a:rPr lang="el-GR" smtClean="0"/>
              <a:pPr/>
              <a:t>81</a:t>
            </a:fld>
            <a:endParaRPr lang="el-GR" dirty="0"/>
          </a:p>
        </p:txBody>
      </p:sp>
      <p:sp>
        <p:nvSpPr>
          <p:cNvPr id="118" name="117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119" name="118 - TextBox"/>
          <p:cNvSpPr txBox="1"/>
          <p:nvPr/>
        </p:nvSpPr>
        <p:spPr>
          <a:xfrm>
            <a:off x="0" y="0"/>
            <a:ext cx="1031693" cy="646331"/>
          </a:xfrm>
          <a:prstGeom prst="rect">
            <a:avLst/>
          </a:prstGeom>
          <a:noFill/>
        </p:spPr>
        <p:txBody>
          <a:bodyPr wrap="none" rtlCol="0">
            <a:spAutoFit/>
          </a:bodyPr>
          <a:lstStyle/>
          <a:p>
            <a:pPr algn="ctr"/>
            <a:r>
              <a:rPr lang="el-GR" b="1" dirty="0"/>
              <a:t>Σύμβολο</a:t>
            </a:r>
          </a:p>
          <a:p>
            <a:pPr algn="ctr"/>
            <a:r>
              <a:rPr lang="en-US" b="1" dirty="0"/>
              <a:t>Si</a:t>
            </a:r>
          </a:p>
        </p:txBody>
      </p:sp>
      <p:sp>
        <p:nvSpPr>
          <p:cNvPr id="120" name="119 - TextBox"/>
          <p:cNvSpPr txBox="1"/>
          <p:nvPr/>
        </p:nvSpPr>
        <p:spPr>
          <a:xfrm>
            <a:off x="971600" y="0"/>
            <a:ext cx="1327159" cy="646331"/>
          </a:xfrm>
          <a:prstGeom prst="rect">
            <a:avLst/>
          </a:prstGeom>
          <a:noFill/>
        </p:spPr>
        <p:txBody>
          <a:bodyPr wrap="none" rtlCol="0">
            <a:spAutoFit/>
          </a:bodyPr>
          <a:lstStyle/>
          <a:p>
            <a:pPr algn="ctr"/>
            <a:r>
              <a:rPr lang="el-GR" b="1" dirty="0"/>
              <a:t>Πιθανότητα</a:t>
            </a:r>
          </a:p>
          <a:p>
            <a:pPr algn="ctr"/>
            <a:r>
              <a:rPr lang="en-US" b="1" dirty="0"/>
              <a:t>P(Si)</a:t>
            </a:r>
          </a:p>
        </p:txBody>
      </p:sp>
      <p:sp>
        <p:nvSpPr>
          <p:cNvPr id="121" name="120 - Βέλος προς τα κάτω"/>
          <p:cNvSpPr/>
          <p:nvPr/>
        </p:nvSpPr>
        <p:spPr>
          <a:xfrm>
            <a:off x="323528" y="692696"/>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121 - Βέλος προς τα κάτω"/>
          <p:cNvSpPr/>
          <p:nvPr/>
        </p:nvSpPr>
        <p:spPr>
          <a:xfrm rot="1339810">
            <a:off x="1113975" y="343995"/>
            <a:ext cx="21602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4287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129 - TextBox"/>
          <p:cNvSpPr txBox="1"/>
          <p:nvPr/>
        </p:nvSpPr>
        <p:spPr>
          <a:xfrm>
            <a:off x="8460432" y="1619508"/>
            <a:ext cx="340158" cy="461665"/>
          </a:xfrm>
          <a:prstGeom prst="rect">
            <a:avLst/>
          </a:prstGeom>
          <a:noFill/>
        </p:spPr>
        <p:txBody>
          <a:bodyPr wrap="none" rtlCol="0">
            <a:spAutoFit/>
          </a:bodyPr>
          <a:lstStyle/>
          <a:p>
            <a:r>
              <a:rPr lang="el-GR" sz="2400" b="1" dirty="0"/>
              <a:t>1</a:t>
            </a:r>
          </a:p>
        </p:txBody>
      </p:sp>
      <p:sp>
        <p:nvSpPr>
          <p:cNvPr id="181" name="180 - TextBox"/>
          <p:cNvSpPr txBox="1"/>
          <p:nvPr/>
        </p:nvSpPr>
        <p:spPr>
          <a:xfrm>
            <a:off x="7596336" y="1475492"/>
            <a:ext cx="340158" cy="461665"/>
          </a:xfrm>
          <a:prstGeom prst="rect">
            <a:avLst/>
          </a:prstGeom>
          <a:noFill/>
        </p:spPr>
        <p:txBody>
          <a:bodyPr wrap="none" rtlCol="0">
            <a:spAutoFit/>
          </a:bodyPr>
          <a:lstStyle/>
          <a:p>
            <a:r>
              <a:rPr lang="el-GR" sz="2400" b="1" dirty="0"/>
              <a:t>0</a:t>
            </a:r>
          </a:p>
        </p:txBody>
      </p:sp>
      <p:sp>
        <p:nvSpPr>
          <p:cNvPr id="4" name="3 - TextBox"/>
          <p:cNvSpPr txBox="1"/>
          <p:nvPr/>
        </p:nvSpPr>
        <p:spPr>
          <a:xfrm>
            <a:off x="323528" y="1403484"/>
            <a:ext cx="314510" cy="369332"/>
          </a:xfrm>
          <a:prstGeom prst="rect">
            <a:avLst/>
          </a:prstGeom>
          <a:noFill/>
        </p:spPr>
        <p:txBody>
          <a:bodyPr wrap="none" rtlCol="0">
            <a:spAutoFit/>
          </a:bodyPr>
          <a:lstStyle/>
          <a:p>
            <a:r>
              <a:rPr lang="el-GR" b="1" dirty="0"/>
              <a:t>Β</a:t>
            </a:r>
          </a:p>
        </p:txBody>
      </p:sp>
      <p:sp>
        <p:nvSpPr>
          <p:cNvPr id="5" name="4 - TextBox"/>
          <p:cNvSpPr txBox="1"/>
          <p:nvPr/>
        </p:nvSpPr>
        <p:spPr>
          <a:xfrm>
            <a:off x="323528" y="1979548"/>
            <a:ext cx="296876" cy="369332"/>
          </a:xfrm>
          <a:prstGeom prst="rect">
            <a:avLst/>
          </a:prstGeom>
          <a:noFill/>
        </p:spPr>
        <p:txBody>
          <a:bodyPr wrap="none" rtlCol="0">
            <a:spAutoFit/>
          </a:bodyPr>
          <a:lstStyle/>
          <a:p>
            <a:r>
              <a:rPr lang="el-GR" b="1" dirty="0"/>
              <a:t>Ε</a:t>
            </a:r>
          </a:p>
        </p:txBody>
      </p:sp>
      <p:sp>
        <p:nvSpPr>
          <p:cNvPr id="6" name="5 - TextBox"/>
          <p:cNvSpPr txBox="1"/>
          <p:nvPr/>
        </p:nvSpPr>
        <p:spPr>
          <a:xfrm>
            <a:off x="323528" y="2492896"/>
            <a:ext cx="324128" cy="369332"/>
          </a:xfrm>
          <a:prstGeom prst="rect">
            <a:avLst/>
          </a:prstGeom>
          <a:noFill/>
        </p:spPr>
        <p:txBody>
          <a:bodyPr wrap="none" rtlCol="0">
            <a:spAutoFit/>
          </a:bodyPr>
          <a:lstStyle/>
          <a:p>
            <a:r>
              <a:rPr lang="el-GR" b="1" dirty="0"/>
              <a:t>Α</a:t>
            </a:r>
          </a:p>
        </p:txBody>
      </p:sp>
      <p:sp>
        <p:nvSpPr>
          <p:cNvPr id="15" name="14 - TextBox"/>
          <p:cNvSpPr txBox="1"/>
          <p:nvPr/>
        </p:nvSpPr>
        <p:spPr>
          <a:xfrm>
            <a:off x="823167" y="1403484"/>
            <a:ext cx="508473" cy="369332"/>
          </a:xfrm>
          <a:prstGeom prst="rect">
            <a:avLst/>
          </a:prstGeom>
          <a:noFill/>
        </p:spPr>
        <p:txBody>
          <a:bodyPr wrap="none" rtlCol="0">
            <a:spAutoFit/>
          </a:bodyPr>
          <a:lstStyle/>
          <a:p>
            <a:r>
              <a:rPr lang="el-GR" dirty="0"/>
              <a:t>1/4</a:t>
            </a:r>
          </a:p>
        </p:txBody>
      </p:sp>
      <p:sp>
        <p:nvSpPr>
          <p:cNvPr id="18" name="17 - TextBox"/>
          <p:cNvSpPr txBox="1"/>
          <p:nvPr/>
        </p:nvSpPr>
        <p:spPr>
          <a:xfrm>
            <a:off x="1763688" y="1403484"/>
            <a:ext cx="508473" cy="369332"/>
          </a:xfrm>
          <a:prstGeom prst="rect">
            <a:avLst/>
          </a:prstGeom>
          <a:noFill/>
        </p:spPr>
        <p:txBody>
          <a:bodyPr wrap="none" rtlCol="0">
            <a:spAutoFit/>
          </a:bodyPr>
          <a:lstStyle/>
          <a:p>
            <a:r>
              <a:rPr lang="el-GR" dirty="0"/>
              <a:t>1/4</a:t>
            </a:r>
          </a:p>
        </p:txBody>
      </p:sp>
      <p:cxnSp>
        <p:nvCxnSpPr>
          <p:cNvPr id="19" name="18 - Ευθεία γραμμή σύνδεσης"/>
          <p:cNvCxnSpPr>
            <a:stCxn id="15" idx="3"/>
            <a:endCxn id="18" idx="1"/>
          </p:cNvCxnSpPr>
          <p:nvPr/>
        </p:nvCxnSpPr>
        <p:spPr>
          <a:xfrm>
            <a:off x="1331640" y="1588150"/>
            <a:ext cx="432048"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23 - TextBox"/>
          <p:cNvSpPr txBox="1"/>
          <p:nvPr/>
        </p:nvSpPr>
        <p:spPr>
          <a:xfrm>
            <a:off x="2695375" y="1403484"/>
            <a:ext cx="508473" cy="369332"/>
          </a:xfrm>
          <a:prstGeom prst="rect">
            <a:avLst/>
          </a:prstGeom>
          <a:noFill/>
        </p:spPr>
        <p:txBody>
          <a:bodyPr wrap="none" rtlCol="0">
            <a:spAutoFit/>
          </a:bodyPr>
          <a:lstStyle/>
          <a:p>
            <a:r>
              <a:rPr lang="el-GR" dirty="0"/>
              <a:t>1/4</a:t>
            </a:r>
          </a:p>
        </p:txBody>
      </p:sp>
      <p:cxnSp>
        <p:nvCxnSpPr>
          <p:cNvPr id="25" name="24 - Ευθεία γραμμή σύνδεσης"/>
          <p:cNvCxnSpPr>
            <a:stCxn id="18" idx="3"/>
            <a:endCxn id="24" idx="1"/>
          </p:cNvCxnSpPr>
          <p:nvPr/>
        </p:nvCxnSpPr>
        <p:spPr>
          <a:xfrm>
            <a:off x="2272161" y="1588150"/>
            <a:ext cx="423214"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25 - TextBox"/>
          <p:cNvSpPr txBox="1"/>
          <p:nvPr/>
        </p:nvSpPr>
        <p:spPr>
          <a:xfrm>
            <a:off x="3559471" y="1403484"/>
            <a:ext cx="508473" cy="369332"/>
          </a:xfrm>
          <a:prstGeom prst="rect">
            <a:avLst/>
          </a:prstGeom>
          <a:noFill/>
        </p:spPr>
        <p:txBody>
          <a:bodyPr wrap="none" rtlCol="0">
            <a:spAutoFit/>
          </a:bodyPr>
          <a:lstStyle/>
          <a:p>
            <a:r>
              <a:rPr lang="el-GR" dirty="0"/>
              <a:t>1/4</a:t>
            </a:r>
          </a:p>
        </p:txBody>
      </p:sp>
      <p:cxnSp>
        <p:nvCxnSpPr>
          <p:cNvPr id="27" name="26 - Ευθεία γραμμή σύνδεσης"/>
          <p:cNvCxnSpPr>
            <a:stCxn id="24" idx="3"/>
            <a:endCxn id="26" idx="1"/>
          </p:cNvCxnSpPr>
          <p:nvPr/>
        </p:nvCxnSpPr>
        <p:spPr>
          <a:xfrm>
            <a:off x="3203848" y="1588150"/>
            <a:ext cx="355623"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28 - TextBox"/>
          <p:cNvSpPr txBox="1"/>
          <p:nvPr/>
        </p:nvSpPr>
        <p:spPr>
          <a:xfrm>
            <a:off x="4427984" y="1403484"/>
            <a:ext cx="508473" cy="369332"/>
          </a:xfrm>
          <a:prstGeom prst="rect">
            <a:avLst/>
          </a:prstGeom>
          <a:noFill/>
        </p:spPr>
        <p:txBody>
          <a:bodyPr wrap="none" rtlCol="0">
            <a:spAutoFit/>
          </a:bodyPr>
          <a:lstStyle/>
          <a:p>
            <a:r>
              <a:rPr lang="el-GR" dirty="0"/>
              <a:t>1/4</a:t>
            </a:r>
          </a:p>
        </p:txBody>
      </p:sp>
      <p:sp>
        <p:nvSpPr>
          <p:cNvPr id="30" name="29 - TextBox"/>
          <p:cNvSpPr txBox="1"/>
          <p:nvPr/>
        </p:nvSpPr>
        <p:spPr>
          <a:xfrm>
            <a:off x="5359671" y="1403484"/>
            <a:ext cx="508473" cy="369332"/>
          </a:xfrm>
          <a:prstGeom prst="rect">
            <a:avLst/>
          </a:prstGeom>
          <a:noFill/>
        </p:spPr>
        <p:txBody>
          <a:bodyPr wrap="none" rtlCol="0">
            <a:spAutoFit/>
          </a:bodyPr>
          <a:lstStyle/>
          <a:p>
            <a:r>
              <a:rPr lang="el-GR" dirty="0"/>
              <a:t>1/4</a:t>
            </a:r>
          </a:p>
        </p:txBody>
      </p:sp>
      <p:cxnSp>
        <p:nvCxnSpPr>
          <p:cNvPr id="31" name="30 - Ευθεία γραμμή σύνδεσης"/>
          <p:cNvCxnSpPr>
            <a:stCxn id="29" idx="3"/>
            <a:endCxn id="30" idx="1"/>
          </p:cNvCxnSpPr>
          <p:nvPr/>
        </p:nvCxnSpPr>
        <p:spPr>
          <a:xfrm>
            <a:off x="4936457" y="1588150"/>
            <a:ext cx="423214"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31 - TextBox"/>
          <p:cNvSpPr txBox="1"/>
          <p:nvPr/>
        </p:nvSpPr>
        <p:spPr>
          <a:xfrm>
            <a:off x="6223767" y="1403484"/>
            <a:ext cx="508473" cy="369332"/>
          </a:xfrm>
          <a:prstGeom prst="rect">
            <a:avLst/>
          </a:prstGeom>
          <a:noFill/>
        </p:spPr>
        <p:txBody>
          <a:bodyPr wrap="none" rtlCol="0">
            <a:spAutoFit/>
          </a:bodyPr>
          <a:lstStyle/>
          <a:p>
            <a:r>
              <a:rPr lang="el-GR" dirty="0"/>
              <a:t>1/4</a:t>
            </a:r>
          </a:p>
        </p:txBody>
      </p:sp>
      <p:cxnSp>
        <p:nvCxnSpPr>
          <p:cNvPr id="33" name="32 - Ευθεία γραμμή σύνδεσης"/>
          <p:cNvCxnSpPr>
            <a:stCxn id="30" idx="3"/>
            <a:endCxn id="32" idx="1"/>
          </p:cNvCxnSpPr>
          <p:nvPr/>
        </p:nvCxnSpPr>
        <p:spPr>
          <a:xfrm>
            <a:off x="5868144" y="1588150"/>
            <a:ext cx="355623"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33 - Ευθεία γραμμή σύνδεσης"/>
          <p:cNvCxnSpPr>
            <a:stCxn id="26" idx="3"/>
            <a:endCxn id="29" idx="1"/>
          </p:cNvCxnSpPr>
          <p:nvPr/>
        </p:nvCxnSpPr>
        <p:spPr>
          <a:xfrm>
            <a:off x="4067944" y="1588150"/>
            <a:ext cx="360040"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36 - TextBox"/>
          <p:cNvSpPr txBox="1"/>
          <p:nvPr/>
        </p:nvSpPr>
        <p:spPr>
          <a:xfrm>
            <a:off x="7092280" y="1691516"/>
            <a:ext cx="508473" cy="369332"/>
          </a:xfrm>
          <a:prstGeom prst="rect">
            <a:avLst/>
          </a:prstGeom>
          <a:noFill/>
        </p:spPr>
        <p:txBody>
          <a:bodyPr wrap="square" rtlCol="0">
            <a:spAutoFit/>
          </a:bodyPr>
          <a:lstStyle/>
          <a:p>
            <a:r>
              <a:rPr lang="el-GR" dirty="0"/>
              <a:t>1/4</a:t>
            </a:r>
          </a:p>
        </p:txBody>
      </p:sp>
      <p:cxnSp>
        <p:nvCxnSpPr>
          <p:cNvPr id="38" name="37 - Ευθεία γραμμή σύνδεσης"/>
          <p:cNvCxnSpPr>
            <a:stCxn id="32" idx="3"/>
            <a:endCxn id="37" idx="1"/>
          </p:cNvCxnSpPr>
          <p:nvPr/>
        </p:nvCxnSpPr>
        <p:spPr>
          <a:xfrm>
            <a:off x="6732240" y="1588150"/>
            <a:ext cx="360040" cy="288032"/>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41 - TextBox"/>
          <p:cNvSpPr txBox="1"/>
          <p:nvPr/>
        </p:nvSpPr>
        <p:spPr>
          <a:xfrm>
            <a:off x="7884368" y="1691516"/>
            <a:ext cx="508473" cy="369332"/>
          </a:xfrm>
          <a:prstGeom prst="rect">
            <a:avLst/>
          </a:prstGeom>
          <a:noFill/>
        </p:spPr>
        <p:txBody>
          <a:bodyPr wrap="square" rtlCol="0">
            <a:spAutoFit/>
          </a:bodyPr>
          <a:lstStyle/>
          <a:p>
            <a:r>
              <a:rPr lang="el-GR" dirty="0"/>
              <a:t>1/2</a:t>
            </a:r>
          </a:p>
        </p:txBody>
      </p:sp>
      <p:cxnSp>
        <p:nvCxnSpPr>
          <p:cNvPr id="43" name="42 - Ευθεία γραμμή σύνδεσης"/>
          <p:cNvCxnSpPr>
            <a:stCxn id="37" idx="3"/>
            <a:endCxn id="42" idx="1"/>
          </p:cNvCxnSpPr>
          <p:nvPr/>
        </p:nvCxnSpPr>
        <p:spPr>
          <a:xfrm>
            <a:off x="7600753" y="1876182"/>
            <a:ext cx="283615"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45 - TextBox"/>
          <p:cNvSpPr txBox="1"/>
          <p:nvPr/>
        </p:nvSpPr>
        <p:spPr>
          <a:xfrm>
            <a:off x="8672039" y="1331476"/>
            <a:ext cx="508473" cy="369332"/>
          </a:xfrm>
          <a:prstGeom prst="rect">
            <a:avLst/>
          </a:prstGeom>
          <a:noFill/>
        </p:spPr>
        <p:txBody>
          <a:bodyPr wrap="square" rtlCol="0">
            <a:spAutoFit/>
          </a:bodyPr>
          <a:lstStyle/>
          <a:p>
            <a:r>
              <a:rPr lang="el-GR" dirty="0"/>
              <a:t>1</a:t>
            </a:r>
          </a:p>
        </p:txBody>
      </p:sp>
      <p:cxnSp>
        <p:nvCxnSpPr>
          <p:cNvPr id="47" name="46 - Ευθεία γραμμή σύνδεσης"/>
          <p:cNvCxnSpPr>
            <a:stCxn id="42" idx="3"/>
            <a:endCxn id="46" idx="1"/>
          </p:cNvCxnSpPr>
          <p:nvPr/>
        </p:nvCxnSpPr>
        <p:spPr>
          <a:xfrm flipV="1">
            <a:off x="8392841" y="1516142"/>
            <a:ext cx="279198" cy="36004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48 - TextBox"/>
          <p:cNvSpPr txBox="1"/>
          <p:nvPr/>
        </p:nvSpPr>
        <p:spPr>
          <a:xfrm>
            <a:off x="827584" y="1979548"/>
            <a:ext cx="508473" cy="369332"/>
          </a:xfrm>
          <a:prstGeom prst="rect">
            <a:avLst/>
          </a:prstGeom>
          <a:noFill/>
        </p:spPr>
        <p:txBody>
          <a:bodyPr wrap="none" rtlCol="0">
            <a:spAutoFit/>
          </a:bodyPr>
          <a:lstStyle/>
          <a:p>
            <a:r>
              <a:rPr lang="el-GR" dirty="0"/>
              <a:t>1/4</a:t>
            </a:r>
          </a:p>
        </p:txBody>
      </p:sp>
      <p:sp>
        <p:nvSpPr>
          <p:cNvPr id="51" name="50 - TextBox"/>
          <p:cNvSpPr txBox="1"/>
          <p:nvPr/>
        </p:nvSpPr>
        <p:spPr>
          <a:xfrm>
            <a:off x="1835696" y="1979548"/>
            <a:ext cx="508473" cy="369332"/>
          </a:xfrm>
          <a:prstGeom prst="rect">
            <a:avLst/>
          </a:prstGeom>
          <a:noFill/>
        </p:spPr>
        <p:txBody>
          <a:bodyPr wrap="none" rtlCol="0">
            <a:spAutoFit/>
          </a:bodyPr>
          <a:lstStyle/>
          <a:p>
            <a:r>
              <a:rPr lang="el-GR" dirty="0"/>
              <a:t>1/4</a:t>
            </a:r>
          </a:p>
        </p:txBody>
      </p:sp>
      <p:cxnSp>
        <p:nvCxnSpPr>
          <p:cNvPr id="52" name="51 - Ευθεία γραμμή σύνδεσης"/>
          <p:cNvCxnSpPr>
            <a:stCxn id="49" idx="3"/>
            <a:endCxn id="51" idx="1"/>
          </p:cNvCxnSpPr>
          <p:nvPr/>
        </p:nvCxnSpPr>
        <p:spPr>
          <a:xfrm>
            <a:off x="1336057" y="2164214"/>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52 - TextBox"/>
          <p:cNvSpPr txBox="1"/>
          <p:nvPr/>
        </p:nvSpPr>
        <p:spPr>
          <a:xfrm>
            <a:off x="2767383" y="1979548"/>
            <a:ext cx="508473" cy="369332"/>
          </a:xfrm>
          <a:prstGeom prst="rect">
            <a:avLst/>
          </a:prstGeom>
          <a:noFill/>
        </p:spPr>
        <p:txBody>
          <a:bodyPr wrap="none" rtlCol="0">
            <a:spAutoFit/>
          </a:bodyPr>
          <a:lstStyle/>
          <a:p>
            <a:r>
              <a:rPr lang="el-GR" dirty="0"/>
              <a:t>1/4</a:t>
            </a:r>
          </a:p>
        </p:txBody>
      </p:sp>
      <p:cxnSp>
        <p:nvCxnSpPr>
          <p:cNvPr id="54" name="53 - Ευθεία γραμμή σύνδεσης"/>
          <p:cNvCxnSpPr>
            <a:stCxn id="51" idx="3"/>
            <a:endCxn id="53" idx="1"/>
          </p:cNvCxnSpPr>
          <p:nvPr/>
        </p:nvCxnSpPr>
        <p:spPr>
          <a:xfrm>
            <a:off x="2344169" y="216421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54 - TextBox"/>
          <p:cNvSpPr txBox="1"/>
          <p:nvPr/>
        </p:nvSpPr>
        <p:spPr>
          <a:xfrm>
            <a:off x="3631479" y="1979548"/>
            <a:ext cx="508473" cy="369332"/>
          </a:xfrm>
          <a:prstGeom prst="rect">
            <a:avLst/>
          </a:prstGeom>
          <a:noFill/>
        </p:spPr>
        <p:txBody>
          <a:bodyPr wrap="none" rtlCol="0">
            <a:spAutoFit/>
          </a:bodyPr>
          <a:lstStyle/>
          <a:p>
            <a:r>
              <a:rPr lang="el-GR" dirty="0"/>
              <a:t>1/4</a:t>
            </a:r>
          </a:p>
        </p:txBody>
      </p:sp>
      <p:cxnSp>
        <p:nvCxnSpPr>
          <p:cNvPr id="56" name="55 - Ευθεία γραμμή σύνδεσης"/>
          <p:cNvCxnSpPr>
            <a:stCxn id="53" idx="3"/>
            <a:endCxn id="55" idx="1"/>
          </p:cNvCxnSpPr>
          <p:nvPr/>
        </p:nvCxnSpPr>
        <p:spPr>
          <a:xfrm>
            <a:off x="3275856" y="2164214"/>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56 - TextBox"/>
          <p:cNvSpPr txBox="1"/>
          <p:nvPr/>
        </p:nvSpPr>
        <p:spPr>
          <a:xfrm>
            <a:off x="4499992" y="1979548"/>
            <a:ext cx="508473" cy="369332"/>
          </a:xfrm>
          <a:prstGeom prst="rect">
            <a:avLst/>
          </a:prstGeom>
          <a:noFill/>
        </p:spPr>
        <p:txBody>
          <a:bodyPr wrap="none" rtlCol="0">
            <a:spAutoFit/>
          </a:bodyPr>
          <a:lstStyle/>
          <a:p>
            <a:r>
              <a:rPr lang="el-GR" dirty="0"/>
              <a:t>1/4</a:t>
            </a:r>
          </a:p>
        </p:txBody>
      </p:sp>
      <p:sp>
        <p:nvSpPr>
          <p:cNvPr id="58" name="57 - TextBox"/>
          <p:cNvSpPr txBox="1"/>
          <p:nvPr/>
        </p:nvSpPr>
        <p:spPr>
          <a:xfrm>
            <a:off x="5431679" y="1979548"/>
            <a:ext cx="508473" cy="369332"/>
          </a:xfrm>
          <a:prstGeom prst="rect">
            <a:avLst/>
          </a:prstGeom>
          <a:noFill/>
        </p:spPr>
        <p:txBody>
          <a:bodyPr wrap="none" rtlCol="0">
            <a:spAutoFit/>
          </a:bodyPr>
          <a:lstStyle/>
          <a:p>
            <a:r>
              <a:rPr lang="el-GR" dirty="0"/>
              <a:t>1/4</a:t>
            </a:r>
          </a:p>
        </p:txBody>
      </p:sp>
      <p:cxnSp>
        <p:nvCxnSpPr>
          <p:cNvPr id="59" name="58 - Ευθεία γραμμή σύνδεσης"/>
          <p:cNvCxnSpPr>
            <a:stCxn id="57" idx="3"/>
            <a:endCxn id="58" idx="1"/>
          </p:cNvCxnSpPr>
          <p:nvPr/>
        </p:nvCxnSpPr>
        <p:spPr>
          <a:xfrm>
            <a:off x="5008465" y="216421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59 - TextBox"/>
          <p:cNvSpPr txBox="1"/>
          <p:nvPr/>
        </p:nvSpPr>
        <p:spPr>
          <a:xfrm>
            <a:off x="6295775" y="1979548"/>
            <a:ext cx="508473" cy="369332"/>
          </a:xfrm>
          <a:prstGeom prst="rect">
            <a:avLst/>
          </a:prstGeom>
          <a:noFill/>
        </p:spPr>
        <p:txBody>
          <a:bodyPr wrap="none" rtlCol="0">
            <a:spAutoFit/>
          </a:bodyPr>
          <a:lstStyle/>
          <a:p>
            <a:r>
              <a:rPr lang="el-GR" dirty="0"/>
              <a:t>1/4</a:t>
            </a:r>
          </a:p>
        </p:txBody>
      </p:sp>
      <p:cxnSp>
        <p:nvCxnSpPr>
          <p:cNvPr id="61" name="60 - Ευθεία γραμμή σύνδεσης"/>
          <p:cNvCxnSpPr>
            <a:stCxn id="58" idx="3"/>
            <a:endCxn id="60" idx="1"/>
          </p:cNvCxnSpPr>
          <p:nvPr/>
        </p:nvCxnSpPr>
        <p:spPr>
          <a:xfrm>
            <a:off x="5940152" y="2164214"/>
            <a:ext cx="3556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61 - Ευθεία γραμμή σύνδεσης"/>
          <p:cNvCxnSpPr>
            <a:stCxn id="55" idx="3"/>
            <a:endCxn id="57" idx="1"/>
          </p:cNvCxnSpPr>
          <p:nvPr/>
        </p:nvCxnSpPr>
        <p:spPr>
          <a:xfrm>
            <a:off x="4139952" y="2164214"/>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62 - TextBox"/>
          <p:cNvSpPr txBox="1"/>
          <p:nvPr/>
        </p:nvSpPr>
        <p:spPr>
          <a:xfrm>
            <a:off x="7164288" y="2267580"/>
            <a:ext cx="508473" cy="369332"/>
          </a:xfrm>
          <a:prstGeom prst="rect">
            <a:avLst/>
          </a:prstGeom>
          <a:noFill/>
        </p:spPr>
        <p:txBody>
          <a:bodyPr wrap="square" rtlCol="0">
            <a:spAutoFit/>
          </a:bodyPr>
          <a:lstStyle/>
          <a:p>
            <a:r>
              <a:rPr lang="el-GR" dirty="0"/>
              <a:t>1/4</a:t>
            </a:r>
          </a:p>
        </p:txBody>
      </p:sp>
      <p:cxnSp>
        <p:nvCxnSpPr>
          <p:cNvPr id="64" name="63 - Ευθεία γραμμή σύνδεσης"/>
          <p:cNvCxnSpPr>
            <a:stCxn id="60" idx="3"/>
            <a:endCxn id="63" idx="1"/>
          </p:cNvCxnSpPr>
          <p:nvPr/>
        </p:nvCxnSpPr>
        <p:spPr>
          <a:xfrm>
            <a:off x="6804248" y="2164214"/>
            <a:ext cx="36004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67" name="66 - TextBox"/>
          <p:cNvSpPr txBox="1"/>
          <p:nvPr/>
        </p:nvSpPr>
        <p:spPr>
          <a:xfrm>
            <a:off x="827584" y="2492896"/>
            <a:ext cx="508473" cy="369332"/>
          </a:xfrm>
          <a:prstGeom prst="rect">
            <a:avLst/>
          </a:prstGeom>
          <a:noFill/>
        </p:spPr>
        <p:txBody>
          <a:bodyPr wrap="none" rtlCol="0">
            <a:spAutoFit/>
          </a:bodyPr>
          <a:lstStyle/>
          <a:p>
            <a:r>
              <a:rPr lang="el-GR" dirty="0"/>
              <a:t>1/8</a:t>
            </a:r>
          </a:p>
        </p:txBody>
      </p:sp>
      <p:sp>
        <p:nvSpPr>
          <p:cNvPr id="68" name="67 - TextBox"/>
          <p:cNvSpPr txBox="1"/>
          <p:nvPr/>
        </p:nvSpPr>
        <p:spPr>
          <a:xfrm>
            <a:off x="1835696" y="2492896"/>
            <a:ext cx="508473" cy="369332"/>
          </a:xfrm>
          <a:prstGeom prst="rect">
            <a:avLst/>
          </a:prstGeom>
          <a:noFill/>
        </p:spPr>
        <p:txBody>
          <a:bodyPr wrap="none" rtlCol="0">
            <a:spAutoFit/>
          </a:bodyPr>
          <a:lstStyle/>
          <a:p>
            <a:r>
              <a:rPr lang="el-GR" dirty="0"/>
              <a:t>1/8</a:t>
            </a:r>
          </a:p>
        </p:txBody>
      </p:sp>
      <p:cxnSp>
        <p:nvCxnSpPr>
          <p:cNvPr id="69" name="68 - Ευθεία γραμμή σύνδεσης"/>
          <p:cNvCxnSpPr>
            <a:stCxn id="67" idx="3"/>
            <a:endCxn id="68" idx="1"/>
          </p:cNvCxnSpPr>
          <p:nvPr/>
        </p:nvCxnSpPr>
        <p:spPr>
          <a:xfrm>
            <a:off x="1336057" y="2677562"/>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69 - TextBox"/>
          <p:cNvSpPr txBox="1"/>
          <p:nvPr/>
        </p:nvSpPr>
        <p:spPr>
          <a:xfrm>
            <a:off x="2767383" y="2492896"/>
            <a:ext cx="508473" cy="369332"/>
          </a:xfrm>
          <a:prstGeom prst="rect">
            <a:avLst/>
          </a:prstGeom>
          <a:noFill/>
        </p:spPr>
        <p:txBody>
          <a:bodyPr wrap="none" rtlCol="0">
            <a:spAutoFit/>
          </a:bodyPr>
          <a:lstStyle/>
          <a:p>
            <a:r>
              <a:rPr lang="el-GR" dirty="0"/>
              <a:t>1/8</a:t>
            </a:r>
          </a:p>
        </p:txBody>
      </p:sp>
      <p:cxnSp>
        <p:nvCxnSpPr>
          <p:cNvPr id="71" name="70 - Ευθεία γραμμή σύνδεσης"/>
          <p:cNvCxnSpPr>
            <a:stCxn id="68" idx="3"/>
            <a:endCxn id="70" idx="1"/>
          </p:cNvCxnSpPr>
          <p:nvPr/>
        </p:nvCxnSpPr>
        <p:spPr>
          <a:xfrm>
            <a:off x="2344169" y="2677562"/>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71 - TextBox"/>
          <p:cNvSpPr txBox="1"/>
          <p:nvPr/>
        </p:nvSpPr>
        <p:spPr>
          <a:xfrm>
            <a:off x="3631479" y="2492896"/>
            <a:ext cx="508473" cy="369332"/>
          </a:xfrm>
          <a:prstGeom prst="rect">
            <a:avLst/>
          </a:prstGeom>
          <a:noFill/>
        </p:spPr>
        <p:txBody>
          <a:bodyPr wrap="none" rtlCol="0">
            <a:spAutoFit/>
          </a:bodyPr>
          <a:lstStyle/>
          <a:p>
            <a:r>
              <a:rPr lang="el-GR" dirty="0"/>
              <a:t>1/8</a:t>
            </a:r>
          </a:p>
        </p:txBody>
      </p:sp>
      <p:cxnSp>
        <p:nvCxnSpPr>
          <p:cNvPr id="73" name="72 - Ευθεία γραμμή σύνδεσης"/>
          <p:cNvCxnSpPr>
            <a:stCxn id="70" idx="3"/>
            <a:endCxn id="72" idx="1"/>
          </p:cNvCxnSpPr>
          <p:nvPr/>
        </p:nvCxnSpPr>
        <p:spPr>
          <a:xfrm>
            <a:off x="3275856" y="2677562"/>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73 - TextBox"/>
          <p:cNvSpPr txBox="1"/>
          <p:nvPr/>
        </p:nvSpPr>
        <p:spPr>
          <a:xfrm>
            <a:off x="4486338" y="3050376"/>
            <a:ext cx="508473" cy="369332"/>
          </a:xfrm>
          <a:prstGeom prst="rect">
            <a:avLst/>
          </a:prstGeom>
          <a:noFill/>
        </p:spPr>
        <p:txBody>
          <a:bodyPr wrap="none" rtlCol="0">
            <a:spAutoFit/>
          </a:bodyPr>
          <a:lstStyle/>
          <a:p>
            <a:r>
              <a:rPr lang="el-GR" dirty="0"/>
              <a:t>1/8</a:t>
            </a:r>
          </a:p>
        </p:txBody>
      </p:sp>
      <p:sp>
        <p:nvSpPr>
          <p:cNvPr id="75" name="74 - TextBox"/>
          <p:cNvSpPr txBox="1"/>
          <p:nvPr/>
        </p:nvSpPr>
        <p:spPr>
          <a:xfrm>
            <a:off x="5418025" y="3050376"/>
            <a:ext cx="508473" cy="369332"/>
          </a:xfrm>
          <a:prstGeom prst="rect">
            <a:avLst/>
          </a:prstGeom>
          <a:noFill/>
        </p:spPr>
        <p:txBody>
          <a:bodyPr wrap="none" rtlCol="0">
            <a:spAutoFit/>
          </a:bodyPr>
          <a:lstStyle/>
          <a:p>
            <a:r>
              <a:rPr lang="el-GR" dirty="0"/>
              <a:t>1/4</a:t>
            </a:r>
          </a:p>
        </p:txBody>
      </p:sp>
      <p:cxnSp>
        <p:nvCxnSpPr>
          <p:cNvPr id="76" name="75 - Ευθεία γραμμή σύνδεσης"/>
          <p:cNvCxnSpPr>
            <a:stCxn id="74" idx="3"/>
            <a:endCxn id="75" idx="1"/>
          </p:cNvCxnSpPr>
          <p:nvPr/>
        </p:nvCxnSpPr>
        <p:spPr>
          <a:xfrm>
            <a:off x="4994811" y="3235042"/>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76 - TextBox"/>
          <p:cNvSpPr txBox="1"/>
          <p:nvPr/>
        </p:nvSpPr>
        <p:spPr>
          <a:xfrm>
            <a:off x="6295775" y="2474312"/>
            <a:ext cx="508473" cy="369332"/>
          </a:xfrm>
          <a:prstGeom prst="rect">
            <a:avLst/>
          </a:prstGeom>
          <a:noFill/>
        </p:spPr>
        <p:txBody>
          <a:bodyPr wrap="none" rtlCol="0">
            <a:spAutoFit/>
          </a:bodyPr>
          <a:lstStyle/>
          <a:p>
            <a:r>
              <a:rPr lang="el-GR" dirty="0"/>
              <a:t>1/2</a:t>
            </a:r>
          </a:p>
        </p:txBody>
      </p:sp>
      <p:cxnSp>
        <p:nvCxnSpPr>
          <p:cNvPr id="78" name="77 - Ευθεία γραμμή σύνδεσης"/>
          <p:cNvCxnSpPr>
            <a:stCxn id="75" idx="3"/>
            <a:endCxn id="77" idx="1"/>
          </p:cNvCxnSpPr>
          <p:nvPr/>
        </p:nvCxnSpPr>
        <p:spPr>
          <a:xfrm flipV="1">
            <a:off x="5926498" y="2658978"/>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78 - Ευθεία γραμμή σύνδεσης"/>
          <p:cNvCxnSpPr>
            <a:stCxn id="72" idx="3"/>
            <a:endCxn id="74" idx="1"/>
          </p:cNvCxnSpPr>
          <p:nvPr/>
        </p:nvCxnSpPr>
        <p:spPr>
          <a:xfrm>
            <a:off x="4139952" y="2677562"/>
            <a:ext cx="346386" cy="557480"/>
          </a:xfrm>
          <a:prstGeom prst="line">
            <a:avLst/>
          </a:prstGeom>
        </p:spPr>
        <p:style>
          <a:lnRef idx="1">
            <a:schemeClr val="accent1"/>
          </a:lnRef>
          <a:fillRef idx="0">
            <a:schemeClr val="accent1"/>
          </a:fillRef>
          <a:effectRef idx="0">
            <a:schemeClr val="accent1"/>
          </a:effectRef>
          <a:fontRef idx="minor">
            <a:schemeClr val="tx1"/>
          </a:fontRef>
        </p:style>
      </p:cxnSp>
      <p:sp>
        <p:nvSpPr>
          <p:cNvPr id="87" name="86 - TextBox"/>
          <p:cNvSpPr txBox="1"/>
          <p:nvPr/>
        </p:nvSpPr>
        <p:spPr>
          <a:xfrm>
            <a:off x="7092280" y="1331476"/>
            <a:ext cx="508473" cy="369332"/>
          </a:xfrm>
          <a:prstGeom prst="rect">
            <a:avLst/>
          </a:prstGeom>
          <a:noFill/>
        </p:spPr>
        <p:txBody>
          <a:bodyPr wrap="square" rtlCol="0">
            <a:spAutoFit/>
          </a:bodyPr>
          <a:lstStyle/>
          <a:p>
            <a:r>
              <a:rPr lang="el-GR" dirty="0"/>
              <a:t>1/2</a:t>
            </a:r>
          </a:p>
        </p:txBody>
      </p:sp>
      <p:cxnSp>
        <p:nvCxnSpPr>
          <p:cNvPr id="88" name="87 - Ευθεία γραμμή σύνδεσης"/>
          <p:cNvCxnSpPr>
            <a:stCxn id="77" idx="3"/>
            <a:endCxn id="87" idx="1"/>
          </p:cNvCxnSpPr>
          <p:nvPr/>
        </p:nvCxnSpPr>
        <p:spPr>
          <a:xfrm flipV="1">
            <a:off x="6804248" y="1516142"/>
            <a:ext cx="288032" cy="1142836"/>
          </a:xfrm>
          <a:prstGeom prst="line">
            <a:avLst/>
          </a:prstGeom>
        </p:spPr>
        <p:style>
          <a:lnRef idx="1">
            <a:schemeClr val="accent1"/>
          </a:lnRef>
          <a:fillRef idx="0">
            <a:schemeClr val="accent1"/>
          </a:fillRef>
          <a:effectRef idx="0">
            <a:schemeClr val="accent1"/>
          </a:effectRef>
          <a:fontRef idx="minor">
            <a:schemeClr val="tx1"/>
          </a:fontRef>
        </p:style>
      </p:cxnSp>
      <p:sp>
        <p:nvSpPr>
          <p:cNvPr id="90" name="89 - TextBox"/>
          <p:cNvSpPr txBox="1"/>
          <p:nvPr/>
        </p:nvSpPr>
        <p:spPr>
          <a:xfrm>
            <a:off x="7879951" y="1331476"/>
            <a:ext cx="508473" cy="369332"/>
          </a:xfrm>
          <a:prstGeom prst="rect">
            <a:avLst/>
          </a:prstGeom>
          <a:noFill/>
        </p:spPr>
        <p:txBody>
          <a:bodyPr wrap="square" rtlCol="0">
            <a:spAutoFit/>
          </a:bodyPr>
          <a:lstStyle/>
          <a:p>
            <a:r>
              <a:rPr lang="el-GR" dirty="0"/>
              <a:t>1/2</a:t>
            </a:r>
          </a:p>
        </p:txBody>
      </p:sp>
      <p:cxnSp>
        <p:nvCxnSpPr>
          <p:cNvPr id="91" name="90 - Ευθεία γραμμή σύνδεσης"/>
          <p:cNvCxnSpPr>
            <a:stCxn id="87" idx="3"/>
            <a:endCxn id="90" idx="1"/>
          </p:cNvCxnSpPr>
          <p:nvPr/>
        </p:nvCxnSpPr>
        <p:spPr>
          <a:xfrm>
            <a:off x="7600753" y="1516142"/>
            <a:ext cx="2791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93 - Ευθεία γραμμή σύνδεσης"/>
          <p:cNvCxnSpPr>
            <a:stCxn id="90" idx="3"/>
            <a:endCxn id="46" idx="1"/>
          </p:cNvCxnSpPr>
          <p:nvPr/>
        </p:nvCxnSpPr>
        <p:spPr>
          <a:xfrm>
            <a:off x="8388424" y="1516142"/>
            <a:ext cx="283615" cy="0"/>
          </a:xfrm>
          <a:prstGeom prst="line">
            <a:avLst/>
          </a:prstGeom>
        </p:spPr>
        <p:style>
          <a:lnRef idx="1">
            <a:schemeClr val="accent1"/>
          </a:lnRef>
          <a:fillRef idx="0">
            <a:schemeClr val="accent1"/>
          </a:fillRef>
          <a:effectRef idx="0">
            <a:schemeClr val="accent1"/>
          </a:effectRef>
          <a:fontRef idx="minor">
            <a:schemeClr val="tx1"/>
          </a:fontRef>
        </p:style>
      </p:cxnSp>
      <p:sp>
        <p:nvSpPr>
          <p:cNvPr id="98" name="97 - Έλλειψη"/>
          <p:cNvSpPr/>
          <p:nvPr/>
        </p:nvSpPr>
        <p:spPr>
          <a:xfrm>
            <a:off x="8676456" y="1259468"/>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 name="98 - TextBox"/>
          <p:cNvSpPr txBox="1"/>
          <p:nvPr/>
        </p:nvSpPr>
        <p:spPr>
          <a:xfrm>
            <a:off x="8374770" y="1187460"/>
            <a:ext cx="301686" cy="369332"/>
          </a:xfrm>
          <a:prstGeom prst="rect">
            <a:avLst/>
          </a:prstGeom>
          <a:noFill/>
        </p:spPr>
        <p:txBody>
          <a:bodyPr wrap="none" rtlCol="0">
            <a:spAutoFit/>
          </a:bodyPr>
          <a:lstStyle/>
          <a:p>
            <a:r>
              <a:rPr lang="el-GR" dirty="0"/>
              <a:t>0</a:t>
            </a:r>
          </a:p>
        </p:txBody>
      </p:sp>
      <p:sp>
        <p:nvSpPr>
          <p:cNvPr id="100" name="99 - TextBox"/>
          <p:cNvSpPr txBox="1"/>
          <p:nvPr/>
        </p:nvSpPr>
        <p:spPr>
          <a:xfrm>
            <a:off x="2470114" y="4202504"/>
            <a:ext cx="301686" cy="369332"/>
          </a:xfrm>
          <a:prstGeom prst="rect">
            <a:avLst/>
          </a:prstGeom>
          <a:noFill/>
        </p:spPr>
        <p:txBody>
          <a:bodyPr wrap="none" rtlCol="0">
            <a:spAutoFit/>
          </a:bodyPr>
          <a:lstStyle/>
          <a:p>
            <a:r>
              <a:rPr lang="el-GR" dirty="0"/>
              <a:t>0</a:t>
            </a:r>
          </a:p>
        </p:txBody>
      </p:sp>
      <p:sp>
        <p:nvSpPr>
          <p:cNvPr id="101" name="100 - TextBox"/>
          <p:cNvSpPr txBox="1"/>
          <p:nvPr/>
        </p:nvSpPr>
        <p:spPr>
          <a:xfrm>
            <a:off x="323528" y="3770456"/>
            <a:ext cx="336952" cy="369332"/>
          </a:xfrm>
          <a:prstGeom prst="rect">
            <a:avLst/>
          </a:prstGeom>
          <a:noFill/>
        </p:spPr>
        <p:txBody>
          <a:bodyPr wrap="none" rtlCol="0">
            <a:spAutoFit/>
          </a:bodyPr>
          <a:lstStyle/>
          <a:p>
            <a:r>
              <a:rPr lang="el-GR" b="1" dirty="0"/>
              <a:t>Θ</a:t>
            </a:r>
          </a:p>
        </p:txBody>
      </p:sp>
      <p:sp>
        <p:nvSpPr>
          <p:cNvPr id="102" name="101 - TextBox"/>
          <p:cNvSpPr txBox="1"/>
          <p:nvPr/>
        </p:nvSpPr>
        <p:spPr>
          <a:xfrm>
            <a:off x="827584" y="3770456"/>
            <a:ext cx="508473" cy="369332"/>
          </a:xfrm>
          <a:prstGeom prst="rect">
            <a:avLst/>
          </a:prstGeom>
          <a:noFill/>
        </p:spPr>
        <p:txBody>
          <a:bodyPr wrap="none" rtlCol="0">
            <a:spAutoFit/>
          </a:bodyPr>
          <a:lstStyle/>
          <a:p>
            <a:r>
              <a:rPr lang="el-GR" dirty="0"/>
              <a:t>1/8</a:t>
            </a:r>
          </a:p>
        </p:txBody>
      </p:sp>
      <p:sp>
        <p:nvSpPr>
          <p:cNvPr id="103" name="102 - TextBox"/>
          <p:cNvSpPr txBox="1"/>
          <p:nvPr/>
        </p:nvSpPr>
        <p:spPr>
          <a:xfrm>
            <a:off x="1835696" y="3770456"/>
            <a:ext cx="508473" cy="369332"/>
          </a:xfrm>
          <a:prstGeom prst="rect">
            <a:avLst/>
          </a:prstGeom>
          <a:noFill/>
        </p:spPr>
        <p:txBody>
          <a:bodyPr wrap="none" rtlCol="0">
            <a:spAutoFit/>
          </a:bodyPr>
          <a:lstStyle/>
          <a:p>
            <a:r>
              <a:rPr lang="el-GR" dirty="0"/>
              <a:t>1/8</a:t>
            </a:r>
          </a:p>
        </p:txBody>
      </p:sp>
      <p:cxnSp>
        <p:nvCxnSpPr>
          <p:cNvPr id="104" name="103 - Ευθεία γραμμή σύνδεσης"/>
          <p:cNvCxnSpPr>
            <a:stCxn id="102" idx="3"/>
            <a:endCxn id="103" idx="1"/>
          </p:cNvCxnSpPr>
          <p:nvPr/>
        </p:nvCxnSpPr>
        <p:spPr>
          <a:xfrm>
            <a:off x="1336057" y="3955122"/>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105" name="104 - TextBox"/>
          <p:cNvSpPr txBox="1"/>
          <p:nvPr/>
        </p:nvSpPr>
        <p:spPr>
          <a:xfrm>
            <a:off x="2767383" y="3770456"/>
            <a:ext cx="508473" cy="369332"/>
          </a:xfrm>
          <a:prstGeom prst="rect">
            <a:avLst/>
          </a:prstGeom>
          <a:noFill/>
        </p:spPr>
        <p:txBody>
          <a:bodyPr wrap="none" rtlCol="0">
            <a:spAutoFit/>
          </a:bodyPr>
          <a:lstStyle/>
          <a:p>
            <a:r>
              <a:rPr lang="el-GR" dirty="0"/>
              <a:t>1/8</a:t>
            </a:r>
          </a:p>
        </p:txBody>
      </p:sp>
      <p:cxnSp>
        <p:nvCxnSpPr>
          <p:cNvPr id="106" name="105 - Ευθεία γραμμή σύνδεσης"/>
          <p:cNvCxnSpPr>
            <a:stCxn id="103" idx="3"/>
            <a:endCxn id="105" idx="1"/>
          </p:cNvCxnSpPr>
          <p:nvPr/>
        </p:nvCxnSpPr>
        <p:spPr>
          <a:xfrm>
            <a:off x="2344169" y="3955122"/>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107 - TextBox"/>
          <p:cNvSpPr txBox="1"/>
          <p:nvPr/>
        </p:nvSpPr>
        <p:spPr>
          <a:xfrm>
            <a:off x="3635896" y="3770456"/>
            <a:ext cx="508473" cy="369332"/>
          </a:xfrm>
          <a:prstGeom prst="rect">
            <a:avLst/>
          </a:prstGeom>
          <a:noFill/>
        </p:spPr>
        <p:txBody>
          <a:bodyPr wrap="square" rtlCol="0">
            <a:spAutoFit/>
          </a:bodyPr>
          <a:lstStyle/>
          <a:p>
            <a:r>
              <a:rPr lang="el-GR" dirty="0"/>
              <a:t>1/4</a:t>
            </a:r>
          </a:p>
        </p:txBody>
      </p:sp>
      <p:cxnSp>
        <p:nvCxnSpPr>
          <p:cNvPr id="109" name="108 - Ευθεία γραμμή σύνδεσης"/>
          <p:cNvCxnSpPr>
            <a:stCxn id="105" idx="3"/>
            <a:endCxn id="108" idx="1"/>
          </p:cNvCxnSpPr>
          <p:nvPr/>
        </p:nvCxnSpPr>
        <p:spPr>
          <a:xfrm>
            <a:off x="3275856" y="3955122"/>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13" name="112 - TextBox"/>
          <p:cNvSpPr txBox="1"/>
          <p:nvPr/>
        </p:nvSpPr>
        <p:spPr>
          <a:xfrm>
            <a:off x="4427984" y="2483604"/>
            <a:ext cx="508473" cy="369332"/>
          </a:xfrm>
          <a:prstGeom prst="rect">
            <a:avLst/>
          </a:prstGeom>
          <a:noFill/>
        </p:spPr>
        <p:txBody>
          <a:bodyPr wrap="square" rtlCol="0">
            <a:spAutoFit/>
          </a:bodyPr>
          <a:lstStyle/>
          <a:p>
            <a:r>
              <a:rPr lang="el-GR" dirty="0"/>
              <a:t>1/4</a:t>
            </a:r>
          </a:p>
        </p:txBody>
      </p:sp>
      <p:cxnSp>
        <p:nvCxnSpPr>
          <p:cNvPr id="114" name="113 - Ευθεία γραμμή σύνδεσης"/>
          <p:cNvCxnSpPr>
            <a:stCxn id="108" idx="3"/>
            <a:endCxn id="113" idx="1"/>
          </p:cNvCxnSpPr>
          <p:nvPr/>
        </p:nvCxnSpPr>
        <p:spPr>
          <a:xfrm flipV="1">
            <a:off x="4144369" y="2668270"/>
            <a:ext cx="283615" cy="1286852"/>
          </a:xfrm>
          <a:prstGeom prst="line">
            <a:avLst/>
          </a:prstGeom>
        </p:spPr>
        <p:style>
          <a:lnRef idx="1">
            <a:schemeClr val="accent1"/>
          </a:lnRef>
          <a:fillRef idx="0">
            <a:schemeClr val="accent1"/>
          </a:fillRef>
          <a:effectRef idx="0">
            <a:schemeClr val="accent1"/>
          </a:effectRef>
          <a:fontRef idx="minor">
            <a:schemeClr val="tx1"/>
          </a:fontRef>
        </p:style>
      </p:cxnSp>
      <p:sp>
        <p:nvSpPr>
          <p:cNvPr id="116" name="115 - TextBox"/>
          <p:cNvSpPr txBox="1"/>
          <p:nvPr/>
        </p:nvSpPr>
        <p:spPr>
          <a:xfrm>
            <a:off x="5431679" y="2483604"/>
            <a:ext cx="508473" cy="369332"/>
          </a:xfrm>
          <a:prstGeom prst="rect">
            <a:avLst/>
          </a:prstGeom>
          <a:noFill/>
        </p:spPr>
        <p:txBody>
          <a:bodyPr wrap="none" rtlCol="0">
            <a:spAutoFit/>
          </a:bodyPr>
          <a:lstStyle/>
          <a:p>
            <a:r>
              <a:rPr lang="el-GR" dirty="0"/>
              <a:t>1/4</a:t>
            </a:r>
          </a:p>
        </p:txBody>
      </p:sp>
      <p:cxnSp>
        <p:nvCxnSpPr>
          <p:cNvPr id="117" name="116 - Ευθεία γραμμή σύνδεσης"/>
          <p:cNvCxnSpPr>
            <a:stCxn id="113" idx="3"/>
            <a:endCxn id="116" idx="1"/>
          </p:cNvCxnSpPr>
          <p:nvPr/>
        </p:nvCxnSpPr>
        <p:spPr>
          <a:xfrm>
            <a:off x="4936457" y="2668270"/>
            <a:ext cx="4952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123 - Ευθεία γραμμή σύνδεσης"/>
          <p:cNvCxnSpPr>
            <a:stCxn id="116" idx="3"/>
            <a:endCxn id="77" idx="1"/>
          </p:cNvCxnSpPr>
          <p:nvPr/>
        </p:nvCxnSpPr>
        <p:spPr>
          <a:xfrm flipV="1">
            <a:off x="5940152" y="2658978"/>
            <a:ext cx="355623" cy="9292"/>
          </a:xfrm>
          <a:prstGeom prst="line">
            <a:avLst/>
          </a:prstGeom>
        </p:spPr>
        <p:style>
          <a:lnRef idx="1">
            <a:schemeClr val="accent1"/>
          </a:lnRef>
          <a:fillRef idx="0">
            <a:schemeClr val="accent1"/>
          </a:fillRef>
          <a:effectRef idx="0">
            <a:schemeClr val="accent1"/>
          </a:effectRef>
          <a:fontRef idx="minor">
            <a:schemeClr val="tx1"/>
          </a:fontRef>
        </p:style>
      </p:cxnSp>
      <p:sp>
        <p:nvSpPr>
          <p:cNvPr id="128" name="127 - TextBox"/>
          <p:cNvSpPr txBox="1"/>
          <p:nvPr/>
        </p:nvSpPr>
        <p:spPr>
          <a:xfrm>
            <a:off x="5998506" y="2339588"/>
            <a:ext cx="301686" cy="369332"/>
          </a:xfrm>
          <a:prstGeom prst="rect">
            <a:avLst/>
          </a:prstGeom>
          <a:noFill/>
        </p:spPr>
        <p:txBody>
          <a:bodyPr wrap="none" rtlCol="0">
            <a:spAutoFit/>
          </a:bodyPr>
          <a:lstStyle/>
          <a:p>
            <a:r>
              <a:rPr lang="el-GR" dirty="0"/>
              <a:t>0</a:t>
            </a:r>
          </a:p>
        </p:txBody>
      </p:sp>
      <p:sp>
        <p:nvSpPr>
          <p:cNvPr id="129" name="128 - TextBox"/>
          <p:cNvSpPr txBox="1"/>
          <p:nvPr/>
        </p:nvSpPr>
        <p:spPr>
          <a:xfrm>
            <a:off x="6070514" y="2771636"/>
            <a:ext cx="301686" cy="369332"/>
          </a:xfrm>
          <a:prstGeom prst="rect">
            <a:avLst/>
          </a:prstGeom>
          <a:noFill/>
        </p:spPr>
        <p:txBody>
          <a:bodyPr wrap="none" rtlCol="0">
            <a:spAutoFit/>
          </a:bodyPr>
          <a:lstStyle/>
          <a:p>
            <a:r>
              <a:rPr lang="el-GR" dirty="0"/>
              <a:t>1</a:t>
            </a:r>
          </a:p>
        </p:txBody>
      </p:sp>
      <p:sp>
        <p:nvSpPr>
          <p:cNvPr id="131" name="130 - TextBox"/>
          <p:cNvSpPr txBox="1"/>
          <p:nvPr/>
        </p:nvSpPr>
        <p:spPr>
          <a:xfrm>
            <a:off x="323528" y="3059668"/>
            <a:ext cx="328936" cy="369332"/>
          </a:xfrm>
          <a:prstGeom prst="rect">
            <a:avLst/>
          </a:prstGeom>
          <a:noFill/>
        </p:spPr>
        <p:txBody>
          <a:bodyPr wrap="none" rtlCol="0">
            <a:spAutoFit/>
          </a:bodyPr>
          <a:lstStyle/>
          <a:p>
            <a:r>
              <a:rPr lang="el-GR" b="1" dirty="0"/>
              <a:t>Η</a:t>
            </a:r>
          </a:p>
        </p:txBody>
      </p:sp>
      <p:sp>
        <p:nvSpPr>
          <p:cNvPr id="132" name="131 - TextBox"/>
          <p:cNvSpPr txBox="1"/>
          <p:nvPr/>
        </p:nvSpPr>
        <p:spPr>
          <a:xfrm>
            <a:off x="827584" y="3059668"/>
            <a:ext cx="508473" cy="369332"/>
          </a:xfrm>
          <a:prstGeom prst="rect">
            <a:avLst/>
          </a:prstGeom>
          <a:noFill/>
        </p:spPr>
        <p:txBody>
          <a:bodyPr wrap="none" rtlCol="0">
            <a:spAutoFit/>
          </a:bodyPr>
          <a:lstStyle/>
          <a:p>
            <a:r>
              <a:rPr lang="el-GR" dirty="0"/>
              <a:t>1/8</a:t>
            </a:r>
          </a:p>
        </p:txBody>
      </p:sp>
      <p:sp>
        <p:nvSpPr>
          <p:cNvPr id="133" name="132 - TextBox"/>
          <p:cNvSpPr txBox="1"/>
          <p:nvPr/>
        </p:nvSpPr>
        <p:spPr>
          <a:xfrm>
            <a:off x="1835696" y="3059668"/>
            <a:ext cx="508473" cy="369332"/>
          </a:xfrm>
          <a:prstGeom prst="rect">
            <a:avLst/>
          </a:prstGeom>
          <a:noFill/>
        </p:spPr>
        <p:txBody>
          <a:bodyPr wrap="none" rtlCol="0">
            <a:spAutoFit/>
          </a:bodyPr>
          <a:lstStyle/>
          <a:p>
            <a:r>
              <a:rPr lang="el-GR" dirty="0"/>
              <a:t>1/8</a:t>
            </a:r>
          </a:p>
        </p:txBody>
      </p:sp>
      <p:cxnSp>
        <p:nvCxnSpPr>
          <p:cNvPr id="134" name="133 - Ευθεία γραμμή σύνδεσης"/>
          <p:cNvCxnSpPr>
            <a:stCxn id="132" idx="3"/>
            <a:endCxn id="133" idx="1"/>
          </p:cNvCxnSpPr>
          <p:nvPr/>
        </p:nvCxnSpPr>
        <p:spPr>
          <a:xfrm>
            <a:off x="1336057" y="3244334"/>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135" name="134 - TextBox"/>
          <p:cNvSpPr txBox="1"/>
          <p:nvPr/>
        </p:nvSpPr>
        <p:spPr>
          <a:xfrm>
            <a:off x="2767383" y="3059668"/>
            <a:ext cx="508473" cy="369332"/>
          </a:xfrm>
          <a:prstGeom prst="rect">
            <a:avLst/>
          </a:prstGeom>
          <a:noFill/>
        </p:spPr>
        <p:txBody>
          <a:bodyPr wrap="none" rtlCol="0">
            <a:spAutoFit/>
          </a:bodyPr>
          <a:lstStyle/>
          <a:p>
            <a:r>
              <a:rPr lang="el-GR" dirty="0"/>
              <a:t>1/8</a:t>
            </a:r>
          </a:p>
        </p:txBody>
      </p:sp>
      <p:cxnSp>
        <p:nvCxnSpPr>
          <p:cNvPr id="136" name="135 - Ευθεία γραμμή σύνδεσης"/>
          <p:cNvCxnSpPr>
            <a:stCxn id="133" idx="3"/>
            <a:endCxn id="135" idx="1"/>
          </p:cNvCxnSpPr>
          <p:nvPr/>
        </p:nvCxnSpPr>
        <p:spPr>
          <a:xfrm>
            <a:off x="2344169" y="324433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136 - TextBox"/>
          <p:cNvSpPr txBox="1"/>
          <p:nvPr/>
        </p:nvSpPr>
        <p:spPr>
          <a:xfrm>
            <a:off x="3631479" y="3059668"/>
            <a:ext cx="508473" cy="369332"/>
          </a:xfrm>
          <a:prstGeom prst="rect">
            <a:avLst/>
          </a:prstGeom>
          <a:noFill/>
        </p:spPr>
        <p:txBody>
          <a:bodyPr wrap="none" rtlCol="0">
            <a:spAutoFit/>
          </a:bodyPr>
          <a:lstStyle/>
          <a:p>
            <a:r>
              <a:rPr lang="el-GR" dirty="0"/>
              <a:t>1/8</a:t>
            </a:r>
          </a:p>
        </p:txBody>
      </p:sp>
      <p:cxnSp>
        <p:nvCxnSpPr>
          <p:cNvPr id="138" name="137 - Ευθεία γραμμή σύνδεσης"/>
          <p:cNvCxnSpPr>
            <a:stCxn id="135" idx="3"/>
            <a:endCxn id="137" idx="1"/>
          </p:cNvCxnSpPr>
          <p:nvPr/>
        </p:nvCxnSpPr>
        <p:spPr>
          <a:xfrm>
            <a:off x="3275856" y="3244334"/>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140" name="139 - TextBox"/>
          <p:cNvSpPr txBox="1"/>
          <p:nvPr/>
        </p:nvSpPr>
        <p:spPr>
          <a:xfrm>
            <a:off x="4572000" y="3707740"/>
            <a:ext cx="508473" cy="369332"/>
          </a:xfrm>
          <a:prstGeom prst="rect">
            <a:avLst/>
          </a:prstGeom>
          <a:noFill/>
        </p:spPr>
        <p:txBody>
          <a:bodyPr wrap="none" rtlCol="0">
            <a:spAutoFit/>
          </a:bodyPr>
          <a:lstStyle/>
          <a:p>
            <a:r>
              <a:rPr lang="el-GR" dirty="0"/>
              <a:t>1/8</a:t>
            </a:r>
          </a:p>
        </p:txBody>
      </p:sp>
      <p:cxnSp>
        <p:nvCxnSpPr>
          <p:cNvPr id="142" name="141 - Ευθεία γραμμή σύνδεσης"/>
          <p:cNvCxnSpPr>
            <a:stCxn id="140" idx="3"/>
            <a:endCxn id="75" idx="1"/>
          </p:cNvCxnSpPr>
          <p:nvPr/>
        </p:nvCxnSpPr>
        <p:spPr>
          <a:xfrm flipV="1">
            <a:off x="5080473" y="3235042"/>
            <a:ext cx="337552" cy="657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142 - Ευθεία γραμμή σύνδεσης"/>
          <p:cNvCxnSpPr>
            <a:stCxn id="137" idx="3"/>
            <a:endCxn id="140" idx="1"/>
          </p:cNvCxnSpPr>
          <p:nvPr/>
        </p:nvCxnSpPr>
        <p:spPr>
          <a:xfrm>
            <a:off x="4139952" y="3244334"/>
            <a:ext cx="432048" cy="648072"/>
          </a:xfrm>
          <a:prstGeom prst="line">
            <a:avLst/>
          </a:prstGeom>
        </p:spPr>
        <p:style>
          <a:lnRef idx="1">
            <a:schemeClr val="accent1"/>
          </a:lnRef>
          <a:fillRef idx="0">
            <a:schemeClr val="accent1"/>
          </a:fillRef>
          <a:effectRef idx="0">
            <a:schemeClr val="accent1"/>
          </a:effectRef>
          <a:fontRef idx="minor">
            <a:schemeClr val="tx1"/>
          </a:fontRef>
        </p:style>
      </p:cxnSp>
      <p:sp>
        <p:nvSpPr>
          <p:cNvPr id="147" name="146 - TextBox"/>
          <p:cNvSpPr txBox="1"/>
          <p:nvPr/>
        </p:nvSpPr>
        <p:spPr>
          <a:xfrm>
            <a:off x="5076056" y="2915652"/>
            <a:ext cx="301686" cy="369332"/>
          </a:xfrm>
          <a:prstGeom prst="rect">
            <a:avLst/>
          </a:prstGeom>
          <a:noFill/>
        </p:spPr>
        <p:txBody>
          <a:bodyPr wrap="none" rtlCol="0">
            <a:spAutoFit/>
          </a:bodyPr>
          <a:lstStyle/>
          <a:p>
            <a:r>
              <a:rPr lang="el-GR" dirty="0"/>
              <a:t>0</a:t>
            </a:r>
          </a:p>
        </p:txBody>
      </p:sp>
      <p:sp>
        <p:nvSpPr>
          <p:cNvPr id="148" name="147 - TextBox"/>
          <p:cNvSpPr txBox="1"/>
          <p:nvPr/>
        </p:nvSpPr>
        <p:spPr>
          <a:xfrm>
            <a:off x="5148064" y="3491716"/>
            <a:ext cx="301686" cy="369332"/>
          </a:xfrm>
          <a:prstGeom prst="rect">
            <a:avLst/>
          </a:prstGeom>
          <a:noFill/>
        </p:spPr>
        <p:txBody>
          <a:bodyPr wrap="none" rtlCol="0">
            <a:spAutoFit/>
          </a:bodyPr>
          <a:lstStyle/>
          <a:p>
            <a:r>
              <a:rPr lang="el-GR" dirty="0"/>
              <a:t>1</a:t>
            </a:r>
          </a:p>
        </p:txBody>
      </p:sp>
      <p:sp>
        <p:nvSpPr>
          <p:cNvPr id="149" name="148 - TextBox"/>
          <p:cNvSpPr txBox="1"/>
          <p:nvPr/>
        </p:nvSpPr>
        <p:spPr>
          <a:xfrm>
            <a:off x="323528" y="4283804"/>
            <a:ext cx="280846" cy="369332"/>
          </a:xfrm>
          <a:prstGeom prst="rect">
            <a:avLst/>
          </a:prstGeom>
          <a:noFill/>
        </p:spPr>
        <p:txBody>
          <a:bodyPr wrap="none" rtlCol="0">
            <a:spAutoFit/>
          </a:bodyPr>
          <a:lstStyle/>
          <a:p>
            <a:r>
              <a:rPr lang="el-GR" b="1" dirty="0"/>
              <a:t>Γ</a:t>
            </a:r>
          </a:p>
        </p:txBody>
      </p:sp>
      <p:sp>
        <p:nvSpPr>
          <p:cNvPr id="150" name="149 - TextBox"/>
          <p:cNvSpPr txBox="1"/>
          <p:nvPr/>
        </p:nvSpPr>
        <p:spPr>
          <a:xfrm>
            <a:off x="827584" y="4283804"/>
            <a:ext cx="625492" cy="369332"/>
          </a:xfrm>
          <a:prstGeom prst="rect">
            <a:avLst/>
          </a:prstGeom>
          <a:noFill/>
        </p:spPr>
        <p:txBody>
          <a:bodyPr wrap="none" rtlCol="0">
            <a:spAutoFit/>
          </a:bodyPr>
          <a:lstStyle/>
          <a:p>
            <a:r>
              <a:rPr lang="el-GR" dirty="0"/>
              <a:t>1/16</a:t>
            </a:r>
          </a:p>
        </p:txBody>
      </p:sp>
      <p:sp>
        <p:nvSpPr>
          <p:cNvPr id="151" name="150 - TextBox"/>
          <p:cNvSpPr txBox="1"/>
          <p:nvPr/>
        </p:nvSpPr>
        <p:spPr>
          <a:xfrm>
            <a:off x="1835696" y="4283804"/>
            <a:ext cx="625492" cy="369332"/>
          </a:xfrm>
          <a:prstGeom prst="rect">
            <a:avLst/>
          </a:prstGeom>
          <a:noFill/>
        </p:spPr>
        <p:txBody>
          <a:bodyPr wrap="none" rtlCol="0">
            <a:spAutoFit/>
          </a:bodyPr>
          <a:lstStyle/>
          <a:p>
            <a:r>
              <a:rPr lang="el-GR" dirty="0"/>
              <a:t>1/16</a:t>
            </a:r>
          </a:p>
        </p:txBody>
      </p:sp>
      <p:cxnSp>
        <p:nvCxnSpPr>
          <p:cNvPr id="152" name="151 - Ευθεία γραμμή σύνδεσης"/>
          <p:cNvCxnSpPr>
            <a:stCxn id="150" idx="3"/>
            <a:endCxn id="151" idx="1"/>
          </p:cNvCxnSpPr>
          <p:nvPr/>
        </p:nvCxnSpPr>
        <p:spPr>
          <a:xfrm>
            <a:off x="1453076" y="4468470"/>
            <a:ext cx="382620" cy="0"/>
          </a:xfrm>
          <a:prstGeom prst="line">
            <a:avLst/>
          </a:prstGeom>
        </p:spPr>
        <p:style>
          <a:lnRef idx="1">
            <a:schemeClr val="accent1"/>
          </a:lnRef>
          <a:fillRef idx="0">
            <a:schemeClr val="accent1"/>
          </a:fillRef>
          <a:effectRef idx="0">
            <a:schemeClr val="accent1"/>
          </a:effectRef>
          <a:fontRef idx="minor">
            <a:schemeClr val="tx1"/>
          </a:fontRef>
        </p:style>
      </p:cxnSp>
      <p:sp>
        <p:nvSpPr>
          <p:cNvPr id="153" name="152 - TextBox"/>
          <p:cNvSpPr txBox="1"/>
          <p:nvPr/>
        </p:nvSpPr>
        <p:spPr>
          <a:xfrm>
            <a:off x="2767383" y="4283804"/>
            <a:ext cx="508473" cy="369332"/>
          </a:xfrm>
          <a:prstGeom prst="rect">
            <a:avLst/>
          </a:prstGeom>
          <a:noFill/>
        </p:spPr>
        <p:txBody>
          <a:bodyPr wrap="none" rtlCol="0">
            <a:spAutoFit/>
          </a:bodyPr>
          <a:lstStyle/>
          <a:p>
            <a:r>
              <a:rPr lang="el-GR" dirty="0"/>
              <a:t>1/8</a:t>
            </a:r>
          </a:p>
        </p:txBody>
      </p:sp>
      <p:cxnSp>
        <p:nvCxnSpPr>
          <p:cNvPr id="154" name="153 - Ευθεία γραμμή σύνδεσης"/>
          <p:cNvCxnSpPr>
            <a:stCxn id="151" idx="3"/>
            <a:endCxn id="153" idx="1"/>
          </p:cNvCxnSpPr>
          <p:nvPr/>
        </p:nvCxnSpPr>
        <p:spPr>
          <a:xfrm>
            <a:off x="2461188" y="4468470"/>
            <a:ext cx="306195" cy="0"/>
          </a:xfrm>
          <a:prstGeom prst="line">
            <a:avLst/>
          </a:prstGeom>
        </p:spPr>
        <p:style>
          <a:lnRef idx="1">
            <a:schemeClr val="accent1"/>
          </a:lnRef>
          <a:fillRef idx="0">
            <a:schemeClr val="accent1"/>
          </a:fillRef>
          <a:effectRef idx="0">
            <a:schemeClr val="accent1"/>
          </a:effectRef>
          <a:fontRef idx="minor">
            <a:schemeClr val="tx1"/>
          </a:fontRef>
        </p:style>
      </p:cxnSp>
      <p:sp>
        <p:nvSpPr>
          <p:cNvPr id="156" name="155 - TextBox"/>
          <p:cNvSpPr txBox="1"/>
          <p:nvPr/>
        </p:nvSpPr>
        <p:spPr>
          <a:xfrm>
            <a:off x="323528" y="4787860"/>
            <a:ext cx="317716" cy="369332"/>
          </a:xfrm>
          <a:prstGeom prst="rect">
            <a:avLst/>
          </a:prstGeom>
          <a:noFill/>
        </p:spPr>
        <p:txBody>
          <a:bodyPr wrap="none" rtlCol="0">
            <a:spAutoFit/>
          </a:bodyPr>
          <a:lstStyle/>
          <a:p>
            <a:r>
              <a:rPr lang="el-GR" b="1" dirty="0"/>
              <a:t>Δ</a:t>
            </a:r>
          </a:p>
        </p:txBody>
      </p:sp>
      <p:sp>
        <p:nvSpPr>
          <p:cNvPr id="157" name="156 - TextBox"/>
          <p:cNvSpPr txBox="1"/>
          <p:nvPr/>
        </p:nvSpPr>
        <p:spPr>
          <a:xfrm>
            <a:off x="827584" y="4787860"/>
            <a:ext cx="625492" cy="369332"/>
          </a:xfrm>
          <a:prstGeom prst="rect">
            <a:avLst/>
          </a:prstGeom>
          <a:noFill/>
        </p:spPr>
        <p:txBody>
          <a:bodyPr wrap="none" rtlCol="0">
            <a:spAutoFit/>
          </a:bodyPr>
          <a:lstStyle/>
          <a:p>
            <a:r>
              <a:rPr lang="el-GR" dirty="0"/>
              <a:t>1/32</a:t>
            </a:r>
          </a:p>
        </p:txBody>
      </p:sp>
      <p:sp>
        <p:nvSpPr>
          <p:cNvPr id="158" name="157 - TextBox"/>
          <p:cNvSpPr txBox="1"/>
          <p:nvPr/>
        </p:nvSpPr>
        <p:spPr>
          <a:xfrm>
            <a:off x="1835696" y="4787860"/>
            <a:ext cx="625492" cy="369332"/>
          </a:xfrm>
          <a:prstGeom prst="rect">
            <a:avLst/>
          </a:prstGeom>
          <a:noFill/>
        </p:spPr>
        <p:txBody>
          <a:bodyPr wrap="none" rtlCol="0">
            <a:spAutoFit/>
          </a:bodyPr>
          <a:lstStyle/>
          <a:p>
            <a:r>
              <a:rPr lang="el-GR" dirty="0"/>
              <a:t>1/16</a:t>
            </a:r>
          </a:p>
        </p:txBody>
      </p:sp>
      <p:cxnSp>
        <p:nvCxnSpPr>
          <p:cNvPr id="159" name="158 - Ευθεία γραμμή σύνδεσης"/>
          <p:cNvCxnSpPr>
            <a:stCxn id="157" idx="3"/>
            <a:endCxn id="158" idx="1"/>
          </p:cNvCxnSpPr>
          <p:nvPr/>
        </p:nvCxnSpPr>
        <p:spPr>
          <a:xfrm>
            <a:off x="1453076" y="4972526"/>
            <a:ext cx="3826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160 - Ευθεία γραμμή σύνδεσης"/>
          <p:cNvCxnSpPr>
            <a:stCxn id="158" idx="3"/>
            <a:endCxn id="153" idx="1"/>
          </p:cNvCxnSpPr>
          <p:nvPr/>
        </p:nvCxnSpPr>
        <p:spPr>
          <a:xfrm flipV="1">
            <a:off x="2461188" y="4468470"/>
            <a:ext cx="306195" cy="504056"/>
          </a:xfrm>
          <a:prstGeom prst="line">
            <a:avLst/>
          </a:prstGeom>
        </p:spPr>
        <p:style>
          <a:lnRef idx="1">
            <a:schemeClr val="accent1"/>
          </a:lnRef>
          <a:fillRef idx="0">
            <a:schemeClr val="accent1"/>
          </a:fillRef>
          <a:effectRef idx="0">
            <a:schemeClr val="accent1"/>
          </a:effectRef>
          <a:fontRef idx="minor">
            <a:schemeClr val="tx1"/>
          </a:fontRef>
        </p:style>
      </p:cxnSp>
      <p:sp>
        <p:nvSpPr>
          <p:cNvPr id="164" name="163 - TextBox"/>
          <p:cNvSpPr txBox="1"/>
          <p:nvPr/>
        </p:nvSpPr>
        <p:spPr>
          <a:xfrm>
            <a:off x="2483768" y="4715852"/>
            <a:ext cx="301686" cy="369332"/>
          </a:xfrm>
          <a:prstGeom prst="rect">
            <a:avLst/>
          </a:prstGeom>
          <a:noFill/>
        </p:spPr>
        <p:txBody>
          <a:bodyPr wrap="none" rtlCol="0">
            <a:spAutoFit/>
          </a:bodyPr>
          <a:lstStyle/>
          <a:p>
            <a:r>
              <a:rPr lang="el-GR" dirty="0"/>
              <a:t>1</a:t>
            </a:r>
          </a:p>
        </p:txBody>
      </p:sp>
      <p:cxnSp>
        <p:nvCxnSpPr>
          <p:cNvPr id="165" name="164 - Ευθεία γραμμή σύνδεσης"/>
          <p:cNvCxnSpPr>
            <a:stCxn id="153" idx="3"/>
            <a:endCxn id="108" idx="1"/>
          </p:cNvCxnSpPr>
          <p:nvPr/>
        </p:nvCxnSpPr>
        <p:spPr>
          <a:xfrm flipV="1">
            <a:off x="3275856" y="3955122"/>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68" name="167 - TextBox"/>
          <p:cNvSpPr txBox="1"/>
          <p:nvPr/>
        </p:nvSpPr>
        <p:spPr>
          <a:xfrm>
            <a:off x="3347864" y="3635732"/>
            <a:ext cx="301686" cy="369332"/>
          </a:xfrm>
          <a:prstGeom prst="rect">
            <a:avLst/>
          </a:prstGeom>
          <a:noFill/>
        </p:spPr>
        <p:txBody>
          <a:bodyPr wrap="none" rtlCol="0">
            <a:spAutoFit/>
          </a:bodyPr>
          <a:lstStyle/>
          <a:p>
            <a:r>
              <a:rPr lang="el-GR" dirty="0"/>
              <a:t>0</a:t>
            </a:r>
          </a:p>
        </p:txBody>
      </p:sp>
      <p:sp>
        <p:nvSpPr>
          <p:cNvPr id="169" name="168 - TextBox"/>
          <p:cNvSpPr txBox="1"/>
          <p:nvPr/>
        </p:nvSpPr>
        <p:spPr>
          <a:xfrm>
            <a:off x="3361518" y="4149080"/>
            <a:ext cx="301686" cy="369332"/>
          </a:xfrm>
          <a:prstGeom prst="rect">
            <a:avLst/>
          </a:prstGeom>
          <a:noFill/>
        </p:spPr>
        <p:txBody>
          <a:bodyPr wrap="none" rtlCol="0">
            <a:spAutoFit/>
          </a:bodyPr>
          <a:lstStyle/>
          <a:p>
            <a:r>
              <a:rPr lang="el-GR" dirty="0"/>
              <a:t>1</a:t>
            </a:r>
          </a:p>
        </p:txBody>
      </p:sp>
      <p:sp>
        <p:nvSpPr>
          <p:cNvPr id="170" name="169 - TextBox"/>
          <p:cNvSpPr txBox="1"/>
          <p:nvPr/>
        </p:nvSpPr>
        <p:spPr>
          <a:xfrm>
            <a:off x="323528" y="5363924"/>
            <a:ext cx="295274" cy="369332"/>
          </a:xfrm>
          <a:prstGeom prst="rect">
            <a:avLst/>
          </a:prstGeom>
          <a:noFill/>
        </p:spPr>
        <p:txBody>
          <a:bodyPr wrap="none" rtlCol="0">
            <a:spAutoFit/>
          </a:bodyPr>
          <a:lstStyle/>
          <a:p>
            <a:r>
              <a:rPr lang="el-GR" b="1" dirty="0"/>
              <a:t>Ζ</a:t>
            </a:r>
          </a:p>
        </p:txBody>
      </p:sp>
      <p:sp>
        <p:nvSpPr>
          <p:cNvPr id="171" name="170 - TextBox"/>
          <p:cNvSpPr txBox="1"/>
          <p:nvPr/>
        </p:nvSpPr>
        <p:spPr>
          <a:xfrm>
            <a:off x="827584" y="5363924"/>
            <a:ext cx="625492" cy="369332"/>
          </a:xfrm>
          <a:prstGeom prst="rect">
            <a:avLst/>
          </a:prstGeom>
          <a:noFill/>
        </p:spPr>
        <p:txBody>
          <a:bodyPr wrap="none" rtlCol="0">
            <a:spAutoFit/>
          </a:bodyPr>
          <a:lstStyle/>
          <a:p>
            <a:r>
              <a:rPr lang="el-GR" dirty="0"/>
              <a:t>1/32</a:t>
            </a:r>
          </a:p>
        </p:txBody>
      </p:sp>
      <p:cxnSp>
        <p:nvCxnSpPr>
          <p:cNvPr id="172" name="171 - Ευθεία γραμμή σύνδεσης"/>
          <p:cNvCxnSpPr>
            <a:stCxn id="171" idx="3"/>
            <a:endCxn id="158" idx="1"/>
          </p:cNvCxnSpPr>
          <p:nvPr/>
        </p:nvCxnSpPr>
        <p:spPr>
          <a:xfrm flipV="1">
            <a:off x="1453076" y="4972526"/>
            <a:ext cx="38262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175" name="174 - TextBox"/>
          <p:cNvSpPr txBox="1"/>
          <p:nvPr/>
        </p:nvSpPr>
        <p:spPr>
          <a:xfrm>
            <a:off x="1606018" y="4697268"/>
            <a:ext cx="301686" cy="369332"/>
          </a:xfrm>
          <a:prstGeom prst="rect">
            <a:avLst/>
          </a:prstGeom>
          <a:noFill/>
        </p:spPr>
        <p:txBody>
          <a:bodyPr wrap="none" rtlCol="0">
            <a:spAutoFit/>
          </a:bodyPr>
          <a:lstStyle/>
          <a:p>
            <a:r>
              <a:rPr lang="el-GR" dirty="0"/>
              <a:t>0</a:t>
            </a:r>
          </a:p>
        </p:txBody>
      </p:sp>
      <p:sp>
        <p:nvSpPr>
          <p:cNvPr id="176" name="175 - TextBox"/>
          <p:cNvSpPr txBox="1"/>
          <p:nvPr/>
        </p:nvSpPr>
        <p:spPr>
          <a:xfrm>
            <a:off x="1619672" y="5210616"/>
            <a:ext cx="301686" cy="369332"/>
          </a:xfrm>
          <a:prstGeom prst="rect">
            <a:avLst/>
          </a:prstGeom>
          <a:noFill/>
        </p:spPr>
        <p:txBody>
          <a:bodyPr wrap="none" rtlCol="0">
            <a:spAutoFit/>
          </a:bodyPr>
          <a:lstStyle/>
          <a:p>
            <a:r>
              <a:rPr lang="el-GR" dirty="0"/>
              <a:t>1</a:t>
            </a:r>
          </a:p>
        </p:txBody>
      </p:sp>
      <p:cxnSp>
        <p:nvCxnSpPr>
          <p:cNvPr id="177" name="176 - Ευθεία γραμμή σύνδεσης"/>
          <p:cNvCxnSpPr>
            <a:stCxn id="63" idx="3"/>
            <a:endCxn id="42" idx="1"/>
          </p:cNvCxnSpPr>
          <p:nvPr/>
        </p:nvCxnSpPr>
        <p:spPr>
          <a:xfrm flipV="1">
            <a:off x="7672761" y="1876182"/>
            <a:ext cx="211607"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178" name="177 - TextBox"/>
          <p:cNvSpPr txBox="1"/>
          <p:nvPr/>
        </p:nvSpPr>
        <p:spPr>
          <a:xfrm>
            <a:off x="7740352" y="2123564"/>
            <a:ext cx="301686" cy="369332"/>
          </a:xfrm>
          <a:prstGeom prst="rect">
            <a:avLst/>
          </a:prstGeom>
          <a:noFill/>
        </p:spPr>
        <p:txBody>
          <a:bodyPr wrap="none" rtlCol="0">
            <a:spAutoFit/>
          </a:bodyPr>
          <a:lstStyle/>
          <a:p>
            <a:r>
              <a:rPr lang="el-GR" dirty="0"/>
              <a:t>1</a:t>
            </a:r>
          </a:p>
        </p:txBody>
      </p:sp>
      <p:cxnSp>
        <p:nvCxnSpPr>
          <p:cNvPr id="115" name="114 - Ευθύγραμμο βέλος σύνδεσης"/>
          <p:cNvCxnSpPr/>
          <p:nvPr/>
        </p:nvCxnSpPr>
        <p:spPr>
          <a:xfrm flipH="1">
            <a:off x="7308304" y="1763524"/>
            <a:ext cx="432048" cy="2016224"/>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8" name="117 - Ευθύγραμμο βέλος σύνδεσης"/>
          <p:cNvCxnSpPr>
            <a:stCxn id="130" idx="2"/>
          </p:cNvCxnSpPr>
          <p:nvPr/>
        </p:nvCxnSpPr>
        <p:spPr>
          <a:xfrm flipH="1">
            <a:off x="7668344" y="2081173"/>
            <a:ext cx="962167" cy="1554559"/>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21" name="120 - TextBox"/>
          <p:cNvSpPr txBox="1"/>
          <p:nvPr/>
        </p:nvSpPr>
        <p:spPr>
          <a:xfrm>
            <a:off x="7524328" y="3779748"/>
            <a:ext cx="340158" cy="461665"/>
          </a:xfrm>
          <a:prstGeom prst="rect">
            <a:avLst/>
          </a:prstGeom>
          <a:noFill/>
        </p:spPr>
        <p:txBody>
          <a:bodyPr wrap="none" rtlCol="0">
            <a:spAutoFit/>
          </a:bodyPr>
          <a:lstStyle/>
          <a:p>
            <a:r>
              <a:rPr lang="el-GR" sz="2400" dirty="0"/>
              <a:t>1</a:t>
            </a:r>
          </a:p>
        </p:txBody>
      </p:sp>
      <p:sp>
        <p:nvSpPr>
          <p:cNvPr id="122" name="121 - TextBox"/>
          <p:cNvSpPr txBox="1"/>
          <p:nvPr/>
        </p:nvSpPr>
        <p:spPr>
          <a:xfrm>
            <a:off x="7092280" y="3779748"/>
            <a:ext cx="340158" cy="461665"/>
          </a:xfrm>
          <a:prstGeom prst="rect">
            <a:avLst/>
          </a:prstGeom>
          <a:noFill/>
        </p:spPr>
        <p:txBody>
          <a:bodyPr wrap="none" rtlCol="0">
            <a:spAutoFit/>
          </a:bodyPr>
          <a:lstStyle/>
          <a:p>
            <a:r>
              <a:rPr lang="el-GR" sz="2400" dirty="0"/>
              <a:t>0</a:t>
            </a:r>
          </a:p>
        </p:txBody>
      </p:sp>
      <p:sp>
        <p:nvSpPr>
          <p:cNvPr id="123" name="122 - Βέλος προς τα κάτω"/>
          <p:cNvSpPr/>
          <p:nvPr/>
        </p:nvSpPr>
        <p:spPr>
          <a:xfrm>
            <a:off x="7308304" y="4211796"/>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5" name="124 - TextBox"/>
          <p:cNvSpPr txBox="1"/>
          <p:nvPr/>
        </p:nvSpPr>
        <p:spPr>
          <a:xfrm>
            <a:off x="7184170" y="4715852"/>
            <a:ext cx="340158" cy="461665"/>
          </a:xfrm>
          <a:prstGeom prst="rect">
            <a:avLst/>
          </a:prstGeom>
          <a:noFill/>
        </p:spPr>
        <p:txBody>
          <a:bodyPr wrap="none" rtlCol="0">
            <a:spAutoFit/>
          </a:bodyPr>
          <a:lstStyle/>
          <a:p>
            <a:r>
              <a:rPr lang="el-GR" sz="2400" dirty="0"/>
              <a:t>1</a:t>
            </a:r>
          </a:p>
        </p:txBody>
      </p:sp>
      <p:sp>
        <p:nvSpPr>
          <p:cNvPr id="126" name="125 - TextBox"/>
          <p:cNvSpPr txBox="1"/>
          <p:nvPr/>
        </p:nvSpPr>
        <p:spPr>
          <a:xfrm>
            <a:off x="7472202" y="4715852"/>
            <a:ext cx="340158" cy="461665"/>
          </a:xfrm>
          <a:prstGeom prst="rect">
            <a:avLst/>
          </a:prstGeom>
          <a:noFill/>
        </p:spPr>
        <p:txBody>
          <a:bodyPr wrap="none" rtlCol="0">
            <a:spAutoFit/>
          </a:bodyPr>
          <a:lstStyle/>
          <a:p>
            <a:r>
              <a:rPr lang="el-GR" sz="2400" dirty="0"/>
              <a:t>0</a:t>
            </a:r>
          </a:p>
        </p:txBody>
      </p:sp>
      <p:sp>
        <p:nvSpPr>
          <p:cNvPr id="139" name="138 - TextBox"/>
          <p:cNvSpPr txBox="1"/>
          <p:nvPr/>
        </p:nvSpPr>
        <p:spPr>
          <a:xfrm>
            <a:off x="3563888" y="476672"/>
            <a:ext cx="1554465" cy="461665"/>
          </a:xfrm>
          <a:prstGeom prst="rect">
            <a:avLst/>
          </a:prstGeom>
          <a:noFill/>
        </p:spPr>
        <p:txBody>
          <a:bodyPr wrap="none" rtlCol="0">
            <a:spAutoFit/>
          </a:bodyPr>
          <a:lstStyle/>
          <a:p>
            <a:r>
              <a:rPr lang="el-GR" sz="2400" b="1" dirty="0"/>
              <a:t>Σύμβολο Β</a:t>
            </a:r>
          </a:p>
        </p:txBody>
      </p:sp>
      <p:sp>
        <p:nvSpPr>
          <p:cNvPr id="141" name="140 - TextBox"/>
          <p:cNvSpPr txBox="1"/>
          <p:nvPr/>
        </p:nvSpPr>
        <p:spPr>
          <a:xfrm>
            <a:off x="4788024" y="4293096"/>
            <a:ext cx="2388411" cy="369332"/>
          </a:xfrm>
          <a:prstGeom prst="rect">
            <a:avLst/>
          </a:prstGeom>
          <a:noFill/>
        </p:spPr>
        <p:txBody>
          <a:bodyPr wrap="none" rtlCol="0">
            <a:spAutoFit/>
          </a:bodyPr>
          <a:lstStyle/>
          <a:p>
            <a:r>
              <a:rPr lang="el-GR" dirty="0"/>
              <a:t>αντιστροφή σειράς </a:t>
            </a:r>
            <a:r>
              <a:rPr lang="en-US" dirty="0"/>
              <a:t>bits</a:t>
            </a:r>
            <a:endParaRPr lang="el-GR" dirty="0"/>
          </a:p>
        </p:txBody>
      </p:sp>
      <p:cxnSp>
        <p:nvCxnSpPr>
          <p:cNvPr id="145" name="144 - Shape"/>
          <p:cNvCxnSpPr>
            <a:stCxn id="121" idx="2"/>
            <a:endCxn id="125" idx="1"/>
          </p:cNvCxnSpPr>
          <p:nvPr/>
        </p:nvCxnSpPr>
        <p:spPr>
          <a:xfrm rot="5400000">
            <a:off x="7086653" y="4338931"/>
            <a:ext cx="705272" cy="510237"/>
          </a:xfrm>
          <a:prstGeom prst="curvedConnector4">
            <a:avLst>
              <a:gd name="adj1" fmla="val 33635"/>
              <a:gd name="adj2" fmla="val 144803"/>
            </a:avLst>
          </a:prstGeom>
          <a:ln>
            <a:tailEnd type="arrow"/>
          </a:ln>
        </p:spPr>
        <p:style>
          <a:lnRef idx="1">
            <a:schemeClr val="accent1"/>
          </a:lnRef>
          <a:fillRef idx="0">
            <a:schemeClr val="accent1"/>
          </a:fillRef>
          <a:effectRef idx="0">
            <a:schemeClr val="accent1"/>
          </a:effectRef>
          <a:fontRef idx="minor">
            <a:schemeClr val="tx1"/>
          </a:fontRef>
        </p:style>
      </p:cxnSp>
      <p:sp>
        <p:nvSpPr>
          <p:cNvPr id="127" name="126 - Θέση αριθμού διαφάνειας"/>
          <p:cNvSpPr>
            <a:spLocks noGrp="1"/>
          </p:cNvSpPr>
          <p:nvPr>
            <p:ph type="sldNum" sz="quarter" idx="12"/>
          </p:nvPr>
        </p:nvSpPr>
        <p:spPr/>
        <p:txBody>
          <a:bodyPr/>
          <a:lstStyle/>
          <a:p>
            <a:fld id="{2BFB6B6B-6A16-4D0B-B6BC-52D8B33A6A07}" type="slidenum">
              <a:rPr lang="el-GR" smtClean="0"/>
              <a:pPr/>
              <a:t>82</a:t>
            </a:fld>
            <a:endParaRPr lang="el-GR" dirty="0"/>
          </a:p>
        </p:txBody>
      </p:sp>
      <p:sp>
        <p:nvSpPr>
          <p:cNvPr id="144" name="143 - Θέση υποσέλιδου"/>
          <p:cNvSpPr>
            <a:spLocks noGrp="1"/>
          </p:cNvSpPr>
          <p:nvPr>
            <p:ph type="ftr" sz="quarter" idx="11"/>
          </p:nvPr>
        </p:nvSpPr>
        <p:spPr>
          <a:xfrm>
            <a:off x="2627784" y="6492875"/>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4442684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114 - Ευθύγραμμο βέλος σύνδεσης"/>
          <p:cNvCxnSpPr>
            <a:stCxn id="274" idx="2"/>
            <a:endCxn id="122" idx="0"/>
          </p:cNvCxnSpPr>
          <p:nvPr/>
        </p:nvCxnSpPr>
        <p:spPr>
          <a:xfrm flipH="1">
            <a:off x="7262359" y="2513221"/>
            <a:ext cx="648072" cy="1266527"/>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8" name="117 - Ευθύγραμμο βέλος σύνδεσης"/>
          <p:cNvCxnSpPr>
            <a:stCxn id="239" idx="2"/>
            <a:endCxn id="121" idx="0"/>
          </p:cNvCxnSpPr>
          <p:nvPr/>
        </p:nvCxnSpPr>
        <p:spPr>
          <a:xfrm flipH="1">
            <a:off x="7694407" y="2009165"/>
            <a:ext cx="936104" cy="1770583"/>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21" name="120 - TextBox"/>
          <p:cNvSpPr txBox="1"/>
          <p:nvPr/>
        </p:nvSpPr>
        <p:spPr>
          <a:xfrm>
            <a:off x="7524328" y="3779748"/>
            <a:ext cx="340158" cy="461665"/>
          </a:xfrm>
          <a:prstGeom prst="rect">
            <a:avLst/>
          </a:prstGeom>
          <a:noFill/>
        </p:spPr>
        <p:txBody>
          <a:bodyPr wrap="none" rtlCol="0">
            <a:spAutoFit/>
          </a:bodyPr>
          <a:lstStyle/>
          <a:p>
            <a:r>
              <a:rPr lang="el-GR" sz="2400" dirty="0"/>
              <a:t>1</a:t>
            </a:r>
          </a:p>
        </p:txBody>
      </p:sp>
      <p:sp>
        <p:nvSpPr>
          <p:cNvPr id="122" name="121 - TextBox"/>
          <p:cNvSpPr txBox="1"/>
          <p:nvPr/>
        </p:nvSpPr>
        <p:spPr>
          <a:xfrm>
            <a:off x="7092280" y="3779748"/>
            <a:ext cx="340158" cy="461665"/>
          </a:xfrm>
          <a:prstGeom prst="rect">
            <a:avLst/>
          </a:prstGeom>
          <a:noFill/>
        </p:spPr>
        <p:txBody>
          <a:bodyPr wrap="none" rtlCol="0">
            <a:spAutoFit/>
          </a:bodyPr>
          <a:lstStyle/>
          <a:p>
            <a:r>
              <a:rPr lang="el-GR" sz="2400" dirty="0"/>
              <a:t>1</a:t>
            </a:r>
          </a:p>
        </p:txBody>
      </p:sp>
      <p:sp>
        <p:nvSpPr>
          <p:cNvPr id="123" name="122 - Βέλος προς τα κάτω"/>
          <p:cNvSpPr/>
          <p:nvPr/>
        </p:nvSpPr>
        <p:spPr>
          <a:xfrm>
            <a:off x="7308304" y="4211796"/>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5" name="124 - TextBox"/>
          <p:cNvSpPr txBox="1"/>
          <p:nvPr/>
        </p:nvSpPr>
        <p:spPr>
          <a:xfrm>
            <a:off x="7184170" y="4715852"/>
            <a:ext cx="340158" cy="461665"/>
          </a:xfrm>
          <a:prstGeom prst="rect">
            <a:avLst/>
          </a:prstGeom>
          <a:noFill/>
        </p:spPr>
        <p:txBody>
          <a:bodyPr wrap="none" rtlCol="0">
            <a:spAutoFit/>
          </a:bodyPr>
          <a:lstStyle/>
          <a:p>
            <a:r>
              <a:rPr lang="el-GR" sz="2400" dirty="0"/>
              <a:t>1</a:t>
            </a:r>
          </a:p>
        </p:txBody>
      </p:sp>
      <p:sp>
        <p:nvSpPr>
          <p:cNvPr id="126" name="125 - TextBox"/>
          <p:cNvSpPr txBox="1"/>
          <p:nvPr/>
        </p:nvSpPr>
        <p:spPr>
          <a:xfrm>
            <a:off x="7472202" y="4715852"/>
            <a:ext cx="340158" cy="461665"/>
          </a:xfrm>
          <a:prstGeom prst="rect">
            <a:avLst/>
          </a:prstGeom>
          <a:noFill/>
        </p:spPr>
        <p:txBody>
          <a:bodyPr wrap="none" rtlCol="0">
            <a:spAutoFit/>
          </a:bodyPr>
          <a:lstStyle/>
          <a:p>
            <a:r>
              <a:rPr lang="el-GR" sz="2400" dirty="0"/>
              <a:t>1</a:t>
            </a:r>
          </a:p>
        </p:txBody>
      </p:sp>
      <p:sp>
        <p:nvSpPr>
          <p:cNvPr id="139" name="138 - TextBox"/>
          <p:cNvSpPr txBox="1"/>
          <p:nvPr/>
        </p:nvSpPr>
        <p:spPr>
          <a:xfrm>
            <a:off x="3563888" y="476672"/>
            <a:ext cx="1554465" cy="461665"/>
          </a:xfrm>
          <a:prstGeom prst="rect">
            <a:avLst/>
          </a:prstGeom>
          <a:noFill/>
        </p:spPr>
        <p:txBody>
          <a:bodyPr wrap="none" rtlCol="0">
            <a:spAutoFit/>
          </a:bodyPr>
          <a:lstStyle/>
          <a:p>
            <a:r>
              <a:rPr lang="el-GR" sz="2400" b="1" dirty="0"/>
              <a:t>Σύμβολο Ε</a:t>
            </a:r>
          </a:p>
        </p:txBody>
      </p:sp>
      <p:sp>
        <p:nvSpPr>
          <p:cNvPr id="120" name="119 - TextBox"/>
          <p:cNvSpPr txBox="1"/>
          <p:nvPr/>
        </p:nvSpPr>
        <p:spPr>
          <a:xfrm>
            <a:off x="323528" y="1331476"/>
            <a:ext cx="314510" cy="369332"/>
          </a:xfrm>
          <a:prstGeom prst="rect">
            <a:avLst/>
          </a:prstGeom>
          <a:noFill/>
        </p:spPr>
        <p:txBody>
          <a:bodyPr wrap="none" rtlCol="0">
            <a:spAutoFit/>
          </a:bodyPr>
          <a:lstStyle/>
          <a:p>
            <a:r>
              <a:rPr lang="el-GR" b="1" dirty="0"/>
              <a:t>Β</a:t>
            </a:r>
          </a:p>
        </p:txBody>
      </p:sp>
      <p:sp>
        <p:nvSpPr>
          <p:cNvPr id="127" name="126 - TextBox"/>
          <p:cNvSpPr txBox="1"/>
          <p:nvPr/>
        </p:nvSpPr>
        <p:spPr>
          <a:xfrm>
            <a:off x="323528" y="1907540"/>
            <a:ext cx="296876" cy="369332"/>
          </a:xfrm>
          <a:prstGeom prst="rect">
            <a:avLst/>
          </a:prstGeom>
          <a:noFill/>
        </p:spPr>
        <p:txBody>
          <a:bodyPr wrap="none" rtlCol="0">
            <a:spAutoFit/>
          </a:bodyPr>
          <a:lstStyle/>
          <a:p>
            <a:r>
              <a:rPr lang="el-GR" b="1" dirty="0"/>
              <a:t>Ε</a:t>
            </a:r>
          </a:p>
        </p:txBody>
      </p:sp>
      <p:sp>
        <p:nvSpPr>
          <p:cNvPr id="141" name="140 - TextBox"/>
          <p:cNvSpPr txBox="1"/>
          <p:nvPr/>
        </p:nvSpPr>
        <p:spPr>
          <a:xfrm>
            <a:off x="323528" y="2420888"/>
            <a:ext cx="324128" cy="369332"/>
          </a:xfrm>
          <a:prstGeom prst="rect">
            <a:avLst/>
          </a:prstGeom>
          <a:noFill/>
        </p:spPr>
        <p:txBody>
          <a:bodyPr wrap="none" rtlCol="0">
            <a:spAutoFit/>
          </a:bodyPr>
          <a:lstStyle/>
          <a:p>
            <a:r>
              <a:rPr lang="el-GR" b="1" dirty="0"/>
              <a:t>Α</a:t>
            </a:r>
          </a:p>
        </p:txBody>
      </p:sp>
      <p:sp>
        <p:nvSpPr>
          <p:cNvPr id="144" name="143 - TextBox"/>
          <p:cNvSpPr txBox="1"/>
          <p:nvPr/>
        </p:nvSpPr>
        <p:spPr>
          <a:xfrm>
            <a:off x="823167" y="1331476"/>
            <a:ext cx="508473" cy="369332"/>
          </a:xfrm>
          <a:prstGeom prst="rect">
            <a:avLst/>
          </a:prstGeom>
          <a:noFill/>
        </p:spPr>
        <p:txBody>
          <a:bodyPr wrap="none" rtlCol="0">
            <a:spAutoFit/>
          </a:bodyPr>
          <a:lstStyle/>
          <a:p>
            <a:r>
              <a:rPr lang="el-GR" dirty="0"/>
              <a:t>1/4</a:t>
            </a:r>
          </a:p>
        </p:txBody>
      </p:sp>
      <p:sp>
        <p:nvSpPr>
          <p:cNvPr id="145" name="144 - TextBox"/>
          <p:cNvSpPr txBox="1"/>
          <p:nvPr/>
        </p:nvSpPr>
        <p:spPr>
          <a:xfrm>
            <a:off x="1763688" y="1331476"/>
            <a:ext cx="508473" cy="369332"/>
          </a:xfrm>
          <a:prstGeom prst="rect">
            <a:avLst/>
          </a:prstGeom>
          <a:noFill/>
        </p:spPr>
        <p:txBody>
          <a:bodyPr wrap="none" rtlCol="0">
            <a:spAutoFit/>
          </a:bodyPr>
          <a:lstStyle/>
          <a:p>
            <a:r>
              <a:rPr lang="el-GR" dirty="0"/>
              <a:t>1/4</a:t>
            </a:r>
          </a:p>
        </p:txBody>
      </p:sp>
      <p:cxnSp>
        <p:nvCxnSpPr>
          <p:cNvPr id="146" name="145 - Ευθεία γραμμή σύνδεσης"/>
          <p:cNvCxnSpPr>
            <a:stCxn id="144" idx="3"/>
            <a:endCxn id="145" idx="1"/>
          </p:cNvCxnSpPr>
          <p:nvPr/>
        </p:nvCxnSpPr>
        <p:spPr>
          <a:xfrm>
            <a:off x="1331640" y="1516142"/>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155" name="154 - TextBox"/>
          <p:cNvSpPr txBox="1"/>
          <p:nvPr/>
        </p:nvSpPr>
        <p:spPr>
          <a:xfrm>
            <a:off x="2695375" y="1331476"/>
            <a:ext cx="508473" cy="369332"/>
          </a:xfrm>
          <a:prstGeom prst="rect">
            <a:avLst/>
          </a:prstGeom>
          <a:noFill/>
        </p:spPr>
        <p:txBody>
          <a:bodyPr wrap="none" rtlCol="0">
            <a:spAutoFit/>
          </a:bodyPr>
          <a:lstStyle/>
          <a:p>
            <a:r>
              <a:rPr lang="el-GR" dirty="0"/>
              <a:t>1/4</a:t>
            </a:r>
          </a:p>
        </p:txBody>
      </p:sp>
      <p:cxnSp>
        <p:nvCxnSpPr>
          <p:cNvPr id="160" name="159 - Ευθεία γραμμή σύνδεσης"/>
          <p:cNvCxnSpPr>
            <a:stCxn id="145" idx="3"/>
            <a:endCxn id="155" idx="1"/>
          </p:cNvCxnSpPr>
          <p:nvPr/>
        </p:nvCxnSpPr>
        <p:spPr>
          <a:xfrm>
            <a:off x="2272161" y="1516142"/>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62" name="161 - TextBox"/>
          <p:cNvSpPr txBox="1"/>
          <p:nvPr/>
        </p:nvSpPr>
        <p:spPr>
          <a:xfrm>
            <a:off x="3559471" y="1331476"/>
            <a:ext cx="508473" cy="369332"/>
          </a:xfrm>
          <a:prstGeom prst="rect">
            <a:avLst/>
          </a:prstGeom>
          <a:noFill/>
        </p:spPr>
        <p:txBody>
          <a:bodyPr wrap="none" rtlCol="0">
            <a:spAutoFit/>
          </a:bodyPr>
          <a:lstStyle/>
          <a:p>
            <a:r>
              <a:rPr lang="el-GR" dirty="0"/>
              <a:t>1/4</a:t>
            </a:r>
          </a:p>
        </p:txBody>
      </p:sp>
      <p:cxnSp>
        <p:nvCxnSpPr>
          <p:cNvPr id="163" name="162 - Ευθεία γραμμή σύνδεσης"/>
          <p:cNvCxnSpPr>
            <a:stCxn id="155" idx="3"/>
            <a:endCxn id="162" idx="1"/>
          </p:cNvCxnSpPr>
          <p:nvPr/>
        </p:nvCxnSpPr>
        <p:spPr>
          <a:xfrm>
            <a:off x="3203848" y="1516142"/>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166" name="165 - TextBox"/>
          <p:cNvSpPr txBox="1"/>
          <p:nvPr/>
        </p:nvSpPr>
        <p:spPr>
          <a:xfrm>
            <a:off x="4427984" y="1331476"/>
            <a:ext cx="508473" cy="369332"/>
          </a:xfrm>
          <a:prstGeom prst="rect">
            <a:avLst/>
          </a:prstGeom>
          <a:noFill/>
        </p:spPr>
        <p:txBody>
          <a:bodyPr wrap="none" rtlCol="0">
            <a:spAutoFit/>
          </a:bodyPr>
          <a:lstStyle/>
          <a:p>
            <a:r>
              <a:rPr lang="el-GR" dirty="0"/>
              <a:t>1/4</a:t>
            </a:r>
          </a:p>
        </p:txBody>
      </p:sp>
      <p:sp>
        <p:nvSpPr>
          <p:cNvPr id="167" name="166 - TextBox"/>
          <p:cNvSpPr txBox="1"/>
          <p:nvPr/>
        </p:nvSpPr>
        <p:spPr>
          <a:xfrm>
            <a:off x="5359671" y="1331476"/>
            <a:ext cx="508473" cy="369332"/>
          </a:xfrm>
          <a:prstGeom prst="rect">
            <a:avLst/>
          </a:prstGeom>
          <a:noFill/>
        </p:spPr>
        <p:txBody>
          <a:bodyPr wrap="none" rtlCol="0">
            <a:spAutoFit/>
          </a:bodyPr>
          <a:lstStyle/>
          <a:p>
            <a:r>
              <a:rPr lang="el-GR" dirty="0"/>
              <a:t>1/4</a:t>
            </a:r>
          </a:p>
        </p:txBody>
      </p:sp>
      <p:cxnSp>
        <p:nvCxnSpPr>
          <p:cNvPr id="173" name="172 - Ευθεία γραμμή σύνδεσης"/>
          <p:cNvCxnSpPr>
            <a:stCxn id="166" idx="3"/>
            <a:endCxn id="167" idx="1"/>
          </p:cNvCxnSpPr>
          <p:nvPr/>
        </p:nvCxnSpPr>
        <p:spPr>
          <a:xfrm>
            <a:off x="4936457" y="1516142"/>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74" name="173 - TextBox"/>
          <p:cNvSpPr txBox="1"/>
          <p:nvPr/>
        </p:nvSpPr>
        <p:spPr>
          <a:xfrm>
            <a:off x="6223767" y="1331476"/>
            <a:ext cx="508473" cy="369332"/>
          </a:xfrm>
          <a:prstGeom prst="rect">
            <a:avLst/>
          </a:prstGeom>
          <a:noFill/>
        </p:spPr>
        <p:txBody>
          <a:bodyPr wrap="none" rtlCol="0">
            <a:spAutoFit/>
          </a:bodyPr>
          <a:lstStyle/>
          <a:p>
            <a:r>
              <a:rPr lang="el-GR" dirty="0"/>
              <a:t>1/4</a:t>
            </a:r>
          </a:p>
        </p:txBody>
      </p:sp>
      <p:cxnSp>
        <p:nvCxnSpPr>
          <p:cNvPr id="179" name="178 - Ευθεία γραμμή σύνδεσης"/>
          <p:cNvCxnSpPr>
            <a:stCxn id="167" idx="3"/>
            <a:endCxn id="174" idx="1"/>
          </p:cNvCxnSpPr>
          <p:nvPr/>
        </p:nvCxnSpPr>
        <p:spPr>
          <a:xfrm>
            <a:off x="5868144" y="1516142"/>
            <a:ext cx="3556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179 - Ευθεία γραμμή σύνδεσης"/>
          <p:cNvCxnSpPr>
            <a:stCxn id="162" idx="3"/>
            <a:endCxn id="166" idx="1"/>
          </p:cNvCxnSpPr>
          <p:nvPr/>
        </p:nvCxnSpPr>
        <p:spPr>
          <a:xfrm>
            <a:off x="4067944" y="1516142"/>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82" name="181 - TextBox"/>
          <p:cNvSpPr txBox="1"/>
          <p:nvPr/>
        </p:nvSpPr>
        <p:spPr>
          <a:xfrm>
            <a:off x="7092280" y="1619508"/>
            <a:ext cx="508473" cy="369332"/>
          </a:xfrm>
          <a:prstGeom prst="rect">
            <a:avLst/>
          </a:prstGeom>
          <a:noFill/>
        </p:spPr>
        <p:txBody>
          <a:bodyPr wrap="square" rtlCol="0">
            <a:spAutoFit/>
          </a:bodyPr>
          <a:lstStyle/>
          <a:p>
            <a:r>
              <a:rPr lang="el-GR" dirty="0"/>
              <a:t>1/4</a:t>
            </a:r>
          </a:p>
        </p:txBody>
      </p:sp>
      <p:cxnSp>
        <p:nvCxnSpPr>
          <p:cNvPr id="183" name="182 - Ευθεία γραμμή σύνδεσης"/>
          <p:cNvCxnSpPr>
            <a:stCxn id="174" idx="3"/>
            <a:endCxn id="182" idx="1"/>
          </p:cNvCxnSpPr>
          <p:nvPr/>
        </p:nvCxnSpPr>
        <p:spPr>
          <a:xfrm>
            <a:off x="6732240" y="1516142"/>
            <a:ext cx="36004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184" name="183 - TextBox"/>
          <p:cNvSpPr txBox="1"/>
          <p:nvPr/>
        </p:nvSpPr>
        <p:spPr>
          <a:xfrm>
            <a:off x="7884368" y="1619508"/>
            <a:ext cx="508473" cy="369332"/>
          </a:xfrm>
          <a:prstGeom prst="rect">
            <a:avLst/>
          </a:prstGeom>
          <a:noFill/>
        </p:spPr>
        <p:txBody>
          <a:bodyPr wrap="square" rtlCol="0">
            <a:spAutoFit/>
          </a:bodyPr>
          <a:lstStyle/>
          <a:p>
            <a:r>
              <a:rPr lang="el-GR" dirty="0"/>
              <a:t>1/2</a:t>
            </a:r>
          </a:p>
        </p:txBody>
      </p:sp>
      <p:cxnSp>
        <p:nvCxnSpPr>
          <p:cNvPr id="185" name="184 - Ευθεία γραμμή σύνδεσης"/>
          <p:cNvCxnSpPr>
            <a:stCxn id="182" idx="3"/>
            <a:endCxn id="184" idx="1"/>
          </p:cNvCxnSpPr>
          <p:nvPr/>
        </p:nvCxnSpPr>
        <p:spPr>
          <a:xfrm>
            <a:off x="7600753" y="1804174"/>
            <a:ext cx="283615" cy="0"/>
          </a:xfrm>
          <a:prstGeom prst="line">
            <a:avLst/>
          </a:prstGeom>
        </p:spPr>
        <p:style>
          <a:lnRef idx="1">
            <a:schemeClr val="accent1"/>
          </a:lnRef>
          <a:fillRef idx="0">
            <a:schemeClr val="accent1"/>
          </a:fillRef>
          <a:effectRef idx="0">
            <a:schemeClr val="accent1"/>
          </a:effectRef>
          <a:fontRef idx="minor">
            <a:schemeClr val="tx1"/>
          </a:fontRef>
        </p:style>
      </p:cxnSp>
      <p:sp>
        <p:nvSpPr>
          <p:cNvPr id="186" name="185 - TextBox"/>
          <p:cNvSpPr txBox="1"/>
          <p:nvPr/>
        </p:nvSpPr>
        <p:spPr>
          <a:xfrm>
            <a:off x="8672039" y="1259468"/>
            <a:ext cx="508473" cy="369332"/>
          </a:xfrm>
          <a:prstGeom prst="rect">
            <a:avLst/>
          </a:prstGeom>
          <a:noFill/>
        </p:spPr>
        <p:txBody>
          <a:bodyPr wrap="square" rtlCol="0">
            <a:spAutoFit/>
          </a:bodyPr>
          <a:lstStyle/>
          <a:p>
            <a:r>
              <a:rPr lang="el-GR" dirty="0"/>
              <a:t>1</a:t>
            </a:r>
          </a:p>
        </p:txBody>
      </p:sp>
      <p:cxnSp>
        <p:nvCxnSpPr>
          <p:cNvPr id="187" name="186 - Ευθεία γραμμή σύνδεσης"/>
          <p:cNvCxnSpPr>
            <a:stCxn id="184" idx="3"/>
            <a:endCxn id="186" idx="1"/>
          </p:cNvCxnSpPr>
          <p:nvPr/>
        </p:nvCxnSpPr>
        <p:spPr>
          <a:xfrm flipV="1">
            <a:off x="8392841" y="1444134"/>
            <a:ext cx="279198" cy="36004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8" name="187 - TextBox"/>
          <p:cNvSpPr txBox="1"/>
          <p:nvPr/>
        </p:nvSpPr>
        <p:spPr>
          <a:xfrm>
            <a:off x="827584" y="1907540"/>
            <a:ext cx="508473" cy="369332"/>
          </a:xfrm>
          <a:prstGeom prst="rect">
            <a:avLst/>
          </a:prstGeom>
          <a:noFill/>
        </p:spPr>
        <p:txBody>
          <a:bodyPr wrap="none" rtlCol="0">
            <a:spAutoFit/>
          </a:bodyPr>
          <a:lstStyle/>
          <a:p>
            <a:r>
              <a:rPr lang="el-GR" dirty="0"/>
              <a:t>1/4</a:t>
            </a:r>
          </a:p>
        </p:txBody>
      </p:sp>
      <p:sp>
        <p:nvSpPr>
          <p:cNvPr id="189" name="188 - TextBox"/>
          <p:cNvSpPr txBox="1"/>
          <p:nvPr/>
        </p:nvSpPr>
        <p:spPr>
          <a:xfrm>
            <a:off x="1835696" y="1907540"/>
            <a:ext cx="508473" cy="369332"/>
          </a:xfrm>
          <a:prstGeom prst="rect">
            <a:avLst/>
          </a:prstGeom>
          <a:noFill/>
        </p:spPr>
        <p:txBody>
          <a:bodyPr wrap="none" rtlCol="0">
            <a:spAutoFit/>
          </a:bodyPr>
          <a:lstStyle/>
          <a:p>
            <a:r>
              <a:rPr lang="el-GR" dirty="0"/>
              <a:t>1/4</a:t>
            </a:r>
          </a:p>
        </p:txBody>
      </p:sp>
      <p:cxnSp>
        <p:nvCxnSpPr>
          <p:cNvPr id="190" name="189 - Ευθεία γραμμή σύνδεσης"/>
          <p:cNvCxnSpPr>
            <a:stCxn id="188" idx="3"/>
            <a:endCxn id="189" idx="1"/>
          </p:cNvCxnSpPr>
          <p:nvPr/>
        </p:nvCxnSpPr>
        <p:spPr>
          <a:xfrm>
            <a:off x="1336057" y="2092206"/>
            <a:ext cx="499639"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1" name="190 - TextBox"/>
          <p:cNvSpPr txBox="1"/>
          <p:nvPr/>
        </p:nvSpPr>
        <p:spPr>
          <a:xfrm>
            <a:off x="2767383" y="1907540"/>
            <a:ext cx="508473" cy="369332"/>
          </a:xfrm>
          <a:prstGeom prst="rect">
            <a:avLst/>
          </a:prstGeom>
          <a:noFill/>
        </p:spPr>
        <p:txBody>
          <a:bodyPr wrap="none" rtlCol="0">
            <a:spAutoFit/>
          </a:bodyPr>
          <a:lstStyle/>
          <a:p>
            <a:r>
              <a:rPr lang="el-GR" dirty="0"/>
              <a:t>1/4</a:t>
            </a:r>
          </a:p>
        </p:txBody>
      </p:sp>
      <p:cxnSp>
        <p:nvCxnSpPr>
          <p:cNvPr id="192" name="191 - Ευθεία γραμμή σύνδεσης"/>
          <p:cNvCxnSpPr>
            <a:stCxn id="189" idx="3"/>
            <a:endCxn id="191" idx="1"/>
          </p:cNvCxnSpPr>
          <p:nvPr/>
        </p:nvCxnSpPr>
        <p:spPr>
          <a:xfrm>
            <a:off x="2344169" y="2092206"/>
            <a:ext cx="423214"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3" name="192 - TextBox"/>
          <p:cNvSpPr txBox="1"/>
          <p:nvPr/>
        </p:nvSpPr>
        <p:spPr>
          <a:xfrm>
            <a:off x="3631479" y="1907540"/>
            <a:ext cx="508473" cy="369332"/>
          </a:xfrm>
          <a:prstGeom prst="rect">
            <a:avLst/>
          </a:prstGeom>
          <a:noFill/>
        </p:spPr>
        <p:txBody>
          <a:bodyPr wrap="none" rtlCol="0">
            <a:spAutoFit/>
          </a:bodyPr>
          <a:lstStyle/>
          <a:p>
            <a:r>
              <a:rPr lang="el-GR" dirty="0"/>
              <a:t>1/4</a:t>
            </a:r>
          </a:p>
        </p:txBody>
      </p:sp>
      <p:cxnSp>
        <p:nvCxnSpPr>
          <p:cNvPr id="194" name="193 - Ευθεία γραμμή σύνδεσης"/>
          <p:cNvCxnSpPr>
            <a:stCxn id="191" idx="3"/>
            <a:endCxn id="193" idx="1"/>
          </p:cNvCxnSpPr>
          <p:nvPr/>
        </p:nvCxnSpPr>
        <p:spPr>
          <a:xfrm>
            <a:off x="3275856" y="2092206"/>
            <a:ext cx="355623"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 name="194 - TextBox"/>
          <p:cNvSpPr txBox="1"/>
          <p:nvPr/>
        </p:nvSpPr>
        <p:spPr>
          <a:xfrm>
            <a:off x="4499992" y="1907540"/>
            <a:ext cx="508473" cy="369332"/>
          </a:xfrm>
          <a:prstGeom prst="rect">
            <a:avLst/>
          </a:prstGeom>
          <a:noFill/>
        </p:spPr>
        <p:txBody>
          <a:bodyPr wrap="none" rtlCol="0">
            <a:spAutoFit/>
          </a:bodyPr>
          <a:lstStyle/>
          <a:p>
            <a:r>
              <a:rPr lang="el-GR" dirty="0"/>
              <a:t>1/4</a:t>
            </a:r>
          </a:p>
        </p:txBody>
      </p:sp>
      <p:sp>
        <p:nvSpPr>
          <p:cNvPr id="196" name="195 - TextBox"/>
          <p:cNvSpPr txBox="1"/>
          <p:nvPr/>
        </p:nvSpPr>
        <p:spPr>
          <a:xfrm>
            <a:off x="5431679" y="1907540"/>
            <a:ext cx="508473" cy="369332"/>
          </a:xfrm>
          <a:prstGeom prst="rect">
            <a:avLst/>
          </a:prstGeom>
          <a:noFill/>
        </p:spPr>
        <p:txBody>
          <a:bodyPr wrap="none" rtlCol="0">
            <a:spAutoFit/>
          </a:bodyPr>
          <a:lstStyle/>
          <a:p>
            <a:r>
              <a:rPr lang="el-GR" dirty="0"/>
              <a:t>1/4</a:t>
            </a:r>
          </a:p>
        </p:txBody>
      </p:sp>
      <p:cxnSp>
        <p:nvCxnSpPr>
          <p:cNvPr id="197" name="196 - Ευθεία γραμμή σύνδεσης"/>
          <p:cNvCxnSpPr>
            <a:stCxn id="195" idx="3"/>
            <a:endCxn id="196" idx="1"/>
          </p:cNvCxnSpPr>
          <p:nvPr/>
        </p:nvCxnSpPr>
        <p:spPr>
          <a:xfrm>
            <a:off x="5008465" y="2092206"/>
            <a:ext cx="423214"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8" name="197 - TextBox"/>
          <p:cNvSpPr txBox="1"/>
          <p:nvPr/>
        </p:nvSpPr>
        <p:spPr>
          <a:xfrm>
            <a:off x="6295775" y="1907540"/>
            <a:ext cx="508473" cy="369332"/>
          </a:xfrm>
          <a:prstGeom prst="rect">
            <a:avLst/>
          </a:prstGeom>
          <a:noFill/>
        </p:spPr>
        <p:txBody>
          <a:bodyPr wrap="none" rtlCol="0">
            <a:spAutoFit/>
          </a:bodyPr>
          <a:lstStyle/>
          <a:p>
            <a:r>
              <a:rPr lang="el-GR" dirty="0"/>
              <a:t>1/4</a:t>
            </a:r>
          </a:p>
        </p:txBody>
      </p:sp>
      <p:cxnSp>
        <p:nvCxnSpPr>
          <p:cNvPr id="199" name="198 - Ευθεία γραμμή σύνδεσης"/>
          <p:cNvCxnSpPr>
            <a:stCxn id="196" idx="3"/>
            <a:endCxn id="198" idx="1"/>
          </p:cNvCxnSpPr>
          <p:nvPr/>
        </p:nvCxnSpPr>
        <p:spPr>
          <a:xfrm>
            <a:off x="5940152" y="2092206"/>
            <a:ext cx="355623"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0" name="199 - Ευθεία γραμμή σύνδεσης"/>
          <p:cNvCxnSpPr>
            <a:stCxn id="193" idx="3"/>
            <a:endCxn id="195" idx="1"/>
          </p:cNvCxnSpPr>
          <p:nvPr/>
        </p:nvCxnSpPr>
        <p:spPr>
          <a:xfrm>
            <a:off x="4139952" y="2092206"/>
            <a:ext cx="36004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1" name="200 - TextBox"/>
          <p:cNvSpPr txBox="1"/>
          <p:nvPr/>
        </p:nvSpPr>
        <p:spPr>
          <a:xfrm>
            <a:off x="7164288" y="2195572"/>
            <a:ext cx="508473" cy="369332"/>
          </a:xfrm>
          <a:prstGeom prst="rect">
            <a:avLst/>
          </a:prstGeom>
          <a:noFill/>
        </p:spPr>
        <p:txBody>
          <a:bodyPr wrap="square" rtlCol="0">
            <a:spAutoFit/>
          </a:bodyPr>
          <a:lstStyle/>
          <a:p>
            <a:r>
              <a:rPr lang="el-GR" dirty="0"/>
              <a:t>1/4</a:t>
            </a:r>
          </a:p>
        </p:txBody>
      </p:sp>
      <p:cxnSp>
        <p:nvCxnSpPr>
          <p:cNvPr id="202" name="201 - Ευθεία γραμμή σύνδεσης"/>
          <p:cNvCxnSpPr>
            <a:stCxn id="198" idx="3"/>
            <a:endCxn id="201" idx="1"/>
          </p:cNvCxnSpPr>
          <p:nvPr/>
        </p:nvCxnSpPr>
        <p:spPr>
          <a:xfrm>
            <a:off x="6804248" y="2092206"/>
            <a:ext cx="360040" cy="288032"/>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3" name="202 - TextBox"/>
          <p:cNvSpPr txBox="1"/>
          <p:nvPr/>
        </p:nvSpPr>
        <p:spPr>
          <a:xfrm>
            <a:off x="827584" y="2420888"/>
            <a:ext cx="508473" cy="369332"/>
          </a:xfrm>
          <a:prstGeom prst="rect">
            <a:avLst/>
          </a:prstGeom>
          <a:noFill/>
        </p:spPr>
        <p:txBody>
          <a:bodyPr wrap="none" rtlCol="0">
            <a:spAutoFit/>
          </a:bodyPr>
          <a:lstStyle/>
          <a:p>
            <a:r>
              <a:rPr lang="el-GR" dirty="0"/>
              <a:t>1/8</a:t>
            </a:r>
          </a:p>
        </p:txBody>
      </p:sp>
      <p:sp>
        <p:nvSpPr>
          <p:cNvPr id="204" name="203 - TextBox"/>
          <p:cNvSpPr txBox="1"/>
          <p:nvPr/>
        </p:nvSpPr>
        <p:spPr>
          <a:xfrm>
            <a:off x="1835696" y="2420888"/>
            <a:ext cx="508473" cy="369332"/>
          </a:xfrm>
          <a:prstGeom prst="rect">
            <a:avLst/>
          </a:prstGeom>
          <a:noFill/>
        </p:spPr>
        <p:txBody>
          <a:bodyPr wrap="none" rtlCol="0">
            <a:spAutoFit/>
          </a:bodyPr>
          <a:lstStyle/>
          <a:p>
            <a:r>
              <a:rPr lang="el-GR" dirty="0"/>
              <a:t>1/8</a:t>
            </a:r>
          </a:p>
        </p:txBody>
      </p:sp>
      <p:cxnSp>
        <p:nvCxnSpPr>
          <p:cNvPr id="205" name="204 - Ευθεία γραμμή σύνδεσης"/>
          <p:cNvCxnSpPr>
            <a:stCxn id="203" idx="3"/>
            <a:endCxn id="204" idx="1"/>
          </p:cNvCxnSpPr>
          <p:nvPr/>
        </p:nvCxnSpPr>
        <p:spPr>
          <a:xfrm>
            <a:off x="1336057" y="2605554"/>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206" name="205 - TextBox"/>
          <p:cNvSpPr txBox="1"/>
          <p:nvPr/>
        </p:nvSpPr>
        <p:spPr>
          <a:xfrm>
            <a:off x="2767383" y="2420888"/>
            <a:ext cx="508473" cy="369332"/>
          </a:xfrm>
          <a:prstGeom prst="rect">
            <a:avLst/>
          </a:prstGeom>
          <a:noFill/>
        </p:spPr>
        <p:txBody>
          <a:bodyPr wrap="none" rtlCol="0">
            <a:spAutoFit/>
          </a:bodyPr>
          <a:lstStyle/>
          <a:p>
            <a:r>
              <a:rPr lang="el-GR" dirty="0"/>
              <a:t>1/8</a:t>
            </a:r>
          </a:p>
        </p:txBody>
      </p:sp>
      <p:cxnSp>
        <p:nvCxnSpPr>
          <p:cNvPr id="207" name="206 - Ευθεία γραμμή σύνδεσης"/>
          <p:cNvCxnSpPr>
            <a:stCxn id="204" idx="3"/>
            <a:endCxn id="206" idx="1"/>
          </p:cNvCxnSpPr>
          <p:nvPr/>
        </p:nvCxnSpPr>
        <p:spPr>
          <a:xfrm>
            <a:off x="2344169" y="260555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208" name="207 - TextBox"/>
          <p:cNvSpPr txBox="1"/>
          <p:nvPr/>
        </p:nvSpPr>
        <p:spPr>
          <a:xfrm>
            <a:off x="3631479" y="2420888"/>
            <a:ext cx="508473" cy="369332"/>
          </a:xfrm>
          <a:prstGeom prst="rect">
            <a:avLst/>
          </a:prstGeom>
          <a:noFill/>
        </p:spPr>
        <p:txBody>
          <a:bodyPr wrap="none" rtlCol="0">
            <a:spAutoFit/>
          </a:bodyPr>
          <a:lstStyle/>
          <a:p>
            <a:r>
              <a:rPr lang="el-GR" dirty="0"/>
              <a:t>1/8</a:t>
            </a:r>
          </a:p>
        </p:txBody>
      </p:sp>
      <p:cxnSp>
        <p:nvCxnSpPr>
          <p:cNvPr id="209" name="208 - Ευθεία γραμμή σύνδεσης"/>
          <p:cNvCxnSpPr>
            <a:stCxn id="206" idx="3"/>
            <a:endCxn id="208" idx="1"/>
          </p:cNvCxnSpPr>
          <p:nvPr/>
        </p:nvCxnSpPr>
        <p:spPr>
          <a:xfrm>
            <a:off x="3275856" y="2605554"/>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210" name="209 - TextBox"/>
          <p:cNvSpPr txBox="1"/>
          <p:nvPr/>
        </p:nvSpPr>
        <p:spPr>
          <a:xfrm>
            <a:off x="4486338" y="2978368"/>
            <a:ext cx="508473" cy="369332"/>
          </a:xfrm>
          <a:prstGeom prst="rect">
            <a:avLst/>
          </a:prstGeom>
          <a:noFill/>
        </p:spPr>
        <p:txBody>
          <a:bodyPr wrap="none" rtlCol="0">
            <a:spAutoFit/>
          </a:bodyPr>
          <a:lstStyle/>
          <a:p>
            <a:r>
              <a:rPr lang="el-GR" dirty="0"/>
              <a:t>1/8</a:t>
            </a:r>
          </a:p>
        </p:txBody>
      </p:sp>
      <p:sp>
        <p:nvSpPr>
          <p:cNvPr id="211" name="210 - TextBox"/>
          <p:cNvSpPr txBox="1"/>
          <p:nvPr/>
        </p:nvSpPr>
        <p:spPr>
          <a:xfrm>
            <a:off x="5418025" y="2978368"/>
            <a:ext cx="508473" cy="369332"/>
          </a:xfrm>
          <a:prstGeom prst="rect">
            <a:avLst/>
          </a:prstGeom>
          <a:noFill/>
        </p:spPr>
        <p:txBody>
          <a:bodyPr wrap="none" rtlCol="0">
            <a:spAutoFit/>
          </a:bodyPr>
          <a:lstStyle/>
          <a:p>
            <a:r>
              <a:rPr lang="el-GR" dirty="0"/>
              <a:t>1/4</a:t>
            </a:r>
          </a:p>
        </p:txBody>
      </p:sp>
      <p:cxnSp>
        <p:nvCxnSpPr>
          <p:cNvPr id="212" name="211 - Ευθεία γραμμή σύνδεσης"/>
          <p:cNvCxnSpPr>
            <a:stCxn id="210" idx="3"/>
            <a:endCxn id="211" idx="1"/>
          </p:cNvCxnSpPr>
          <p:nvPr/>
        </p:nvCxnSpPr>
        <p:spPr>
          <a:xfrm>
            <a:off x="4994811" y="316303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213" name="212 - TextBox"/>
          <p:cNvSpPr txBox="1"/>
          <p:nvPr/>
        </p:nvSpPr>
        <p:spPr>
          <a:xfrm>
            <a:off x="6295775" y="2402304"/>
            <a:ext cx="508473" cy="369332"/>
          </a:xfrm>
          <a:prstGeom prst="rect">
            <a:avLst/>
          </a:prstGeom>
          <a:noFill/>
        </p:spPr>
        <p:txBody>
          <a:bodyPr wrap="none" rtlCol="0">
            <a:spAutoFit/>
          </a:bodyPr>
          <a:lstStyle/>
          <a:p>
            <a:r>
              <a:rPr lang="el-GR" dirty="0"/>
              <a:t>1/2</a:t>
            </a:r>
          </a:p>
        </p:txBody>
      </p:sp>
      <p:cxnSp>
        <p:nvCxnSpPr>
          <p:cNvPr id="214" name="213 - Ευθεία γραμμή σύνδεσης"/>
          <p:cNvCxnSpPr>
            <a:stCxn id="211" idx="3"/>
            <a:endCxn id="213" idx="1"/>
          </p:cNvCxnSpPr>
          <p:nvPr/>
        </p:nvCxnSpPr>
        <p:spPr>
          <a:xfrm flipV="1">
            <a:off x="5926498" y="2586970"/>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214 - Ευθεία γραμμή σύνδεσης"/>
          <p:cNvCxnSpPr>
            <a:stCxn id="208" idx="3"/>
            <a:endCxn id="210" idx="1"/>
          </p:cNvCxnSpPr>
          <p:nvPr/>
        </p:nvCxnSpPr>
        <p:spPr>
          <a:xfrm>
            <a:off x="4139952" y="2605554"/>
            <a:ext cx="346386" cy="557480"/>
          </a:xfrm>
          <a:prstGeom prst="line">
            <a:avLst/>
          </a:prstGeom>
        </p:spPr>
        <p:style>
          <a:lnRef idx="1">
            <a:schemeClr val="accent1"/>
          </a:lnRef>
          <a:fillRef idx="0">
            <a:schemeClr val="accent1"/>
          </a:fillRef>
          <a:effectRef idx="0">
            <a:schemeClr val="accent1"/>
          </a:effectRef>
          <a:fontRef idx="minor">
            <a:schemeClr val="tx1"/>
          </a:fontRef>
        </p:style>
      </p:cxnSp>
      <p:sp>
        <p:nvSpPr>
          <p:cNvPr id="216" name="215 - TextBox"/>
          <p:cNvSpPr txBox="1"/>
          <p:nvPr/>
        </p:nvSpPr>
        <p:spPr>
          <a:xfrm>
            <a:off x="7092280" y="1259468"/>
            <a:ext cx="508473" cy="369332"/>
          </a:xfrm>
          <a:prstGeom prst="rect">
            <a:avLst/>
          </a:prstGeom>
          <a:noFill/>
        </p:spPr>
        <p:txBody>
          <a:bodyPr wrap="square" rtlCol="0">
            <a:spAutoFit/>
          </a:bodyPr>
          <a:lstStyle/>
          <a:p>
            <a:r>
              <a:rPr lang="el-GR" dirty="0"/>
              <a:t>1/2</a:t>
            </a:r>
          </a:p>
        </p:txBody>
      </p:sp>
      <p:cxnSp>
        <p:nvCxnSpPr>
          <p:cNvPr id="217" name="216 - Ευθεία γραμμή σύνδεσης"/>
          <p:cNvCxnSpPr>
            <a:stCxn id="213" idx="3"/>
            <a:endCxn id="216" idx="1"/>
          </p:cNvCxnSpPr>
          <p:nvPr/>
        </p:nvCxnSpPr>
        <p:spPr>
          <a:xfrm flipV="1">
            <a:off x="6804248" y="1444134"/>
            <a:ext cx="288032" cy="1142836"/>
          </a:xfrm>
          <a:prstGeom prst="line">
            <a:avLst/>
          </a:prstGeom>
        </p:spPr>
        <p:style>
          <a:lnRef idx="1">
            <a:schemeClr val="accent1"/>
          </a:lnRef>
          <a:fillRef idx="0">
            <a:schemeClr val="accent1"/>
          </a:fillRef>
          <a:effectRef idx="0">
            <a:schemeClr val="accent1"/>
          </a:effectRef>
          <a:fontRef idx="minor">
            <a:schemeClr val="tx1"/>
          </a:fontRef>
        </p:style>
      </p:cxnSp>
      <p:sp>
        <p:nvSpPr>
          <p:cNvPr id="218" name="217 - TextBox"/>
          <p:cNvSpPr txBox="1"/>
          <p:nvPr/>
        </p:nvSpPr>
        <p:spPr>
          <a:xfrm>
            <a:off x="7879951" y="1259468"/>
            <a:ext cx="508473" cy="369332"/>
          </a:xfrm>
          <a:prstGeom prst="rect">
            <a:avLst/>
          </a:prstGeom>
          <a:noFill/>
        </p:spPr>
        <p:txBody>
          <a:bodyPr wrap="square" rtlCol="0">
            <a:spAutoFit/>
          </a:bodyPr>
          <a:lstStyle/>
          <a:p>
            <a:r>
              <a:rPr lang="el-GR" dirty="0"/>
              <a:t>1/2</a:t>
            </a:r>
          </a:p>
        </p:txBody>
      </p:sp>
      <p:cxnSp>
        <p:nvCxnSpPr>
          <p:cNvPr id="219" name="218 - Ευθεία γραμμή σύνδεσης"/>
          <p:cNvCxnSpPr>
            <a:stCxn id="216" idx="3"/>
            <a:endCxn id="218" idx="1"/>
          </p:cNvCxnSpPr>
          <p:nvPr/>
        </p:nvCxnSpPr>
        <p:spPr>
          <a:xfrm>
            <a:off x="7600753" y="1444134"/>
            <a:ext cx="2791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219 - Ευθεία γραμμή σύνδεσης"/>
          <p:cNvCxnSpPr>
            <a:stCxn id="218" idx="3"/>
            <a:endCxn id="186" idx="1"/>
          </p:cNvCxnSpPr>
          <p:nvPr/>
        </p:nvCxnSpPr>
        <p:spPr>
          <a:xfrm>
            <a:off x="8388424" y="1444134"/>
            <a:ext cx="283615" cy="0"/>
          </a:xfrm>
          <a:prstGeom prst="line">
            <a:avLst/>
          </a:prstGeom>
        </p:spPr>
        <p:style>
          <a:lnRef idx="1">
            <a:schemeClr val="accent1"/>
          </a:lnRef>
          <a:fillRef idx="0">
            <a:schemeClr val="accent1"/>
          </a:fillRef>
          <a:effectRef idx="0">
            <a:schemeClr val="accent1"/>
          </a:effectRef>
          <a:fontRef idx="minor">
            <a:schemeClr val="tx1"/>
          </a:fontRef>
        </p:style>
      </p:cxnSp>
      <p:sp>
        <p:nvSpPr>
          <p:cNvPr id="221" name="220 - Έλλειψη"/>
          <p:cNvSpPr/>
          <p:nvPr/>
        </p:nvSpPr>
        <p:spPr>
          <a:xfrm>
            <a:off x="8676456" y="1187460"/>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2" name="221 - TextBox"/>
          <p:cNvSpPr txBox="1"/>
          <p:nvPr/>
        </p:nvSpPr>
        <p:spPr>
          <a:xfrm>
            <a:off x="8374770" y="1115452"/>
            <a:ext cx="301686" cy="369332"/>
          </a:xfrm>
          <a:prstGeom prst="rect">
            <a:avLst/>
          </a:prstGeom>
          <a:noFill/>
        </p:spPr>
        <p:txBody>
          <a:bodyPr wrap="none" rtlCol="0">
            <a:spAutoFit/>
          </a:bodyPr>
          <a:lstStyle/>
          <a:p>
            <a:r>
              <a:rPr lang="el-GR" dirty="0"/>
              <a:t>0</a:t>
            </a:r>
          </a:p>
        </p:txBody>
      </p:sp>
      <p:sp>
        <p:nvSpPr>
          <p:cNvPr id="223" name="222 - TextBox"/>
          <p:cNvSpPr txBox="1"/>
          <p:nvPr/>
        </p:nvSpPr>
        <p:spPr>
          <a:xfrm>
            <a:off x="2470114" y="4130496"/>
            <a:ext cx="301686" cy="369332"/>
          </a:xfrm>
          <a:prstGeom prst="rect">
            <a:avLst/>
          </a:prstGeom>
          <a:noFill/>
        </p:spPr>
        <p:txBody>
          <a:bodyPr wrap="none" rtlCol="0">
            <a:spAutoFit/>
          </a:bodyPr>
          <a:lstStyle/>
          <a:p>
            <a:r>
              <a:rPr lang="el-GR" dirty="0"/>
              <a:t>0</a:t>
            </a:r>
          </a:p>
        </p:txBody>
      </p:sp>
      <p:sp>
        <p:nvSpPr>
          <p:cNvPr id="224" name="223 - TextBox"/>
          <p:cNvSpPr txBox="1"/>
          <p:nvPr/>
        </p:nvSpPr>
        <p:spPr>
          <a:xfrm>
            <a:off x="323528" y="3698448"/>
            <a:ext cx="336952" cy="369332"/>
          </a:xfrm>
          <a:prstGeom prst="rect">
            <a:avLst/>
          </a:prstGeom>
          <a:noFill/>
        </p:spPr>
        <p:txBody>
          <a:bodyPr wrap="none" rtlCol="0">
            <a:spAutoFit/>
          </a:bodyPr>
          <a:lstStyle/>
          <a:p>
            <a:r>
              <a:rPr lang="el-GR" b="1" dirty="0"/>
              <a:t>Θ</a:t>
            </a:r>
          </a:p>
        </p:txBody>
      </p:sp>
      <p:sp>
        <p:nvSpPr>
          <p:cNvPr id="225" name="224 - TextBox"/>
          <p:cNvSpPr txBox="1"/>
          <p:nvPr/>
        </p:nvSpPr>
        <p:spPr>
          <a:xfrm>
            <a:off x="827584" y="3698448"/>
            <a:ext cx="508473" cy="369332"/>
          </a:xfrm>
          <a:prstGeom prst="rect">
            <a:avLst/>
          </a:prstGeom>
          <a:noFill/>
        </p:spPr>
        <p:txBody>
          <a:bodyPr wrap="none" rtlCol="0">
            <a:spAutoFit/>
          </a:bodyPr>
          <a:lstStyle/>
          <a:p>
            <a:r>
              <a:rPr lang="el-GR" dirty="0"/>
              <a:t>1/8</a:t>
            </a:r>
          </a:p>
        </p:txBody>
      </p:sp>
      <p:sp>
        <p:nvSpPr>
          <p:cNvPr id="226" name="225 - TextBox"/>
          <p:cNvSpPr txBox="1"/>
          <p:nvPr/>
        </p:nvSpPr>
        <p:spPr>
          <a:xfrm>
            <a:off x="1835696" y="3698448"/>
            <a:ext cx="508473" cy="369332"/>
          </a:xfrm>
          <a:prstGeom prst="rect">
            <a:avLst/>
          </a:prstGeom>
          <a:noFill/>
        </p:spPr>
        <p:txBody>
          <a:bodyPr wrap="none" rtlCol="0">
            <a:spAutoFit/>
          </a:bodyPr>
          <a:lstStyle/>
          <a:p>
            <a:r>
              <a:rPr lang="el-GR" dirty="0"/>
              <a:t>1/8</a:t>
            </a:r>
          </a:p>
        </p:txBody>
      </p:sp>
      <p:cxnSp>
        <p:nvCxnSpPr>
          <p:cNvPr id="227" name="226 - Ευθεία γραμμή σύνδεσης"/>
          <p:cNvCxnSpPr>
            <a:stCxn id="225" idx="3"/>
            <a:endCxn id="226" idx="1"/>
          </p:cNvCxnSpPr>
          <p:nvPr/>
        </p:nvCxnSpPr>
        <p:spPr>
          <a:xfrm>
            <a:off x="1336057" y="3883114"/>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228" name="227 - TextBox"/>
          <p:cNvSpPr txBox="1"/>
          <p:nvPr/>
        </p:nvSpPr>
        <p:spPr>
          <a:xfrm>
            <a:off x="2767383" y="3698448"/>
            <a:ext cx="508473" cy="369332"/>
          </a:xfrm>
          <a:prstGeom prst="rect">
            <a:avLst/>
          </a:prstGeom>
          <a:noFill/>
        </p:spPr>
        <p:txBody>
          <a:bodyPr wrap="none" rtlCol="0">
            <a:spAutoFit/>
          </a:bodyPr>
          <a:lstStyle/>
          <a:p>
            <a:r>
              <a:rPr lang="el-GR" dirty="0"/>
              <a:t>1/8</a:t>
            </a:r>
          </a:p>
        </p:txBody>
      </p:sp>
      <p:cxnSp>
        <p:nvCxnSpPr>
          <p:cNvPr id="229" name="228 - Ευθεία γραμμή σύνδεσης"/>
          <p:cNvCxnSpPr>
            <a:stCxn id="226" idx="3"/>
            <a:endCxn id="228" idx="1"/>
          </p:cNvCxnSpPr>
          <p:nvPr/>
        </p:nvCxnSpPr>
        <p:spPr>
          <a:xfrm>
            <a:off x="2344169" y="3883114"/>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230" name="229 - TextBox"/>
          <p:cNvSpPr txBox="1"/>
          <p:nvPr/>
        </p:nvSpPr>
        <p:spPr>
          <a:xfrm>
            <a:off x="3635896" y="3698448"/>
            <a:ext cx="508473" cy="369332"/>
          </a:xfrm>
          <a:prstGeom prst="rect">
            <a:avLst/>
          </a:prstGeom>
          <a:noFill/>
        </p:spPr>
        <p:txBody>
          <a:bodyPr wrap="square" rtlCol="0">
            <a:spAutoFit/>
          </a:bodyPr>
          <a:lstStyle/>
          <a:p>
            <a:r>
              <a:rPr lang="el-GR" dirty="0"/>
              <a:t>1/4</a:t>
            </a:r>
          </a:p>
        </p:txBody>
      </p:sp>
      <p:cxnSp>
        <p:nvCxnSpPr>
          <p:cNvPr id="231" name="230 - Ευθεία γραμμή σύνδεσης"/>
          <p:cNvCxnSpPr>
            <a:stCxn id="228" idx="3"/>
            <a:endCxn id="230" idx="1"/>
          </p:cNvCxnSpPr>
          <p:nvPr/>
        </p:nvCxnSpPr>
        <p:spPr>
          <a:xfrm>
            <a:off x="3275856" y="3883114"/>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232" name="231 - TextBox"/>
          <p:cNvSpPr txBox="1"/>
          <p:nvPr/>
        </p:nvSpPr>
        <p:spPr>
          <a:xfrm>
            <a:off x="4427984" y="2411596"/>
            <a:ext cx="508473" cy="369332"/>
          </a:xfrm>
          <a:prstGeom prst="rect">
            <a:avLst/>
          </a:prstGeom>
          <a:noFill/>
        </p:spPr>
        <p:txBody>
          <a:bodyPr wrap="square" rtlCol="0">
            <a:spAutoFit/>
          </a:bodyPr>
          <a:lstStyle/>
          <a:p>
            <a:r>
              <a:rPr lang="el-GR" dirty="0"/>
              <a:t>1/4</a:t>
            </a:r>
          </a:p>
        </p:txBody>
      </p:sp>
      <p:cxnSp>
        <p:nvCxnSpPr>
          <p:cNvPr id="233" name="232 - Ευθεία γραμμή σύνδεσης"/>
          <p:cNvCxnSpPr>
            <a:stCxn id="230" idx="3"/>
            <a:endCxn id="232" idx="1"/>
          </p:cNvCxnSpPr>
          <p:nvPr/>
        </p:nvCxnSpPr>
        <p:spPr>
          <a:xfrm flipV="1">
            <a:off x="4144369" y="2596262"/>
            <a:ext cx="283615" cy="1286852"/>
          </a:xfrm>
          <a:prstGeom prst="line">
            <a:avLst/>
          </a:prstGeom>
        </p:spPr>
        <p:style>
          <a:lnRef idx="1">
            <a:schemeClr val="accent1"/>
          </a:lnRef>
          <a:fillRef idx="0">
            <a:schemeClr val="accent1"/>
          </a:fillRef>
          <a:effectRef idx="0">
            <a:schemeClr val="accent1"/>
          </a:effectRef>
          <a:fontRef idx="minor">
            <a:schemeClr val="tx1"/>
          </a:fontRef>
        </p:style>
      </p:cxnSp>
      <p:sp>
        <p:nvSpPr>
          <p:cNvPr id="234" name="233 - TextBox"/>
          <p:cNvSpPr txBox="1"/>
          <p:nvPr/>
        </p:nvSpPr>
        <p:spPr>
          <a:xfrm>
            <a:off x="5431679" y="2411596"/>
            <a:ext cx="508473" cy="369332"/>
          </a:xfrm>
          <a:prstGeom prst="rect">
            <a:avLst/>
          </a:prstGeom>
          <a:noFill/>
        </p:spPr>
        <p:txBody>
          <a:bodyPr wrap="none" rtlCol="0">
            <a:spAutoFit/>
          </a:bodyPr>
          <a:lstStyle/>
          <a:p>
            <a:r>
              <a:rPr lang="el-GR" dirty="0"/>
              <a:t>1/4</a:t>
            </a:r>
          </a:p>
        </p:txBody>
      </p:sp>
      <p:cxnSp>
        <p:nvCxnSpPr>
          <p:cNvPr id="235" name="234 - Ευθεία γραμμή σύνδεσης"/>
          <p:cNvCxnSpPr>
            <a:stCxn id="232" idx="3"/>
            <a:endCxn id="234" idx="1"/>
          </p:cNvCxnSpPr>
          <p:nvPr/>
        </p:nvCxnSpPr>
        <p:spPr>
          <a:xfrm>
            <a:off x="4936457" y="2596262"/>
            <a:ext cx="4952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235 - Ευθεία γραμμή σύνδεσης"/>
          <p:cNvCxnSpPr>
            <a:stCxn id="234" idx="3"/>
            <a:endCxn id="213" idx="1"/>
          </p:cNvCxnSpPr>
          <p:nvPr/>
        </p:nvCxnSpPr>
        <p:spPr>
          <a:xfrm flipV="1">
            <a:off x="5940152" y="2586970"/>
            <a:ext cx="355623" cy="9292"/>
          </a:xfrm>
          <a:prstGeom prst="line">
            <a:avLst/>
          </a:prstGeom>
        </p:spPr>
        <p:style>
          <a:lnRef idx="1">
            <a:schemeClr val="accent1"/>
          </a:lnRef>
          <a:fillRef idx="0">
            <a:schemeClr val="accent1"/>
          </a:fillRef>
          <a:effectRef idx="0">
            <a:schemeClr val="accent1"/>
          </a:effectRef>
          <a:fontRef idx="minor">
            <a:schemeClr val="tx1"/>
          </a:fontRef>
        </p:style>
      </p:cxnSp>
      <p:sp>
        <p:nvSpPr>
          <p:cNvPr id="237" name="236 - TextBox"/>
          <p:cNvSpPr txBox="1"/>
          <p:nvPr/>
        </p:nvSpPr>
        <p:spPr>
          <a:xfrm>
            <a:off x="5998506" y="2267580"/>
            <a:ext cx="301686" cy="369332"/>
          </a:xfrm>
          <a:prstGeom prst="rect">
            <a:avLst/>
          </a:prstGeom>
          <a:noFill/>
        </p:spPr>
        <p:txBody>
          <a:bodyPr wrap="none" rtlCol="0">
            <a:spAutoFit/>
          </a:bodyPr>
          <a:lstStyle/>
          <a:p>
            <a:r>
              <a:rPr lang="el-GR" dirty="0"/>
              <a:t>0</a:t>
            </a:r>
          </a:p>
        </p:txBody>
      </p:sp>
      <p:sp>
        <p:nvSpPr>
          <p:cNvPr id="238" name="237 - TextBox"/>
          <p:cNvSpPr txBox="1"/>
          <p:nvPr/>
        </p:nvSpPr>
        <p:spPr>
          <a:xfrm>
            <a:off x="6070514" y="2699628"/>
            <a:ext cx="301686" cy="369332"/>
          </a:xfrm>
          <a:prstGeom prst="rect">
            <a:avLst/>
          </a:prstGeom>
          <a:noFill/>
        </p:spPr>
        <p:txBody>
          <a:bodyPr wrap="none" rtlCol="0">
            <a:spAutoFit/>
          </a:bodyPr>
          <a:lstStyle/>
          <a:p>
            <a:r>
              <a:rPr lang="el-GR" dirty="0"/>
              <a:t>1</a:t>
            </a:r>
          </a:p>
        </p:txBody>
      </p:sp>
      <p:sp>
        <p:nvSpPr>
          <p:cNvPr id="239" name="238 - TextBox"/>
          <p:cNvSpPr txBox="1"/>
          <p:nvPr/>
        </p:nvSpPr>
        <p:spPr>
          <a:xfrm>
            <a:off x="8460432" y="1547500"/>
            <a:ext cx="340158" cy="461665"/>
          </a:xfrm>
          <a:prstGeom prst="rect">
            <a:avLst/>
          </a:prstGeom>
          <a:noFill/>
        </p:spPr>
        <p:txBody>
          <a:bodyPr wrap="none" rtlCol="0">
            <a:spAutoFit/>
          </a:bodyPr>
          <a:lstStyle/>
          <a:p>
            <a:r>
              <a:rPr lang="el-GR" sz="2400" b="1" dirty="0"/>
              <a:t>1</a:t>
            </a:r>
          </a:p>
        </p:txBody>
      </p:sp>
      <p:sp>
        <p:nvSpPr>
          <p:cNvPr id="240" name="239 - TextBox"/>
          <p:cNvSpPr txBox="1"/>
          <p:nvPr/>
        </p:nvSpPr>
        <p:spPr>
          <a:xfrm>
            <a:off x="323528" y="2987660"/>
            <a:ext cx="328936" cy="369332"/>
          </a:xfrm>
          <a:prstGeom prst="rect">
            <a:avLst/>
          </a:prstGeom>
          <a:noFill/>
        </p:spPr>
        <p:txBody>
          <a:bodyPr wrap="none" rtlCol="0">
            <a:spAutoFit/>
          </a:bodyPr>
          <a:lstStyle/>
          <a:p>
            <a:r>
              <a:rPr lang="el-GR" b="1" dirty="0"/>
              <a:t>Η</a:t>
            </a:r>
          </a:p>
        </p:txBody>
      </p:sp>
      <p:sp>
        <p:nvSpPr>
          <p:cNvPr id="241" name="240 - TextBox"/>
          <p:cNvSpPr txBox="1"/>
          <p:nvPr/>
        </p:nvSpPr>
        <p:spPr>
          <a:xfrm>
            <a:off x="827584" y="2987660"/>
            <a:ext cx="508473" cy="369332"/>
          </a:xfrm>
          <a:prstGeom prst="rect">
            <a:avLst/>
          </a:prstGeom>
          <a:noFill/>
        </p:spPr>
        <p:txBody>
          <a:bodyPr wrap="none" rtlCol="0">
            <a:spAutoFit/>
          </a:bodyPr>
          <a:lstStyle/>
          <a:p>
            <a:r>
              <a:rPr lang="el-GR" dirty="0"/>
              <a:t>1/8</a:t>
            </a:r>
          </a:p>
        </p:txBody>
      </p:sp>
      <p:sp>
        <p:nvSpPr>
          <p:cNvPr id="242" name="241 - TextBox"/>
          <p:cNvSpPr txBox="1"/>
          <p:nvPr/>
        </p:nvSpPr>
        <p:spPr>
          <a:xfrm>
            <a:off x="1835696" y="2987660"/>
            <a:ext cx="508473" cy="369332"/>
          </a:xfrm>
          <a:prstGeom prst="rect">
            <a:avLst/>
          </a:prstGeom>
          <a:noFill/>
        </p:spPr>
        <p:txBody>
          <a:bodyPr wrap="none" rtlCol="0">
            <a:spAutoFit/>
          </a:bodyPr>
          <a:lstStyle/>
          <a:p>
            <a:r>
              <a:rPr lang="el-GR" dirty="0"/>
              <a:t>1/8</a:t>
            </a:r>
          </a:p>
        </p:txBody>
      </p:sp>
      <p:cxnSp>
        <p:nvCxnSpPr>
          <p:cNvPr id="243" name="242 - Ευθεία γραμμή σύνδεσης"/>
          <p:cNvCxnSpPr>
            <a:stCxn id="241" idx="3"/>
            <a:endCxn id="242" idx="1"/>
          </p:cNvCxnSpPr>
          <p:nvPr/>
        </p:nvCxnSpPr>
        <p:spPr>
          <a:xfrm>
            <a:off x="1336057" y="3172326"/>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244" name="243 - TextBox"/>
          <p:cNvSpPr txBox="1"/>
          <p:nvPr/>
        </p:nvSpPr>
        <p:spPr>
          <a:xfrm>
            <a:off x="2767383" y="2987660"/>
            <a:ext cx="508473" cy="369332"/>
          </a:xfrm>
          <a:prstGeom prst="rect">
            <a:avLst/>
          </a:prstGeom>
          <a:noFill/>
        </p:spPr>
        <p:txBody>
          <a:bodyPr wrap="none" rtlCol="0">
            <a:spAutoFit/>
          </a:bodyPr>
          <a:lstStyle/>
          <a:p>
            <a:r>
              <a:rPr lang="el-GR" dirty="0"/>
              <a:t>1/8</a:t>
            </a:r>
          </a:p>
        </p:txBody>
      </p:sp>
      <p:cxnSp>
        <p:nvCxnSpPr>
          <p:cNvPr id="245" name="244 - Ευθεία γραμμή σύνδεσης"/>
          <p:cNvCxnSpPr>
            <a:stCxn id="242" idx="3"/>
            <a:endCxn id="244" idx="1"/>
          </p:cNvCxnSpPr>
          <p:nvPr/>
        </p:nvCxnSpPr>
        <p:spPr>
          <a:xfrm>
            <a:off x="2344169" y="3172326"/>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246" name="245 - TextBox"/>
          <p:cNvSpPr txBox="1"/>
          <p:nvPr/>
        </p:nvSpPr>
        <p:spPr>
          <a:xfrm>
            <a:off x="3631479" y="2987660"/>
            <a:ext cx="508473" cy="369332"/>
          </a:xfrm>
          <a:prstGeom prst="rect">
            <a:avLst/>
          </a:prstGeom>
          <a:noFill/>
        </p:spPr>
        <p:txBody>
          <a:bodyPr wrap="none" rtlCol="0">
            <a:spAutoFit/>
          </a:bodyPr>
          <a:lstStyle/>
          <a:p>
            <a:r>
              <a:rPr lang="el-GR" dirty="0"/>
              <a:t>1/8</a:t>
            </a:r>
          </a:p>
        </p:txBody>
      </p:sp>
      <p:cxnSp>
        <p:nvCxnSpPr>
          <p:cNvPr id="247" name="246 - Ευθεία γραμμή σύνδεσης"/>
          <p:cNvCxnSpPr>
            <a:stCxn id="244" idx="3"/>
            <a:endCxn id="246" idx="1"/>
          </p:cNvCxnSpPr>
          <p:nvPr/>
        </p:nvCxnSpPr>
        <p:spPr>
          <a:xfrm>
            <a:off x="3275856" y="3172326"/>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248" name="247 - TextBox"/>
          <p:cNvSpPr txBox="1"/>
          <p:nvPr/>
        </p:nvSpPr>
        <p:spPr>
          <a:xfrm>
            <a:off x="4572000" y="3635732"/>
            <a:ext cx="508473" cy="369332"/>
          </a:xfrm>
          <a:prstGeom prst="rect">
            <a:avLst/>
          </a:prstGeom>
          <a:noFill/>
        </p:spPr>
        <p:txBody>
          <a:bodyPr wrap="none" rtlCol="0">
            <a:spAutoFit/>
          </a:bodyPr>
          <a:lstStyle/>
          <a:p>
            <a:r>
              <a:rPr lang="el-GR" dirty="0"/>
              <a:t>1/8</a:t>
            </a:r>
          </a:p>
        </p:txBody>
      </p:sp>
      <p:cxnSp>
        <p:nvCxnSpPr>
          <p:cNvPr id="249" name="248 - Ευθεία γραμμή σύνδεσης"/>
          <p:cNvCxnSpPr>
            <a:stCxn id="248" idx="3"/>
            <a:endCxn id="211" idx="1"/>
          </p:cNvCxnSpPr>
          <p:nvPr/>
        </p:nvCxnSpPr>
        <p:spPr>
          <a:xfrm flipV="1">
            <a:off x="5080473" y="3163034"/>
            <a:ext cx="337552" cy="657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 name="249 - Ευθεία γραμμή σύνδεσης"/>
          <p:cNvCxnSpPr>
            <a:stCxn id="246" idx="3"/>
            <a:endCxn id="248" idx="1"/>
          </p:cNvCxnSpPr>
          <p:nvPr/>
        </p:nvCxnSpPr>
        <p:spPr>
          <a:xfrm>
            <a:off x="4139952" y="3172326"/>
            <a:ext cx="432048" cy="648072"/>
          </a:xfrm>
          <a:prstGeom prst="line">
            <a:avLst/>
          </a:prstGeom>
        </p:spPr>
        <p:style>
          <a:lnRef idx="1">
            <a:schemeClr val="accent1"/>
          </a:lnRef>
          <a:fillRef idx="0">
            <a:schemeClr val="accent1"/>
          </a:fillRef>
          <a:effectRef idx="0">
            <a:schemeClr val="accent1"/>
          </a:effectRef>
          <a:fontRef idx="minor">
            <a:schemeClr val="tx1"/>
          </a:fontRef>
        </p:style>
      </p:cxnSp>
      <p:sp>
        <p:nvSpPr>
          <p:cNvPr id="251" name="250 - TextBox"/>
          <p:cNvSpPr txBox="1"/>
          <p:nvPr/>
        </p:nvSpPr>
        <p:spPr>
          <a:xfrm>
            <a:off x="5076056" y="2843644"/>
            <a:ext cx="301686" cy="369332"/>
          </a:xfrm>
          <a:prstGeom prst="rect">
            <a:avLst/>
          </a:prstGeom>
          <a:noFill/>
        </p:spPr>
        <p:txBody>
          <a:bodyPr wrap="none" rtlCol="0">
            <a:spAutoFit/>
          </a:bodyPr>
          <a:lstStyle/>
          <a:p>
            <a:r>
              <a:rPr lang="el-GR" dirty="0"/>
              <a:t>0</a:t>
            </a:r>
          </a:p>
        </p:txBody>
      </p:sp>
      <p:sp>
        <p:nvSpPr>
          <p:cNvPr id="252" name="251 - TextBox"/>
          <p:cNvSpPr txBox="1"/>
          <p:nvPr/>
        </p:nvSpPr>
        <p:spPr>
          <a:xfrm>
            <a:off x="5148064" y="3419708"/>
            <a:ext cx="301686" cy="369332"/>
          </a:xfrm>
          <a:prstGeom prst="rect">
            <a:avLst/>
          </a:prstGeom>
          <a:noFill/>
        </p:spPr>
        <p:txBody>
          <a:bodyPr wrap="none" rtlCol="0">
            <a:spAutoFit/>
          </a:bodyPr>
          <a:lstStyle/>
          <a:p>
            <a:r>
              <a:rPr lang="el-GR" dirty="0"/>
              <a:t>1</a:t>
            </a:r>
          </a:p>
        </p:txBody>
      </p:sp>
      <p:sp>
        <p:nvSpPr>
          <p:cNvPr id="253" name="252 - TextBox"/>
          <p:cNvSpPr txBox="1"/>
          <p:nvPr/>
        </p:nvSpPr>
        <p:spPr>
          <a:xfrm>
            <a:off x="323528" y="4211796"/>
            <a:ext cx="280846" cy="369332"/>
          </a:xfrm>
          <a:prstGeom prst="rect">
            <a:avLst/>
          </a:prstGeom>
          <a:noFill/>
        </p:spPr>
        <p:txBody>
          <a:bodyPr wrap="none" rtlCol="0">
            <a:spAutoFit/>
          </a:bodyPr>
          <a:lstStyle/>
          <a:p>
            <a:r>
              <a:rPr lang="el-GR" b="1" dirty="0"/>
              <a:t>Γ</a:t>
            </a:r>
          </a:p>
        </p:txBody>
      </p:sp>
      <p:sp>
        <p:nvSpPr>
          <p:cNvPr id="254" name="253 - TextBox"/>
          <p:cNvSpPr txBox="1"/>
          <p:nvPr/>
        </p:nvSpPr>
        <p:spPr>
          <a:xfrm>
            <a:off x="827584" y="4211796"/>
            <a:ext cx="625492" cy="369332"/>
          </a:xfrm>
          <a:prstGeom prst="rect">
            <a:avLst/>
          </a:prstGeom>
          <a:noFill/>
        </p:spPr>
        <p:txBody>
          <a:bodyPr wrap="none" rtlCol="0">
            <a:spAutoFit/>
          </a:bodyPr>
          <a:lstStyle/>
          <a:p>
            <a:r>
              <a:rPr lang="el-GR" dirty="0"/>
              <a:t>1/16</a:t>
            </a:r>
          </a:p>
        </p:txBody>
      </p:sp>
      <p:sp>
        <p:nvSpPr>
          <p:cNvPr id="255" name="254 - TextBox"/>
          <p:cNvSpPr txBox="1"/>
          <p:nvPr/>
        </p:nvSpPr>
        <p:spPr>
          <a:xfrm>
            <a:off x="1835696" y="4211796"/>
            <a:ext cx="625492" cy="369332"/>
          </a:xfrm>
          <a:prstGeom prst="rect">
            <a:avLst/>
          </a:prstGeom>
          <a:noFill/>
        </p:spPr>
        <p:txBody>
          <a:bodyPr wrap="none" rtlCol="0">
            <a:spAutoFit/>
          </a:bodyPr>
          <a:lstStyle/>
          <a:p>
            <a:r>
              <a:rPr lang="el-GR" dirty="0"/>
              <a:t>1/16</a:t>
            </a:r>
          </a:p>
        </p:txBody>
      </p:sp>
      <p:cxnSp>
        <p:nvCxnSpPr>
          <p:cNvPr id="256" name="255 - Ευθεία γραμμή σύνδεσης"/>
          <p:cNvCxnSpPr>
            <a:stCxn id="254" idx="3"/>
            <a:endCxn id="255" idx="1"/>
          </p:cNvCxnSpPr>
          <p:nvPr/>
        </p:nvCxnSpPr>
        <p:spPr>
          <a:xfrm>
            <a:off x="1453076" y="4396462"/>
            <a:ext cx="382620" cy="0"/>
          </a:xfrm>
          <a:prstGeom prst="line">
            <a:avLst/>
          </a:prstGeom>
        </p:spPr>
        <p:style>
          <a:lnRef idx="1">
            <a:schemeClr val="accent1"/>
          </a:lnRef>
          <a:fillRef idx="0">
            <a:schemeClr val="accent1"/>
          </a:fillRef>
          <a:effectRef idx="0">
            <a:schemeClr val="accent1"/>
          </a:effectRef>
          <a:fontRef idx="minor">
            <a:schemeClr val="tx1"/>
          </a:fontRef>
        </p:style>
      </p:cxnSp>
      <p:sp>
        <p:nvSpPr>
          <p:cNvPr id="257" name="256 - TextBox"/>
          <p:cNvSpPr txBox="1"/>
          <p:nvPr/>
        </p:nvSpPr>
        <p:spPr>
          <a:xfrm>
            <a:off x="2767383" y="4211796"/>
            <a:ext cx="508473" cy="369332"/>
          </a:xfrm>
          <a:prstGeom prst="rect">
            <a:avLst/>
          </a:prstGeom>
          <a:noFill/>
        </p:spPr>
        <p:txBody>
          <a:bodyPr wrap="none" rtlCol="0">
            <a:spAutoFit/>
          </a:bodyPr>
          <a:lstStyle/>
          <a:p>
            <a:r>
              <a:rPr lang="el-GR" dirty="0"/>
              <a:t>1/8</a:t>
            </a:r>
          </a:p>
        </p:txBody>
      </p:sp>
      <p:cxnSp>
        <p:nvCxnSpPr>
          <p:cNvPr id="258" name="257 - Ευθεία γραμμή σύνδεσης"/>
          <p:cNvCxnSpPr>
            <a:stCxn id="255" idx="3"/>
            <a:endCxn id="257" idx="1"/>
          </p:cNvCxnSpPr>
          <p:nvPr/>
        </p:nvCxnSpPr>
        <p:spPr>
          <a:xfrm>
            <a:off x="2461188" y="4396462"/>
            <a:ext cx="306195" cy="0"/>
          </a:xfrm>
          <a:prstGeom prst="line">
            <a:avLst/>
          </a:prstGeom>
        </p:spPr>
        <p:style>
          <a:lnRef idx="1">
            <a:schemeClr val="accent1"/>
          </a:lnRef>
          <a:fillRef idx="0">
            <a:schemeClr val="accent1"/>
          </a:fillRef>
          <a:effectRef idx="0">
            <a:schemeClr val="accent1"/>
          </a:effectRef>
          <a:fontRef idx="minor">
            <a:schemeClr val="tx1"/>
          </a:fontRef>
        </p:style>
      </p:cxnSp>
      <p:sp>
        <p:nvSpPr>
          <p:cNvPr id="259" name="258 - TextBox"/>
          <p:cNvSpPr txBox="1"/>
          <p:nvPr/>
        </p:nvSpPr>
        <p:spPr>
          <a:xfrm>
            <a:off x="323528" y="4715852"/>
            <a:ext cx="317716" cy="369332"/>
          </a:xfrm>
          <a:prstGeom prst="rect">
            <a:avLst/>
          </a:prstGeom>
          <a:noFill/>
        </p:spPr>
        <p:txBody>
          <a:bodyPr wrap="none" rtlCol="0">
            <a:spAutoFit/>
          </a:bodyPr>
          <a:lstStyle/>
          <a:p>
            <a:r>
              <a:rPr lang="el-GR" b="1" dirty="0"/>
              <a:t>Δ</a:t>
            </a:r>
          </a:p>
        </p:txBody>
      </p:sp>
      <p:sp>
        <p:nvSpPr>
          <p:cNvPr id="260" name="259 - TextBox"/>
          <p:cNvSpPr txBox="1"/>
          <p:nvPr/>
        </p:nvSpPr>
        <p:spPr>
          <a:xfrm>
            <a:off x="827584" y="4715852"/>
            <a:ext cx="625492" cy="369332"/>
          </a:xfrm>
          <a:prstGeom prst="rect">
            <a:avLst/>
          </a:prstGeom>
          <a:noFill/>
        </p:spPr>
        <p:txBody>
          <a:bodyPr wrap="none" rtlCol="0">
            <a:spAutoFit/>
          </a:bodyPr>
          <a:lstStyle/>
          <a:p>
            <a:r>
              <a:rPr lang="el-GR" dirty="0"/>
              <a:t>1/32</a:t>
            </a:r>
          </a:p>
        </p:txBody>
      </p:sp>
      <p:sp>
        <p:nvSpPr>
          <p:cNvPr id="261" name="260 - TextBox"/>
          <p:cNvSpPr txBox="1"/>
          <p:nvPr/>
        </p:nvSpPr>
        <p:spPr>
          <a:xfrm>
            <a:off x="1835696" y="4715852"/>
            <a:ext cx="625492" cy="369332"/>
          </a:xfrm>
          <a:prstGeom prst="rect">
            <a:avLst/>
          </a:prstGeom>
          <a:noFill/>
        </p:spPr>
        <p:txBody>
          <a:bodyPr wrap="none" rtlCol="0">
            <a:spAutoFit/>
          </a:bodyPr>
          <a:lstStyle/>
          <a:p>
            <a:r>
              <a:rPr lang="el-GR" dirty="0"/>
              <a:t>1/16</a:t>
            </a:r>
          </a:p>
        </p:txBody>
      </p:sp>
      <p:cxnSp>
        <p:nvCxnSpPr>
          <p:cNvPr id="262" name="261 - Ευθεία γραμμή σύνδεσης"/>
          <p:cNvCxnSpPr>
            <a:stCxn id="260" idx="3"/>
            <a:endCxn id="261" idx="1"/>
          </p:cNvCxnSpPr>
          <p:nvPr/>
        </p:nvCxnSpPr>
        <p:spPr>
          <a:xfrm>
            <a:off x="1453076" y="4900518"/>
            <a:ext cx="3826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262 - Ευθεία γραμμή σύνδεσης"/>
          <p:cNvCxnSpPr>
            <a:stCxn id="261" idx="3"/>
            <a:endCxn id="257" idx="1"/>
          </p:cNvCxnSpPr>
          <p:nvPr/>
        </p:nvCxnSpPr>
        <p:spPr>
          <a:xfrm flipV="1">
            <a:off x="2461188" y="4396462"/>
            <a:ext cx="306195" cy="504056"/>
          </a:xfrm>
          <a:prstGeom prst="line">
            <a:avLst/>
          </a:prstGeom>
        </p:spPr>
        <p:style>
          <a:lnRef idx="1">
            <a:schemeClr val="accent1"/>
          </a:lnRef>
          <a:fillRef idx="0">
            <a:schemeClr val="accent1"/>
          </a:fillRef>
          <a:effectRef idx="0">
            <a:schemeClr val="accent1"/>
          </a:effectRef>
          <a:fontRef idx="minor">
            <a:schemeClr val="tx1"/>
          </a:fontRef>
        </p:style>
      </p:cxnSp>
      <p:sp>
        <p:nvSpPr>
          <p:cNvPr id="264" name="263 - TextBox"/>
          <p:cNvSpPr txBox="1"/>
          <p:nvPr/>
        </p:nvSpPr>
        <p:spPr>
          <a:xfrm>
            <a:off x="2483768" y="4643844"/>
            <a:ext cx="301686" cy="369332"/>
          </a:xfrm>
          <a:prstGeom prst="rect">
            <a:avLst/>
          </a:prstGeom>
          <a:noFill/>
        </p:spPr>
        <p:txBody>
          <a:bodyPr wrap="none" rtlCol="0">
            <a:spAutoFit/>
          </a:bodyPr>
          <a:lstStyle/>
          <a:p>
            <a:r>
              <a:rPr lang="el-GR" dirty="0"/>
              <a:t>1</a:t>
            </a:r>
          </a:p>
        </p:txBody>
      </p:sp>
      <p:cxnSp>
        <p:nvCxnSpPr>
          <p:cNvPr id="265" name="264 - Ευθεία γραμμή σύνδεσης"/>
          <p:cNvCxnSpPr>
            <a:stCxn id="257" idx="3"/>
            <a:endCxn id="230" idx="1"/>
          </p:cNvCxnSpPr>
          <p:nvPr/>
        </p:nvCxnSpPr>
        <p:spPr>
          <a:xfrm flipV="1">
            <a:off x="3275856" y="3883114"/>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266" name="265 - TextBox"/>
          <p:cNvSpPr txBox="1"/>
          <p:nvPr/>
        </p:nvSpPr>
        <p:spPr>
          <a:xfrm>
            <a:off x="3347864" y="3563724"/>
            <a:ext cx="301686" cy="369332"/>
          </a:xfrm>
          <a:prstGeom prst="rect">
            <a:avLst/>
          </a:prstGeom>
          <a:noFill/>
        </p:spPr>
        <p:txBody>
          <a:bodyPr wrap="none" rtlCol="0">
            <a:spAutoFit/>
          </a:bodyPr>
          <a:lstStyle/>
          <a:p>
            <a:r>
              <a:rPr lang="el-GR" dirty="0"/>
              <a:t>0</a:t>
            </a:r>
          </a:p>
        </p:txBody>
      </p:sp>
      <p:sp>
        <p:nvSpPr>
          <p:cNvPr id="267" name="266 - TextBox"/>
          <p:cNvSpPr txBox="1"/>
          <p:nvPr/>
        </p:nvSpPr>
        <p:spPr>
          <a:xfrm>
            <a:off x="3361518" y="4077072"/>
            <a:ext cx="301686" cy="369332"/>
          </a:xfrm>
          <a:prstGeom prst="rect">
            <a:avLst/>
          </a:prstGeom>
          <a:noFill/>
        </p:spPr>
        <p:txBody>
          <a:bodyPr wrap="none" rtlCol="0">
            <a:spAutoFit/>
          </a:bodyPr>
          <a:lstStyle/>
          <a:p>
            <a:r>
              <a:rPr lang="el-GR" dirty="0"/>
              <a:t>1</a:t>
            </a:r>
          </a:p>
        </p:txBody>
      </p:sp>
      <p:sp>
        <p:nvSpPr>
          <p:cNvPr id="268" name="267 - TextBox"/>
          <p:cNvSpPr txBox="1"/>
          <p:nvPr/>
        </p:nvSpPr>
        <p:spPr>
          <a:xfrm>
            <a:off x="323528" y="5291916"/>
            <a:ext cx="295274" cy="369332"/>
          </a:xfrm>
          <a:prstGeom prst="rect">
            <a:avLst/>
          </a:prstGeom>
          <a:noFill/>
        </p:spPr>
        <p:txBody>
          <a:bodyPr wrap="none" rtlCol="0">
            <a:spAutoFit/>
          </a:bodyPr>
          <a:lstStyle/>
          <a:p>
            <a:r>
              <a:rPr lang="el-GR" b="1" dirty="0"/>
              <a:t>Ζ</a:t>
            </a:r>
          </a:p>
        </p:txBody>
      </p:sp>
      <p:sp>
        <p:nvSpPr>
          <p:cNvPr id="269" name="268 - TextBox"/>
          <p:cNvSpPr txBox="1"/>
          <p:nvPr/>
        </p:nvSpPr>
        <p:spPr>
          <a:xfrm>
            <a:off x="827584" y="5291916"/>
            <a:ext cx="625492" cy="369332"/>
          </a:xfrm>
          <a:prstGeom prst="rect">
            <a:avLst/>
          </a:prstGeom>
          <a:noFill/>
        </p:spPr>
        <p:txBody>
          <a:bodyPr wrap="none" rtlCol="0">
            <a:spAutoFit/>
          </a:bodyPr>
          <a:lstStyle/>
          <a:p>
            <a:r>
              <a:rPr lang="el-GR" dirty="0"/>
              <a:t>1/32</a:t>
            </a:r>
          </a:p>
        </p:txBody>
      </p:sp>
      <p:cxnSp>
        <p:nvCxnSpPr>
          <p:cNvPr id="270" name="269 - Ευθεία γραμμή σύνδεσης"/>
          <p:cNvCxnSpPr>
            <a:stCxn id="269" idx="3"/>
            <a:endCxn id="261" idx="1"/>
          </p:cNvCxnSpPr>
          <p:nvPr/>
        </p:nvCxnSpPr>
        <p:spPr>
          <a:xfrm flipV="1">
            <a:off x="1453076" y="4900518"/>
            <a:ext cx="38262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271" name="270 - TextBox"/>
          <p:cNvSpPr txBox="1"/>
          <p:nvPr/>
        </p:nvSpPr>
        <p:spPr>
          <a:xfrm>
            <a:off x="1606018" y="4625260"/>
            <a:ext cx="301686" cy="369332"/>
          </a:xfrm>
          <a:prstGeom prst="rect">
            <a:avLst/>
          </a:prstGeom>
          <a:noFill/>
        </p:spPr>
        <p:txBody>
          <a:bodyPr wrap="none" rtlCol="0">
            <a:spAutoFit/>
          </a:bodyPr>
          <a:lstStyle/>
          <a:p>
            <a:r>
              <a:rPr lang="el-GR" dirty="0"/>
              <a:t>0</a:t>
            </a:r>
          </a:p>
        </p:txBody>
      </p:sp>
      <p:sp>
        <p:nvSpPr>
          <p:cNvPr id="272" name="271 - TextBox"/>
          <p:cNvSpPr txBox="1"/>
          <p:nvPr/>
        </p:nvSpPr>
        <p:spPr>
          <a:xfrm>
            <a:off x="1619672" y="5138608"/>
            <a:ext cx="301686" cy="369332"/>
          </a:xfrm>
          <a:prstGeom prst="rect">
            <a:avLst/>
          </a:prstGeom>
          <a:noFill/>
        </p:spPr>
        <p:txBody>
          <a:bodyPr wrap="none" rtlCol="0">
            <a:spAutoFit/>
          </a:bodyPr>
          <a:lstStyle/>
          <a:p>
            <a:r>
              <a:rPr lang="el-GR" dirty="0"/>
              <a:t>1</a:t>
            </a:r>
          </a:p>
        </p:txBody>
      </p:sp>
      <p:cxnSp>
        <p:nvCxnSpPr>
          <p:cNvPr id="273" name="272 - Ευθεία γραμμή σύνδεσης"/>
          <p:cNvCxnSpPr>
            <a:stCxn id="201" idx="3"/>
            <a:endCxn id="184" idx="1"/>
          </p:cNvCxnSpPr>
          <p:nvPr/>
        </p:nvCxnSpPr>
        <p:spPr>
          <a:xfrm flipV="1">
            <a:off x="7672761" y="1804174"/>
            <a:ext cx="211607" cy="57606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4" name="273 - TextBox"/>
          <p:cNvSpPr txBox="1"/>
          <p:nvPr/>
        </p:nvSpPr>
        <p:spPr>
          <a:xfrm>
            <a:off x="7740352" y="2051556"/>
            <a:ext cx="340158" cy="461665"/>
          </a:xfrm>
          <a:prstGeom prst="rect">
            <a:avLst/>
          </a:prstGeom>
          <a:noFill/>
        </p:spPr>
        <p:txBody>
          <a:bodyPr wrap="none" rtlCol="0">
            <a:spAutoFit/>
          </a:bodyPr>
          <a:lstStyle/>
          <a:p>
            <a:r>
              <a:rPr lang="el-GR" sz="2400" b="1" dirty="0"/>
              <a:t>1</a:t>
            </a:r>
          </a:p>
        </p:txBody>
      </p:sp>
      <p:sp>
        <p:nvSpPr>
          <p:cNvPr id="275" name="274 - TextBox"/>
          <p:cNvSpPr txBox="1"/>
          <p:nvPr/>
        </p:nvSpPr>
        <p:spPr>
          <a:xfrm>
            <a:off x="7596336" y="1538208"/>
            <a:ext cx="301686" cy="369332"/>
          </a:xfrm>
          <a:prstGeom prst="rect">
            <a:avLst/>
          </a:prstGeom>
          <a:noFill/>
        </p:spPr>
        <p:txBody>
          <a:bodyPr wrap="none" rtlCol="0">
            <a:spAutoFit/>
          </a:bodyPr>
          <a:lstStyle/>
          <a:p>
            <a:r>
              <a:rPr lang="el-GR" dirty="0"/>
              <a:t>0</a:t>
            </a:r>
          </a:p>
        </p:txBody>
      </p:sp>
      <p:sp>
        <p:nvSpPr>
          <p:cNvPr id="280" name="279 - TextBox"/>
          <p:cNvSpPr txBox="1"/>
          <p:nvPr/>
        </p:nvSpPr>
        <p:spPr>
          <a:xfrm>
            <a:off x="4788024" y="4293096"/>
            <a:ext cx="2388411" cy="369332"/>
          </a:xfrm>
          <a:prstGeom prst="rect">
            <a:avLst/>
          </a:prstGeom>
          <a:noFill/>
        </p:spPr>
        <p:txBody>
          <a:bodyPr wrap="none" rtlCol="0">
            <a:spAutoFit/>
          </a:bodyPr>
          <a:lstStyle/>
          <a:p>
            <a:r>
              <a:rPr lang="el-GR" dirty="0"/>
              <a:t>αντιστροφή σειράς </a:t>
            </a:r>
            <a:r>
              <a:rPr lang="en-US" dirty="0"/>
              <a:t>bits</a:t>
            </a:r>
            <a:endParaRPr lang="el-GR" dirty="0"/>
          </a:p>
        </p:txBody>
      </p:sp>
      <p:cxnSp>
        <p:nvCxnSpPr>
          <p:cNvPr id="281" name="280 - Shape"/>
          <p:cNvCxnSpPr/>
          <p:nvPr/>
        </p:nvCxnSpPr>
        <p:spPr>
          <a:xfrm rot="5400000">
            <a:off x="7086653" y="4338931"/>
            <a:ext cx="705272" cy="510237"/>
          </a:xfrm>
          <a:prstGeom prst="curvedConnector4">
            <a:avLst>
              <a:gd name="adj1" fmla="val 33635"/>
              <a:gd name="adj2" fmla="val 144803"/>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123 - Θέση αριθμού διαφάνειας"/>
          <p:cNvSpPr>
            <a:spLocks noGrp="1"/>
          </p:cNvSpPr>
          <p:nvPr>
            <p:ph type="sldNum" sz="quarter" idx="12"/>
          </p:nvPr>
        </p:nvSpPr>
        <p:spPr/>
        <p:txBody>
          <a:bodyPr/>
          <a:lstStyle/>
          <a:p>
            <a:fld id="{2BFB6B6B-6A16-4D0B-B6BC-52D8B33A6A07}" type="slidenum">
              <a:rPr lang="el-GR" smtClean="0"/>
              <a:pPr/>
              <a:t>83</a:t>
            </a:fld>
            <a:endParaRPr lang="el-GR" dirty="0"/>
          </a:p>
        </p:txBody>
      </p:sp>
      <p:sp>
        <p:nvSpPr>
          <p:cNvPr id="128" name="127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22944691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291 - TextBox"/>
          <p:cNvSpPr txBox="1"/>
          <p:nvPr/>
        </p:nvSpPr>
        <p:spPr>
          <a:xfrm>
            <a:off x="8338258" y="980728"/>
            <a:ext cx="340158" cy="461665"/>
          </a:xfrm>
          <a:prstGeom prst="rect">
            <a:avLst/>
          </a:prstGeom>
          <a:noFill/>
        </p:spPr>
        <p:txBody>
          <a:bodyPr wrap="none" rtlCol="0">
            <a:spAutoFit/>
          </a:bodyPr>
          <a:lstStyle/>
          <a:p>
            <a:r>
              <a:rPr lang="el-GR" sz="2400" b="1" dirty="0"/>
              <a:t>0</a:t>
            </a:r>
          </a:p>
        </p:txBody>
      </p:sp>
      <p:sp>
        <p:nvSpPr>
          <p:cNvPr id="307" name="306 - TextBox"/>
          <p:cNvSpPr txBox="1"/>
          <p:nvPr/>
        </p:nvSpPr>
        <p:spPr>
          <a:xfrm>
            <a:off x="5961994" y="2132856"/>
            <a:ext cx="340158" cy="461665"/>
          </a:xfrm>
          <a:prstGeom prst="rect">
            <a:avLst/>
          </a:prstGeom>
          <a:noFill/>
        </p:spPr>
        <p:txBody>
          <a:bodyPr wrap="none" rtlCol="0">
            <a:spAutoFit/>
          </a:bodyPr>
          <a:lstStyle/>
          <a:p>
            <a:r>
              <a:rPr lang="el-GR" sz="2400" b="1" dirty="0"/>
              <a:t>0</a:t>
            </a:r>
          </a:p>
        </p:txBody>
      </p:sp>
      <p:sp>
        <p:nvSpPr>
          <p:cNvPr id="337" name="336 - TextBox"/>
          <p:cNvSpPr txBox="1"/>
          <p:nvPr/>
        </p:nvSpPr>
        <p:spPr>
          <a:xfrm>
            <a:off x="3325006" y="4014356"/>
            <a:ext cx="340158" cy="461665"/>
          </a:xfrm>
          <a:prstGeom prst="rect">
            <a:avLst/>
          </a:prstGeom>
          <a:noFill/>
        </p:spPr>
        <p:txBody>
          <a:bodyPr wrap="none" rtlCol="0">
            <a:spAutoFit/>
          </a:bodyPr>
          <a:lstStyle/>
          <a:p>
            <a:r>
              <a:rPr lang="el-GR" sz="2400" b="1" dirty="0"/>
              <a:t>1</a:t>
            </a:r>
          </a:p>
        </p:txBody>
      </p:sp>
      <p:sp>
        <p:nvSpPr>
          <p:cNvPr id="334" name="333 - TextBox"/>
          <p:cNvSpPr txBox="1"/>
          <p:nvPr/>
        </p:nvSpPr>
        <p:spPr>
          <a:xfrm>
            <a:off x="2447256" y="4581128"/>
            <a:ext cx="340158" cy="461665"/>
          </a:xfrm>
          <a:prstGeom prst="rect">
            <a:avLst/>
          </a:prstGeom>
          <a:noFill/>
        </p:spPr>
        <p:txBody>
          <a:bodyPr wrap="none" rtlCol="0">
            <a:spAutoFit/>
          </a:bodyPr>
          <a:lstStyle/>
          <a:p>
            <a:r>
              <a:rPr lang="el-GR" sz="2400" b="1" dirty="0"/>
              <a:t>1</a:t>
            </a:r>
          </a:p>
        </p:txBody>
      </p:sp>
      <p:sp>
        <p:nvSpPr>
          <p:cNvPr id="341" name="340 - TextBox"/>
          <p:cNvSpPr txBox="1"/>
          <p:nvPr/>
        </p:nvSpPr>
        <p:spPr>
          <a:xfrm>
            <a:off x="1475656" y="4437112"/>
            <a:ext cx="340158" cy="461665"/>
          </a:xfrm>
          <a:prstGeom prst="rect">
            <a:avLst/>
          </a:prstGeom>
          <a:noFill/>
        </p:spPr>
        <p:txBody>
          <a:bodyPr wrap="none" rtlCol="0">
            <a:spAutoFit/>
          </a:bodyPr>
          <a:lstStyle/>
          <a:p>
            <a:r>
              <a:rPr lang="el-GR" sz="2400" b="1" dirty="0"/>
              <a:t>0</a:t>
            </a:r>
          </a:p>
        </p:txBody>
      </p:sp>
      <p:cxnSp>
        <p:nvCxnSpPr>
          <p:cNvPr id="115" name="114 - Ευθύγραμμο βέλος σύνδεσης"/>
          <p:cNvCxnSpPr/>
          <p:nvPr/>
        </p:nvCxnSpPr>
        <p:spPr>
          <a:xfrm>
            <a:off x="1691680" y="4725144"/>
            <a:ext cx="936104" cy="1080120"/>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21" name="120 - TextBox"/>
          <p:cNvSpPr txBox="1"/>
          <p:nvPr/>
        </p:nvSpPr>
        <p:spPr>
          <a:xfrm>
            <a:off x="2555776" y="5661248"/>
            <a:ext cx="962123" cy="461665"/>
          </a:xfrm>
          <a:prstGeom prst="rect">
            <a:avLst/>
          </a:prstGeom>
          <a:noFill/>
        </p:spPr>
        <p:txBody>
          <a:bodyPr wrap="none" rtlCol="0">
            <a:spAutoFit/>
          </a:bodyPr>
          <a:lstStyle/>
          <a:p>
            <a:r>
              <a:rPr lang="el-GR" sz="2400" dirty="0"/>
              <a:t>01100</a:t>
            </a:r>
          </a:p>
        </p:txBody>
      </p:sp>
      <p:sp>
        <p:nvSpPr>
          <p:cNvPr id="122" name="121 - TextBox"/>
          <p:cNvSpPr txBox="1"/>
          <p:nvPr/>
        </p:nvSpPr>
        <p:spPr>
          <a:xfrm>
            <a:off x="2555776" y="6396335"/>
            <a:ext cx="962123" cy="461665"/>
          </a:xfrm>
          <a:prstGeom prst="rect">
            <a:avLst/>
          </a:prstGeom>
          <a:noFill/>
        </p:spPr>
        <p:txBody>
          <a:bodyPr wrap="none" rtlCol="0">
            <a:spAutoFit/>
          </a:bodyPr>
          <a:lstStyle/>
          <a:p>
            <a:r>
              <a:rPr lang="el-GR" sz="2400" dirty="0"/>
              <a:t>00110</a:t>
            </a:r>
          </a:p>
        </p:txBody>
      </p:sp>
      <p:sp>
        <p:nvSpPr>
          <p:cNvPr id="123" name="122 - Βέλος προς τα κάτω"/>
          <p:cNvSpPr/>
          <p:nvPr/>
        </p:nvSpPr>
        <p:spPr>
          <a:xfrm>
            <a:off x="2859134" y="6013301"/>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9" name="138 - TextBox"/>
          <p:cNvSpPr txBox="1"/>
          <p:nvPr/>
        </p:nvSpPr>
        <p:spPr>
          <a:xfrm>
            <a:off x="3563888" y="476672"/>
            <a:ext cx="1554465" cy="461665"/>
          </a:xfrm>
          <a:prstGeom prst="rect">
            <a:avLst/>
          </a:prstGeom>
          <a:noFill/>
        </p:spPr>
        <p:txBody>
          <a:bodyPr wrap="none" rtlCol="0">
            <a:spAutoFit/>
          </a:bodyPr>
          <a:lstStyle/>
          <a:p>
            <a:r>
              <a:rPr lang="el-GR" sz="2400" b="1" dirty="0"/>
              <a:t>Σύμβολο Δ</a:t>
            </a:r>
          </a:p>
        </p:txBody>
      </p:sp>
      <p:sp>
        <p:nvSpPr>
          <p:cNvPr id="124" name="123 - TextBox"/>
          <p:cNvSpPr txBox="1"/>
          <p:nvPr/>
        </p:nvSpPr>
        <p:spPr>
          <a:xfrm>
            <a:off x="287016" y="1268760"/>
            <a:ext cx="314510" cy="369332"/>
          </a:xfrm>
          <a:prstGeom prst="rect">
            <a:avLst/>
          </a:prstGeom>
          <a:noFill/>
        </p:spPr>
        <p:txBody>
          <a:bodyPr wrap="none" rtlCol="0">
            <a:spAutoFit/>
          </a:bodyPr>
          <a:lstStyle/>
          <a:p>
            <a:r>
              <a:rPr lang="el-GR" b="1" dirty="0"/>
              <a:t>Β</a:t>
            </a:r>
          </a:p>
        </p:txBody>
      </p:sp>
      <p:sp>
        <p:nvSpPr>
          <p:cNvPr id="128" name="127 - TextBox"/>
          <p:cNvSpPr txBox="1"/>
          <p:nvPr/>
        </p:nvSpPr>
        <p:spPr>
          <a:xfrm>
            <a:off x="287016" y="1844824"/>
            <a:ext cx="296876" cy="369332"/>
          </a:xfrm>
          <a:prstGeom prst="rect">
            <a:avLst/>
          </a:prstGeom>
          <a:noFill/>
        </p:spPr>
        <p:txBody>
          <a:bodyPr wrap="none" rtlCol="0">
            <a:spAutoFit/>
          </a:bodyPr>
          <a:lstStyle/>
          <a:p>
            <a:r>
              <a:rPr lang="el-GR" b="1" dirty="0"/>
              <a:t>Ε</a:t>
            </a:r>
          </a:p>
        </p:txBody>
      </p:sp>
      <p:sp>
        <p:nvSpPr>
          <p:cNvPr id="129" name="128 - TextBox"/>
          <p:cNvSpPr txBox="1"/>
          <p:nvPr/>
        </p:nvSpPr>
        <p:spPr>
          <a:xfrm>
            <a:off x="287016" y="2358172"/>
            <a:ext cx="324128" cy="369332"/>
          </a:xfrm>
          <a:prstGeom prst="rect">
            <a:avLst/>
          </a:prstGeom>
          <a:noFill/>
        </p:spPr>
        <p:txBody>
          <a:bodyPr wrap="none" rtlCol="0">
            <a:spAutoFit/>
          </a:bodyPr>
          <a:lstStyle/>
          <a:p>
            <a:r>
              <a:rPr lang="el-GR" b="1" dirty="0"/>
              <a:t>Α</a:t>
            </a:r>
          </a:p>
        </p:txBody>
      </p:sp>
      <p:sp>
        <p:nvSpPr>
          <p:cNvPr id="130" name="129 - TextBox"/>
          <p:cNvSpPr txBox="1"/>
          <p:nvPr/>
        </p:nvSpPr>
        <p:spPr>
          <a:xfrm>
            <a:off x="786655" y="1268760"/>
            <a:ext cx="508473" cy="369332"/>
          </a:xfrm>
          <a:prstGeom prst="rect">
            <a:avLst/>
          </a:prstGeom>
          <a:noFill/>
        </p:spPr>
        <p:txBody>
          <a:bodyPr wrap="none" rtlCol="0">
            <a:spAutoFit/>
          </a:bodyPr>
          <a:lstStyle/>
          <a:p>
            <a:r>
              <a:rPr lang="el-GR" dirty="0"/>
              <a:t>1/4</a:t>
            </a:r>
          </a:p>
        </p:txBody>
      </p:sp>
      <p:sp>
        <p:nvSpPr>
          <p:cNvPr id="131" name="130 - TextBox"/>
          <p:cNvSpPr txBox="1"/>
          <p:nvPr/>
        </p:nvSpPr>
        <p:spPr>
          <a:xfrm>
            <a:off x="1727176" y="1268760"/>
            <a:ext cx="508473" cy="369332"/>
          </a:xfrm>
          <a:prstGeom prst="rect">
            <a:avLst/>
          </a:prstGeom>
          <a:noFill/>
        </p:spPr>
        <p:txBody>
          <a:bodyPr wrap="none" rtlCol="0">
            <a:spAutoFit/>
          </a:bodyPr>
          <a:lstStyle/>
          <a:p>
            <a:r>
              <a:rPr lang="el-GR" dirty="0"/>
              <a:t>1/4</a:t>
            </a:r>
          </a:p>
        </p:txBody>
      </p:sp>
      <p:cxnSp>
        <p:nvCxnSpPr>
          <p:cNvPr id="132" name="131 - Ευθεία γραμμή σύνδεσης"/>
          <p:cNvCxnSpPr>
            <a:stCxn id="130" idx="3"/>
            <a:endCxn id="131" idx="1"/>
          </p:cNvCxnSpPr>
          <p:nvPr/>
        </p:nvCxnSpPr>
        <p:spPr>
          <a:xfrm>
            <a:off x="1295128" y="1453426"/>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133" name="132 - TextBox"/>
          <p:cNvSpPr txBox="1"/>
          <p:nvPr/>
        </p:nvSpPr>
        <p:spPr>
          <a:xfrm>
            <a:off x="2658863" y="1268760"/>
            <a:ext cx="508473" cy="369332"/>
          </a:xfrm>
          <a:prstGeom prst="rect">
            <a:avLst/>
          </a:prstGeom>
          <a:noFill/>
        </p:spPr>
        <p:txBody>
          <a:bodyPr wrap="none" rtlCol="0">
            <a:spAutoFit/>
          </a:bodyPr>
          <a:lstStyle/>
          <a:p>
            <a:r>
              <a:rPr lang="el-GR" dirty="0"/>
              <a:t>1/4</a:t>
            </a:r>
          </a:p>
        </p:txBody>
      </p:sp>
      <p:cxnSp>
        <p:nvCxnSpPr>
          <p:cNvPr id="134" name="133 - Ευθεία γραμμή σύνδεσης"/>
          <p:cNvCxnSpPr>
            <a:stCxn id="131" idx="3"/>
            <a:endCxn id="133" idx="1"/>
          </p:cNvCxnSpPr>
          <p:nvPr/>
        </p:nvCxnSpPr>
        <p:spPr>
          <a:xfrm>
            <a:off x="2235649" y="1453426"/>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35" name="134 - TextBox"/>
          <p:cNvSpPr txBox="1"/>
          <p:nvPr/>
        </p:nvSpPr>
        <p:spPr>
          <a:xfrm>
            <a:off x="3522959" y="1268760"/>
            <a:ext cx="508473" cy="369332"/>
          </a:xfrm>
          <a:prstGeom prst="rect">
            <a:avLst/>
          </a:prstGeom>
          <a:noFill/>
        </p:spPr>
        <p:txBody>
          <a:bodyPr wrap="none" rtlCol="0">
            <a:spAutoFit/>
          </a:bodyPr>
          <a:lstStyle/>
          <a:p>
            <a:r>
              <a:rPr lang="el-GR" dirty="0"/>
              <a:t>1/4</a:t>
            </a:r>
          </a:p>
        </p:txBody>
      </p:sp>
      <p:cxnSp>
        <p:nvCxnSpPr>
          <p:cNvPr id="136" name="135 - Ευθεία γραμμή σύνδεσης"/>
          <p:cNvCxnSpPr>
            <a:stCxn id="133" idx="3"/>
            <a:endCxn id="135" idx="1"/>
          </p:cNvCxnSpPr>
          <p:nvPr/>
        </p:nvCxnSpPr>
        <p:spPr>
          <a:xfrm>
            <a:off x="3167336" y="1453426"/>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136 - TextBox"/>
          <p:cNvSpPr txBox="1"/>
          <p:nvPr/>
        </p:nvSpPr>
        <p:spPr>
          <a:xfrm>
            <a:off x="4391472" y="1268760"/>
            <a:ext cx="508473" cy="369332"/>
          </a:xfrm>
          <a:prstGeom prst="rect">
            <a:avLst/>
          </a:prstGeom>
          <a:noFill/>
        </p:spPr>
        <p:txBody>
          <a:bodyPr wrap="none" rtlCol="0">
            <a:spAutoFit/>
          </a:bodyPr>
          <a:lstStyle/>
          <a:p>
            <a:r>
              <a:rPr lang="el-GR" dirty="0"/>
              <a:t>1/4</a:t>
            </a:r>
          </a:p>
        </p:txBody>
      </p:sp>
      <p:sp>
        <p:nvSpPr>
          <p:cNvPr id="138" name="137 - TextBox"/>
          <p:cNvSpPr txBox="1"/>
          <p:nvPr/>
        </p:nvSpPr>
        <p:spPr>
          <a:xfrm>
            <a:off x="5323159" y="1268760"/>
            <a:ext cx="508473" cy="369332"/>
          </a:xfrm>
          <a:prstGeom prst="rect">
            <a:avLst/>
          </a:prstGeom>
          <a:noFill/>
        </p:spPr>
        <p:txBody>
          <a:bodyPr wrap="none" rtlCol="0">
            <a:spAutoFit/>
          </a:bodyPr>
          <a:lstStyle/>
          <a:p>
            <a:r>
              <a:rPr lang="el-GR" dirty="0"/>
              <a:t>1/4</a:t>
            </a:r>
          </a:p>
        </p:txBody>
      </p:sp>
      <p:cxnSp>
        <p:nvCxnSpPr>
          <p:cNvPr id="140" name="139 - Ευθεία γραμμή σύνδεσης"/>
          <p:cNvCxnSpPr>
            <a:stCxn id="137" idx="3"/>
            <a:endCxn id="138" idx="1"/>
          </p:cNvCxnSpPr>
          <p:nvPr/>
        </p:nvCxnSpPr>
        <p:spPr>
          <a:xfrm>
            <a:off x="4899945" y="1453426"/>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42" name="141 - TextBox"/>
          <p:cNvSpPr txBox="1"/>
          <p:nvPr/>
        </p:nvSpPr>
        <p:spPr>
          <a:xfrm>
            <a:off x="6187255" y="1268760"/>
            <a:ext cx="508473" cy="369332"/>
          </a:xfrm>
          <a:prstGeom prst="rect">
            <a:avLst/>
          </a:prstGeom>
          <a:noFill/>
        </p:spPr>
        <p:txBody>
          <a:bodyPr wrap="none" rtlCol="0">
            <a:spAutoFit/>
          </a:bodyPr>
          <a:lstStyle/>
          <a:p>
            <a:r>
              <a:rPr lang="el-GR" dirty="0"/>
              <a:t>1/4</a:t>
            </a:r>
          </a:p>
        </p:txBody>
      </p:sp>
      <p:cxnSp>
        <p:nvCxnSpPr>
          <p:cNvPr id="143" name="142 - Ευθεία γραμμή σύνδεσης"/>
          <p:cNvCxnSpPr>
            <a:stCxn id="138" idx="3"/>
            <a:endCxn id="142" idx="1"/>
          </p:cNvCxnSpPr>
          <p:nvPr/>
        </p:nvCxnSpPr>
        <p:spPr>
          <a:xfrm>
            <a:off x="5831632" y="1453426"/>
            <a:ext cx="3556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146 - Ευθεία γραμμή σύνδεσης"/>
          <p:cNvCxnSpPr>
            <a:stCxn id="135" idx="3"/>
            <a:endCxn id="137" idx="1"/>
          </p:cNvCxnSpPr>
          <p:nvPr/>
        </p:nvCxnSpPr>
        <p:spPr>
          <a:xfrm>
            <a:off x="4031432" y="1453426"/>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48" name="147 - TextBox"/>
          <p:cNvSpPr txBox="1"/>
          <p:nvPr/>
        </p:nvSpPr>
        <p:spPr>
          <a:xfrm>
            <a:off x="7055768" y="1556792"/>
            <a:ext cx="508473" cy="369332"/>
          </a:xfrm>
          <a:prstGeom prst="rect">
            <a:avLst/>
          </a:prstGeom>
          <a:noFill/>
        </p:spPr>
        <p:txBody>
          <a:bodyPr wrap="square" rtlCol="0">
            <a:spAutoFit/>
          </a:bodyPr>
          <a:lstStyle/>
          <a:p>
            <a:r>
              <a:rPr lang="el-GR" dirty="0"/>
              <a:t>1/4</a:t>
            </a:r>
          </a:p>
        </p:txBody>
      </p:sp>
      <p:cxnSp>
        <p:nvCxnSpPr>
          <p:cNvPr id="149" name="148 - Ευθεία γραμμή σύνδεσης"/>
          <p:cNvCxnSpPr>
            <a:stCxn id="142" idx="3"/>
            <a:endCxn id="148" idx="1"/>
          </p:cNvCxnSpPr>
          <p:nvPr/>
        </p:nvCxnSpPr>
        <p:spPr>
          <a:xfrm>
            <a:off x="6695728" y="1453426"/>
            <a:ext cx="36004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150" name="149 - TextBox"/>
          <p:cNvSpPr txBox="1"/>
          <p:nvPr/>
        </p:nvSpPr>
        <p:spPr>
          <a:xfrm>
            <a:off x="7847856" y="1556792"/>
            <a:ext cx="508473" cy="369332"/>
          </a:xfrm>
          <a:prstGeom prst="rect">
            <a:avLst/>
          </a:prstGeom>
          <a:noFill/>
        </p:spPr>
        <p:txBody>
          <a:bodyPr wrap="square" rtlCol="0">
            <a:spAutoFit/>
          </a:bodyPr>
          <a:lstStyle/>
          <a:p>
            <a:r>
              <a:rPr lang="el-GR" dirty="0"/>
              <a:t>1/2</a:t>
            </a:r>
          </a:p>
        </p:txBody>
      </p:sp>
      <p:cxnSp>
        <p:nvCxnSpPr>
          <p:cNvPr id="151" name="150 - Ευθεία γραμμή σύνδεσης"/>
          <p:cNvCxnSpPr>
            <a:stCxn id="148" idx="3"/>
            <a:endCxn id="150" idx="1"/>
          </p:cNvCxnSpPr>
          <p:nvPr/>
        </p:nvCxnSpPr>
        <p:spPr>
          <a:xfrm>
            <a:off x="7564241" y="1741458"/>
            <a:ext cx="283615" cy="0"/>
          </a:xfrm>
          <a:prstGeom prst="line">
            <a:avLst/>
          </a:prstGeom>
        </p:spPr>
        <p:style>
          <a:lnRef idx="1">
            <a:schemeClr val="accent1"/>
          </a:lnRef>
          <a:fillRef idx="0">
            <a:schemeClr val="accent1"/>
          </a:fillRef>
          <a:effectRef idx="0">
            <a:schemeClr val="accent1"/>
          </a:effectRef>
          <a:fontRef idx="minor">
            <a:schemeClr val="tx1"/>
          </a:fontRef>
        </p:style>
      </p:cxnSp>
      <p:sp>
        <p:nvSpPr>
          <p:cNvPr id="152" name="151 - TextBox"/>
          <p:cNvSpPr txBox="1"/>
          <p:nvPr/>
        </p:nvSpPr>
        <p:spPr>
          <a:xfrm>
            <a:off x="8635527" y="1196752"/>
            <a:ext cx="508473" cy="369332"/>
          </a:xfrm>
          <a:prstGeom prst="rect">
            <a:avLst/>
          </a:prstGeom>
          <a:noFill/>
        </p:spPr>
        <p:txBody>
          <a:bodyPr wrap="square" rtlCol="0">
            <a:spAutoFit/>
          </a:bodyPr>
          <a:lstStyle/>
          <a:p>
            <a:r>
              <a:rPr lang="el-GR" dirty="0"/>
              <a:t>1</a:t>
            </a:r>
          </a:p>
        </p:txBody>
      </p:sp>
      <p:cxnSp>
        <p:nvCxnSpPr>
          <p:cNvPr id="153" name="152 - Ευθεία γραμμή σύνδεσης"/>
          <p:cNvCxnSpPr>
            <a:stCxn id="150" idx="3"/>
            <a:endCxn id="152" idx="1"/>
          </p:cNvCxnSpPr>
          <p:nvPr/>
        </p:nvCxnSpPr>
        <p:spPr>
          <a:xfrm flipV="1">
            <a:off x="8356329" y="1381418"/>
            <a:ext cx="27919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154" name="153 - TextBox"/>
          <p:cNvSpPr txBox="1"/>
          <p:nvPr/>
        </p:nvSpPr>
        <p:spPr>
          <a:xfrm>
            <a:off x="791072" y="1844824"/>
            <a:ext cx="508473" cy="369332"/>
          </a:xfrm>
          <a:prstGeom prst="rect">
            <a:avLst/>
          </a:prstGeom>
          <a:noFill/>
        </p:spPr>
        <p:txBody>
          <a:bodyPr wrap="none" rtlCol="0">
            <a:spAutoFit/>
          </a:bodyPr>
          <a:lstStyle/>
          <a:p>
            <a:r>
              <a:rPr lang="el-GR" dirty="0"/>
              <a:t>1/4</a:t>
            </a:r>
          </a:p>
        </p:txBody>
      </p:sp>
      <p:sp>
        <p:nvSpPr>
          <p:cNvPr id="156" name="155 - TextBox"/>
          <p:cNvSpPr txBox="1"/>
          <p:nvPr/>
        </p:nvSpPr>
        <p:spPr>
          <a:xfrm>
            <a:off x="1799184" y="1844824"/>
            <a:ext cx="508473" cy="369332"/>
          </a:xfrm>
          <a:prstGeom prst="rect">
            <a:avLst/>
          </a:prstGeom>
          <a:noFill/>
        </p:spPr>
        <p:txBody>
          <a:bodyPr wrap="none" rtlCol="0">
            <a:spAutoFit/>
          </a:bodyPr>
          <a:lstStyle/>
          <a:p>
            <a:r>
              <a:rPr lang="el-GR" dirty="0"/>
              <a:t>1/4</a:t>
            </a:r>
          </a:p>
        </p:txBody>
      </p:sp>
      <p:cxnSp>
        <p:nvCxnSpPr>
          <p:cNvPr id="157" name="156 - Ευθεία γραμμή σύνδεσης"/>
          <p:cNvCxnSpPr>
            <a:stCxn id="154" idx="3"/>
            <a:endCxn id="156" idx="1"/>
          </p:cNvCxnSpPr>
          <p:nvPr/>
        </p:nvCxnSpPr>
        <p:spPr>
          <a:xfrm>
            <a:off x="1299545" y="2029490"/>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158" name="157 - TextBox"/>
          <p:cNvSpPr txBox="1"/>
          <p:nvPr/>
        </p:nvSpPr>
        <p:spPr>
          <a:xfrm>
            <a:off x="2730871" y="1844824"/>
            <a:ext cx="508473" cy="369332"/>
          </a:xfrm>
          <a:prstGeom prst="rect">
            <a:avLst/>
          </a:prstGeom>
          <a:noFill/>
        </p:spPr>
        <p:txBody>
          <a:bodyPr wrap="none" rtlCol="0">
            <a:spAutoFit/>
          </a:bodyPr>
          <a:lstStyle/>
          <a:p>
            <a:r>
              <a:rPr lang="el-GR" dirty="0"/>
              <a:t>1/4</a:t>
            </a:r>
          </a:p>
        </p:txBody>
      </p:sp>
      <p:cxnSp>
        <p:nvCxnSpPr>
          <p:cNvPr id="159" name="158 - Ευθεία γραμμή σύνδεσης"/>
          <p:cNvCxnSpPr>
            <a:stCxn id="156" idx="3"/>
            <a:endCxn id="158" idx="1"/>
          </p:cNvCxnSpPr>
          <p:nvPr/>
        </p:nvCxnSpPr>
        <p:spPr>
          <a:xfrm>
            <a:off x="2307657" y="2029490"/>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61" name="160 - TextBox"/>
          <p:cNvSpPr txBox="1"/>
          <p:nvPr/>
        </p:nvSpPr>
        <p:spPr>
          <a:xfrm>
            <a:off x="3594967" y="1844824"/>
            <a:ext cx="508473" cy="369332"/>
          </a:xfrm>
          <a:prstGeom prst="rect">
            <a:avLst/>
          </a:prstGeom>
          <a:noFill/>
        </p:spPr>
        <p:txBody>
          <a:bodyPr wrap="none" rtlCol="0">
            <a:spAutoFit/>
          </a:bodyPr>
          <a:lstStyle/>
          <a:p>
            <a:r>
              <a:rPr lang="el-GR" dirty="0"/>
              <a:t>1/4</a:t>
            </a:r>
          </a:p>
        </p:txBody>
      </p:sp>
      <p:cxnSp>
        <p:nvCxnSpPr>
          <p:cNvPr id="164" name="163 - Ευθεία γραμμή σύνδεσης"/>
          <p:cNvCxnSpPr>
            <a:stCxn id="158" idx="3"/>
            <a:endCxn id="161" idx="1"/>
          </p:cNvCxnSpPr>
          <p:nvPr/>
        </p:nvCxnSpPr>
        <p:spPr>
          <a:xfrm>
            <a:off x="3239344" y="2029490"/>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165" name="164 - TextBox"/>
          <p:cNvSpPr txBox="1"/>
          <p:nvPr/>
        </p:nvSpPr>
        <p:spPr>
          <a:xfrm>
            <a:off x="4463480" y="1844824"/>
            <a:ext cx="508473" cy="369332"/>
          </a:xfrm>
          <a:prstGeom prst="rect">
            <a:avLst/>
          </a:prstGeom>
          <a:noFill/>
        </p:spPr>
        <p:txBody>
          <a:bodyPr wrap="none" rtlCol="0">
            <a:spAutoFit/>
          </a:bodyPr>
          <a:lstStyle/>
          <a:p>
            <a:r>
              <a:rPr lang="el-GR" dirty="0"/>
              <a:t>1/4</a:t>
            </a:r>
          </a:p>
        </p:txBody>
      </p:sp>
      <p:sp>
        <p:nvSpPr>
          <p:cNvPr id="168" name="167 - TextBox"/>
          <p:cNvSpPr txBox="1"/>
          <p:nvPr/>
        </p:nvSpPr>
        <p:spPr>
          <a:xfrm>
            <a:off x="5395167" y="1844824"/>
            <a:ext cx="508473" cy="369332"/>
          </a:xfrm>
          <a:prstGeom prst="rect">
            <a:avLst/>
          </a:prstGeom>
          <a:noFill/>
        </p:spPr>
        <p:txBody>
          <a:bodyPr wrap="none" rtlCol="0">
            <a:spAutoFit/>
          </a:bodyPr>
          <a:lstStyle/>
          <a:p>
            <a:r>
              <a:rPr lang="el-GR" dirty="0"/>
              <a:t>1/4</a:t>
            </a:r>
          </a:p>
        </p:txBody>
      </p:sp>
      <p:cxnSp>
        <p:nvCxnSpPr>
          <p:cNvPr id="169" name="168 - Ευθεία γραμμή σύνδεσης"/>
          <p:cNvCxnSpPr>
            <a:stCxn id="165" idx="3"/>
            <a:endCxn id="168" idx="1"/>
          </p:cNvCxnSpPr>
          <p:nvPr/>
        </p:nvCxnSpPr>
        <p:spPr>
          <a:xfrm>
            <a:off x="4971953" y="2029490"/>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170" name="169 - TextBox"/>
          <p:cNvSpPr txBox="1"/>
          <p:nvPr/>
        </p:nvSpPr>
        <p:spPr>
          <a:xfrm>
            <a:off x="6259263" y="1844824"/>
            <a:ext cx="508473" cy="369332"/>
          </a:xfrm>
          <a:prstGeom prst="rect">
            <a:avLst/>
          </a:prstGeom>
          <a:noFill/>
        </p:spPr>
        <p:txBody>
          <a:bodyPr wrap="none" rtlCol="0">
            <a:spAutoFit/>
          </a:bodyPr>
          <a:lstStyle/>
          <a:p>
            <a:r>
              <a:rPr lang="el-GR" dirty="0"/>
              <a:t>1/4</a:t>
            </a:r>
          </a:p>
        </p:txBody>
      </p:sp>
      <p:cxnSp>
        <p:nvCxnSpPr>
          <p:cNvPr id="171" name="170 - Ευθεία γραμμή σύνδεσης"/>
          <p:cNvCxnSpPr>
            <a:stCxn id="168" idx="3"/>
            <a:endCxn id="170" idx="1"/>
          </p:cNvCxnSpPr>
          <p:nvPr/>
        </p:nvCxnSpPr>
        <p:spPr>
          <a:xfrm>
            <a:off x="5903640" y="2029490"/>
            <a:ext cx="3556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171 - Ευθεία γραμμή σύνδεσης"/>
          <p:cNvCxnSpPr>
            <a:stCxn id="161" idx="3"/>
            <a:endCxn id="165" idx="1"/>
          </p:cNvCxnSpPr>
          <p:nvPr/>
        </p:nvCxnSpPr>
        <p:spPr>
          <a:xfrm>
            <a:off x="4103440" y="2029490"/>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175" name="174 - TextBox"/>
          <p:cNvSpPr txBox="1"/>
          <p:nvPr/>
        </p:nvSpPr>
        <p:spPr>
          <a:xfrm>
            <a:off x="7127776" y="2132856"/>
            <a:ext cx="508473" cy="369332"/>
          </a:xfrm>
          <a:prstGeom prst="rect">
            <a:avLst/>
          </a:prstGeom>
          <a:noFill/>
        </p:spPr>
        <p:txBody>
          <a:bodyPr wrap="square" rtlCol="0">
            <a:spAutoFit/>
          </a:bodyPr>
          <a:lstStyle/>
          <a:p>
            <a:r>
              <a:rPr lang="el-GR" dirty="0"/>
              <a:t>1/4</a:t>
            </a:r>
          </a:p>
        </p:txBody>
      </p:sp>
      <p:cxnSp>
        <p:nvCxnSpPr>
          <p:cNvPr id="176" name="175 - Ευθεία γραμμή σύνδεσης"/>
          <p:cNvCxnSpPr>
            <a:stCxn id="170" idx="3"/>
            <a:endCxn id="175" idx="1"/>
          </p:cNvCxnSpPr>
          <p:nvPr/>
        </p:nvCxnSpPr>
        <p:spPr>
          <a:xfrm>
            <a:off x="6767736" y="2029490"/>
            <a:ext cx="36004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177" name="176 - TextBox"/>
          <p:cNvSpPr txBox="1"/>
          <p:nvPr/>
        </p:nvSpPr>
        <p:spPr>
          <a:xfrm>
            <a:off x="791072" y="2358172"/>
            <a:ext cx="508473" cy="369332"/>
          </a:xfrm>
          <a:prstGeom prst="rect">
            <a:avLst/>
          </a:prstGeom>
          <a:noFill/>
        </p:spPr>
        <p:txBody>
          <a:bodyPr wrap="none" rtlCol="0">
            <a:spAutoFit/>
          </a:bodyPr>
          <a:lstStyle/>
          <a:p>
            <a:r>
              <a:rPr lang="el-GR" dirty="0"/>
              <a:t>1/8</a:t>
            </a:r>
          </a:p>
        </p:txBody>
      </p:sp>
      <p:sp>
        <p:nvSpPr>
          <p:cNvPr id="178" name="177 - TextBox"/>
          <p:cNvSpPr txBox="1"/>
          <p:nvPr/>
        </p:nvSpPr>
        <p:spPr>
          <a:xfrm>
            <a:off x="1799184" y="2358172"/>
            <a:ext cx="508473" cy="369332"/>
          </a:xfrm>
          <a:prstGeom prst="rect">
            <a:avLst/>
          </a:prstGeom>
          <a:noFill/>
        </p:spPr>
        <p:txBody>
          <a:bodyPr wrap="none" rtlCol="0">
            <a:spAutoFit/>
          </a:bodyPr>
          <a:lstStyle/>
          <a:p>
            <a:r>
              <a:rPr lang="el-GR" dirty="0"/>
              <a:t>1/8</a:t>
            </a:r>
          </a:p>
        </p:txBody>
      </p:sp>
      <p:cxnSp>
        <p:nvCxnSpPr>
          <p:cNvPr id="181" name="180 - Ευθεία γραμμή σύνδεσης"/>
          <p:cNvCxnSpPr>
            <a:stCxn id="177" idx="3"/>
            <a:endCxn id="178" idx="1"/>
          </p:cNvCxnSpPr>
          <p:nvPr/>
        </p:nvCxnSpPr>
        <p:spPr>
          <a:xfrm>
            <a:off x="1299545" y="2542838"/>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276" name="275 - TextBox"/>
          <p:cNvSpPr txBox="1"/>
          <p:nvPr/>
        </p:nvSpPr>
        <p:spPr>
          <a:xfrm>
            <a:off x="2730871" y="2358172"/>
            <a:ext cx="508473" cy="369332"/>
          </a:xfrm>
          <a:prstGeom prst="rect">
            <a:avLst/>
          </a:prstGeom>
          <a:noFill/>
        </p:spPr>
        <p:txBody>
          <a:bodyPr wrap="none" rtlCol="0">
            <a:spAutoFit/>
          </a:bodyPr>
          <a:lstStyle/>
          <a:p>
            <a:r>
              <a:rPr lang="el-GR" dirty="0"/>
              <a:t>1/8</a:t>
            </a:r>
          </a:p>
        </p:txBody>
      </p:sp>
      <p:cxnSp>
        <p:nvCxnSpPr>
          <p:cNvPr id="277" name="276 - Ευθεία γραμμή σύνδεσης"/>
          <p:cNvCxnSpPr>
            <a:stCxn id="178" idx="3"/>
            <a:endCxn id="276" idx="1"/>
          </p:cNvCxnSpPr>
          <p:nvPr/>
        </p:nvCxnSpPr>
        <p:spPr>
          <a:xfrm>
            <a:off x="2307657" y="2542838"/>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278" name="277 - TextBox"/>
          <p:cNvSpPr txBox="1"/>
          <p:nvPr/>
        </p:nvSpPr>
        <p:spPr>
          <a:xfrm>
            <a:off x="3594967" y="2358172"/>
            <a:ext cx="508473" cy="369332"/>
          </a:xfrm>
          <a:prstGeom prst="rect">
            <a:avLst/>
          </a:prstGeom>
          <a:noFill/>
        </p:spPr>
        <p:txBody>
          <a:bodyPr wrap="none" rtlCol="0">
            <a:spAutoFit/>
          </a:bodyPr>
          <a:lstStyle/>
          <a:p>
            <a:r>
              <a:rPr lang="el-GR" dirty="0"/>
              <a:t>1/8</a:t>
            </a:r>
          </a:p>
        </p:txBody>
      </p:sp>
      <p:cxnSp>
        <p:nvCxnSpPr>
          <p:cNvPr id="279" name="278 - Ευθεία γραμμή σύνδεσης"/>
          <p:cNvCxnSpPr>
            <a:stCxn id="276" idx="3"/>
            <a:endCxn id="278" idx="1"/>
          </p:cNvCxnSpPr>
          <p:nvPr/>
        </p:nvCxnSpPr>
        <p:spPr>
          <a:xfrm>
            <a:off x="3239344" y="2542838"/>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280" name="279 - TextBox"/>
          <p:cNvSpPr txBox="1"/>
          <p:nvPr/>
        </p:nvSpPr>
        <p:spPr>
          <a:xfrm>
            <a:off x="4449826" y="2915652"/>
            <a:ext cx="508473" cy="369332"/>
          </a:xfrm>
          <a:prstGeom prst="rect">
            <a:avLst/>
          </a:prstGeom>
          <a:noFill/>
        </p:spPr>
        <p:txBody>
          <a:bodyPr wrap="none" rtlCol="0">
            <a:spAutoFit/>
          </a:bodyPr>
          <a:lstStyle/>
          <a:p>
            <a:r>
              <a:rPr lang="el-GR" dirty="0"/>
              <a:t>1/8</a:t>
            </a:r>
          </a:p>
        </p:txBody>
      </p:sp>
      <p:sp>
        <p:nvSpPr>
          <p:cNvPr id="281" name="280 - TextBox"/>
          <p:cNvSpPr txBox="1"/>
          <p:nvPr/>
        </p:nvSpPr>
        <p:spPr>
          <a:xfrm>
            <a:off x="5381513" y="2915652"/>
            <a:ext cx="508473" cy="369332"/>
          </a:xfrm>
          <a:prstGeom prst="rect">
            <a:avLst/>
          </a:prstGeom>
          <a:noFill/>
        </p:spPr>
        <p:txBody>
          <a:bodyPr wrap="none" rtlCol="0">
            <a:spAutoFit/>
          </a:bodyPr>
          <a:lstStyle/>
          <a:p>
            <a:r>
              <a:rPr lang="el-GR" dirty="0"/>
              <a:t>1/4</a:t>
            </a:r>
          </a:p>
        </p:txBody>
      </p:sp>
      <p:cxnSp>
        <p:nvCxnSpPr>
          <p:cNvPr id="282" name="281 - Ευθεία γραμμή σύνδεσης"/>
          <p:cNvCxnSpPr>
            <a:stCxn id="280" idx="3"/>
            <a:endCxn id="281" idx="1"/>
          </p:cNvCxnSpPr>
          <p:nvPr/>
        </p:nvCxnSpPr>
        <p:spPr>
          <a:xfrm>
            <a:off x="4958299" y="3100318"/>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283" name="282 - TextBox"/>
          <p:cNvSpPr txBox="1"/>
          <p:nvPr/>
        </p:nvSpPr>
        <p:spPr>
          <a:xfrm>
            <a:off x="6259263" y="2339588"/>
            <a:ext cx="508473" cy="369332"/>
          </a:xfrm>
          <a:prstGeom prst="rect">
            <a:avLst/>
          </a:prstGeom>
          <a:noFill/>
        </p:spPr>
        <p:txBody>
          <a:bodyPr wrap="none" rtlCol="0">
            <a:spAutoFit/>
          </a:bodyPr>
          <a:lstStyle/>
          <a:p>
            <a:r>
              <a:rPr lang="el-GR" dirty="0"/>
              <a:t>1/2</a:t>
            </a:r>
          </a:p>
        </p:txBody>
      </p:sp>
      <p:cxnSp>
        <p:nvCxnSpPr>
          <p:cNvPr id="284" name="283 - Ευθεία γραμμή σύνδεσης"/>
          <p:cNvCxnSpPr>
            <a:stCxn id="281" idx="3"/>
            <a:endCxn id="283" idx="1"/>
          </p:cNvCxnSpPr>
          <p:nvPr/>
        </p:nvCxnSpPr>
        <p:spPr>
          <a:xfrm flipV="1">
            <a:off x="5889986" y="2524254"/>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 name="284 - Ευθεία γραμμή σύνδεσης"/>
          <p:cNvCxnSpPr>
            <a:stCxn id="278" idx="3"/>
            <a:endCxn id="280" idx="1"/>
          </p:cNvCxnSpPr>
          <p:nvPr/>
        </p:nvCxnSpPr>
        <p:spPr>
          <a:xfrm>
            <a:off x="4103440" y="2542838"/>
            <a:ext cx="346386" cy="557480"/>
          </a:xfrm>
          <a:prstGeom prst="line">
            <a:avLst/>
          </a:prstGeom>
        </p:spPr>
        <p:style>
          <a:lnRef idx="1">
            <a:schemeClr val="accent1"/>
          </a:lnRef>
          <a:fillRef idx="0">
            <a:schemeClr val="accent1"/>
          </a:fillRef>
          <a:effectRef idx="0">
            <a:schemeClr val="accent1"/>
          </a:effectRef>
          <a:fontRef idx="minor">
            <a:schemeClr val="tx1"/>
          </a:fontRef>
        </p:style>
      </p:cxnSp>
      <p:sp>
        <p:nvSpPr>
          <p:cNvPr id="286" name="285 - TextBox"/>
          <p:cNvSpPr txBox="1"/>
          <p:nvPr/>
        </p:nvSpPr>
        <p:spPr>
          <a:xfrm>
            <a:off x="7055768" y="1196752"/>
            <a:ext cx="508473" cy="369332"/>
          </a:xfrm>
          <a:prstGeom prst="rect">
            <a:avLst/>
          </a:prstGeom>
          <a:noFill/>
        </p:spPr>
        <p:txBody>
          <a:bodyPr wrap="square" rtlCol="0">
            <a:spAutoFit/>
          </a:bodyPr>
          <a:lstStyle/>
          <a:p>
            <a:r>
              <a:rPr lang="el-GR" dirty="0"/>
              <a:t>1/2</a:t>
            </a:r>
          </a:p>
        </p:txBody>
      </p:sp>
      <p:cxnSp>
        <p:nvCxnSpPr>
          <p:cNvPr id="287" name="286 - Ευθεία γραμμή σύνδεσης"/>
          <p:cNvCxnSpPr>
            <a:stCxn id="283" idx="3"/>
            <a:endCxn id="286" idx="1"/>
          </p:cNvCxnSpPr>
          <p:nvPr/>
        </p:nvCxnSpPr>
        <p:spPr>
          <a:xfrm flipV="1">
            <a:off x="6767736" y="1381418"/>
            <a:ext cx="288032" cy="1142836"/>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8" name="287 - TextBox"/>
          <p:cNvSpPr txBox="1"/>
          <p:nvPr/>
        </p:nvSpPr>
        <p:spPr>
          <a:xfrm>
            <a:off x="7843439" y="1196752"/>
            <a:ext cx="508473" cy="369332"/>
          </a:xfrm>
          <a:prstGeom prst="rect">
            <a:avLst/>
          </a:prstGeom>
          <a:noFill/>
        </p:spPr>
        <p:txBody>
          <a:bodyPr wrap="square" rtlCol="0">
            <a:spAutoFit/>
          </a:bodyPr>
          <a:lstStyle/>
          <a:p>
            <a:r>
              <a:rPr lang="el-GR" dirty="0"/>
              <a:t>1/2</a:t>
            </a:r>
          </a:p>
        </p:txBody>
      </p:sp>
      <p:cxnSp>
        <p:nvCxnSpPr>
          <p:cNvPr id="289" name="288 - Ευθεία γραμμή σύνδεσης"/>
          <p:cNvCxnSpPr>
            <a:stCxn id="286" idx="3"/>
            <a:endCxn id="288" idx="1"/>
          </p:cNvCxnSpPr>
          <p:nvPr/>
        </p:nvCxnSpPr>
        <p:spPr>
          <a:xfrm>
            <a:off x="7564241" y="1381418"/>
            <a:ext cx="279198"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0" name="289 - Ευθεία γραμμή σύνδεσης"/>
          <p:cNvCxnSpPr>
            <a:stCxn id="288" idx="3"/>
            <a:endCxn id="152" idx="1"/>
          </p:cNvCxnSpPr>
          <p:nvPr/>
        </p:nvCxnSpPr>
        <p:spPr>
          <a:xfrm>
            <a:off x="8351912" y="1381418"/>
            <a:ext cx="28361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1" name="290 - Έλλειψη"/>
          <p:cNvSpPr/>
          <p:nvPr/>
        </p:nvSpPr>
        <p:spPr>
          <a:xfrm>
            <a:off x="8639944" y="1124744"/>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3" name="292 - TextBox"/>
          <p:cNvSpPr txBox="1"/>
          <p:nvPr/>
        </p:nvSpPr>
        <p:spPr>
          <a:xfrm>
            <a:off x="2433602" y="4067780"/>
            <a:ext cx="301686" cy="369332"/>
          </a:xfrm>
          <a:prstGeom prst="rect">
            <a:avLst/>
          </a:prstGeom>
          <a:noFill/>
        </p:spPr>
        <p:txBody>
          <a:bodyPr wrap="none" rtlCol="0">
            <a:spAutoFit/>
          </a:bodyPr>
          <a:lstStyle/>
          <a:p>
            <a:r>
              <a:rPr lang="el-GR" dirty="0"/>
              <a:t>0</a:t>
            </a:r>
          </a:p>
        </p:txBody>
      </p:sp>
      <p:sp>
        <p:nvSpPr>
          <p:cNvPr id="294" name="293 - TextBox"/>
          <p:cNvSpPr txBox="1"/>
          <p:nvPr/>
        </p:nvSpPr>
        <p:spPr>
          <a:xfrm>
            <a:off x="287016" y="3635732"/>
            <a:ext cx="336952" cy="369332"/>
          </a:xfrm>
          <a:prstGeom prst="rect">
            <a:avLst/>
          </a:prstGeom>
          <a:noFill/>
        </p:spPr>
        <p:txBody>
          <a:bodyPr wrap="none" rtlCol="0">
            <a:spAutoFit/>
          </a:bodyPr>
          <a:lstStyle/>
          <a:p>
            <a:r>
              <a:rPr lang="el-GR" b="1" dirty="0"/>
              <a:t>Θ</a:t>
            </a:r>
          </a:p>
        </p:txBody>
      </p:sp>
      <p:sp>
        <p:nvSpPr>
          <p:cNvPr id="295" name="294 - TextBox"/>
          <p:cNvSpPr txBox="1"/>
          <p:nvPr/>
        </p:nvSpPr>
        <p:spPr>
          <a:xfrm>
            <a:off x="791072" y="3635732"/>
            <a:ext cx="508473" cy="369332"/>
          </a:xfrm>
          <a:prstGeom prst="rect">
            <a:avLst/>
          </a:prstGeom>
          <a:noFill/>
        </p:spPr>
        <p:txBody>
          <a:bodyPr wrap="none" rtlCol="0">
            <a:spAutoFit/>
          </a:bodyPr>
          <a:lstStyle/>
          <a:p>
            <a:r>
              <a:rPr lang="el-GR" dirty="0"/>
              <a:t>1/8</a:t>
            </a:r>
          </a:p>
        </p:txBody>
      </p:sp>
      <p:sp>
        <p:nvSpPr>
          <p:cNvPr id="296" name="295 - TextBox"/>
          <p:cNvSpPr txBox="1"/>
          <p:nvPr/>
        </p:nvSpPr>
        <p:spPr>
          <a:xfrm>
            <a:off x="1799184" y="3635732"/>
            <a:ext cx="508473" cy="369332"/>
          </a:xfrm>
          <a:prstGeom prst="rect">
            <a:avLst/>
          </a:prstGeom>
          <a:noFill/>
        </p:spPr>
        <p:txBody>
          <a:bodyPr wrap="none" rtlCol="0">
            <a:spAutoFit/>
          </a:bodyPr>
          <a:lstStyle/>
          <a:p>
            <a:r>
              <a:rPr lang="el-GR" dirty="0"/>
              <a:t>1/8</a:t>
            </a:r>
          </a:p>
        </p:txBody>
      </p:sp>
      <p:cxnSp>
        <p:nvCxnSpPr>
          <p:cNvPr id="297" name="296 - Ευθεία γραμμή σύνδεσης"/>
          <p:cNvCxnSpPr>
            <a:stCxn id="295" idx="3"/>
            <a:endCxn id="296" idx="1"/>
          </p:cNvCxnSpPr>
          <p:nvPr/>
        </p:nvCxnSpPr>
        <p:spPr>
          <a:xfrm>
            <a:off x="1299545" y="3820398"/>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298" name="297 - TextBox"/>
          <p:cNvSpPr txBox="1"/>
          <p:nvPr/>
        </p:nvSpPr>
        <p:spPr>
          <a:xfrm>
            <a:off x="2730871" y="3635732"/>
            <a:ext cx="508473" cy="369332"/>
          </a:xfrm>
          <a:prstGeom prst="rect">
            <a:avLst/>
          </a:prstGeom>
          <a:noFill/>
        </p:spPr>
        <p:txBody>
          <a:bodyPr wrap="none" rtlCol="0">
            <a:spAutoFit/>
          </a:bodyPr>
          <a:lstStyle/>
          <a:p>
            <a:r>
              <a:rPr lang="el-GR" dirty="0"/>
              <a:t>1/8</a:t>
            </a:r>
          </a:p>
        </p:txBody>
      </p:sp>
      <p:cxnSp>
        <p:nvCxnSpPr>
          <p:cNvPr id="299" name="298 - Ευθεία γραμμή σύνδεσης"/>
          <p:cNvCxnSpPr>
            <a:stCxn id="296" idx="3"/>
            <a:endCxn id="298" idx="1"/>
          </p:cNvCxnSpPr>
          <p:nvPr/>
        </p:nvCxnSpPr>
        <p:spPr>
          <a:xfrm>
            <a:off x="2307657" y="3820398"/>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300" name="299 - TextBox"/>
          <p:cNvSpPr txBox="1"/>
          <p:nvPr/>
        </p:nvSpPr>
        <p:spPr>
          <a:xfrm>
            <a:off x="3599384" y="3635732"/>
            <a:ext cx="508473" cy="369332"/>
          </a:xfrm>
          <a:prstGeom prst="rect">
            <a:avLst/>
          </a:prstGeom>
          <a:noFill/>
        </p:spPr>
        <p:txBody>
          <a:bodyPr wrap="square" rtlCol="0">
            <a:spAutoFit/>
          </a:bodyPr>
          <a:lstStyle/>
          <a:p>
            <a:r>
              <a:rPr lang="el-GR" dirty="0"/>
              <a:t>1/4</a:t>
            </a:r>
          </a:p>
        </p:txBody>
      </p:sp>
      <p:cxnSp>
        <p:nvCxnSpPr>
          <p:cNvPr id="301" name="300 - Ευθεία γραμμή σύνδεσης"/>
          <p:cNvCxnSpPr>
            <a:stCxn id="298" idx="3"/>
            <a:endCxn id="300" idx="1"/>
          </p:cNvCxnSpPr>
          <p:nvPr/>
        </p:nvCxnSpPr>
        <p:spPr>
          <a:xfrm>
            <a:off x="3239344" y="3820398"/>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302" name="301 - TextBox"/>
          <p:cNvSpPr txBox="1"/>
          <p:nvPr/>
        </p:nvSpPr>
        <p:spPr>
          <a:xfrm>
            <a:off x="4391472" y="2348880"/>
            <a:ext cx="508473" cy="369332"/>
          </a:xfrm>
          <a:prstGeom prst="rect">
            <a:avLst/>
          </a:prstGeom>
          <a:noFill/>
        </p:spPr>
        <p:txBody>
          <a:bodyPr wrap="square" rtlCol="0">
            <a:spAutoFit/>
          </a:bodyPr>
          <a:lstStyle/>
          <a:p>
            <a:r>
              <a:rPr lang="el-GR" dirty="0"/>
              <a:t>1/4</a:t>
            </a:r>
          </a:p>
        </p:txBody>
      </p:sp>
      <p:cxnSp>
        <p:nvCxnSpPr>
          <p:cNvPr id="303" name="302 - Ευθεία γραμμή σύνδεσης"/>
          <p:cNvCxnSpPr>
            <a:stCxn id="300" idx="3"/>
            <a:endCxn id="302" idx="1"/>
          </p:cNvCxnSpPr>
          <p:nvPr/>
        </p:nvCxnSpPr>
        <p:spPr>
          <a:xfrm flipV="1">
            <a:off x="4107857" y="2533546"/>
            <a:ext cx="283615" cy="1286852"/>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4" name="303 - TextBox"/>
          <p:cNvSpPr txBox="1"/>
          <p:nvPr/>
        </p:nvSpPr>
        <p:spPr>
          <a:xfrm>
            <a:off x="5395167" y="2348880"/>
            <a:ext cx="508473" cy="369332"/>
          </a:xfrm>
          <a:prstGeom prst="rect">
            <a:avLst/>
          </a:prstGeom>
          <a:noFill/>
        </p:spPr>
        <p:txBody>
          <a:bodyPr wrap="none" rtlCol="0">
            <a:spAutoFit/>
          </a:bodyPr>
          <a:lstStyle/>
          <a:p>
            <a:r>
              <a:rPr lang="el-GR" dirty="0"/>
              <a:t>1/4</a:t>
            </a:r>
          </a:p>
        </p:txBody>
      </p:sp>
      <p:cxnSp>
        <p:nvCxnSpPr>
          <p:cNvPr id="305" name="304 - Ευθεία γραμμή σύνδεσης"/>
          <p:cNvCxnSpPr>
            <a:stCxn id="302" idx="3"/>
            <a:endCxn id="304" idx="1"/>
          </p:cNvCxnSpPr>
          <p:nvPr/>
        </p:nvCxnSpPr>
        <p:spPr>
          <a:xfrm>
            <a:off x="4899945" y="2533546"/>
            <a:ext cx="495222"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6" name="305 - Ευθεία γραμμή σύνδεσης"/>
          <p:cNvCxnSpPr>
            <a:stCxn id="304" idx="3"/>
            <a:endCxn id="283" idx="1"/>
          </p:cNvCxnSpPr>
          <p:nvPr/>
        </p:nvCxnSpPr>
        <p:spPr>
          <a:xfrm flipV="1">
            <a:off x="5903640" y="2524254"/>
            <a:ext cx="355623" cy="9292"/>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8" name="307 - TextBox"/>
          <p:cNvSpPr txBox="1"/>
          <p:nvPr/>
        </p:nvSpPr>
        <p:spPr>
          <a:xfrm>
            <a:off x="6034002" y="2636912"/>
            <a:ext cx="301686" cy="369332"/>
          </a:xfrm>
          <a:prstGeom prst="rect">
            <a:avLst/>
          </a:prstGeom>
          <a:noFill/>
        </p:spPr>
        <p:txBody>
          <a:bodyPr wrap="none" rtlCol="0">
            <a:spAutoFit/>
          </a:bodyPr>
          <a:lstStyle/>
          <a:p>
            <a:r>
              <a:rPr lang="el-GR" dirty="0"/>
              <a:t>1</a:t>
            </a:r>
          </a:p>
        </p:txBody>
      </p:sp>
      <p:sp>
        <p:nvSpPr>
          <p:cNvPr id="309" name="308 - TextBox"/>
          <p:cNvSpPr txBox="1"/>
          <p:nvPr/>
        </p:nvSpPr>
        <p:spPr>
          <a:xfrm>
            <a:off x="8423920" y="1484784"/>
            <a:ext cx="301686" cy="369332"/>
          </a:xfrm>
          <a:prstGeom prst="rect">
            <a:avLst/>
          </a:prstGeom>
          <a:noFill/>
        </p:spPr>
        <p:txBody>
          <a:bodyPr wrap="none" rtlCol="0">
            <a:spAutoFit/>
          </a:bodyPr>
          <a:lstStyle/>
          <a:p>
            <a:r>
              <a:rPr lang="el-GR" dirty="0"/>
              <a:t>1</a:t>
            </a:r>
          </a:p>
        </p:txBody>
      </p:sp>
      <p:sp>
        <p:nvSpPr>
          <p:cNvPr id="310" name="309 - TextBox"/>
          <p:cNvSpPr txBox="1"/>
          <p:nvPr/>
        </p:nvSpPr>
        <p:spPr>
          <a:xfrm>
            <a:off x="287016" y="2924944"/>
            <a:ext cx="328936" cy="369332"/>
          </a:xfrm>
          <a:prstGeom prst="rect">
            <a:avLst/>
          </a:prstGeom>
          <a:noFill/>
        </p:spPr>
        <p:txBody>
          <a:bodyPr wrap="none" rtlCol="0">
            <a:spAutoFit/>
          </a:bodyPr>
          <a:lstStyle/>
          <a:p>
            <a:r>
              <a:rPr lang="el-GR" b="1" dirty="0"/>
              <a:t>Η</a:t>
            </a:r>
          </a:p>
        </p:txBody>
      </p:sp>
      <p:sp>
        <p:nvSpPr>
          <p:cNvPr id="311" name="310 - TextBox"/>
          <p:cNvSpPr txBox="1"/>
          <p:nvPr/>
        </p:nvSpPr>
        <p:spPr>
          <a:xfrm>
            <a:off x="791072" y="2924944"/>
            <a:ext cx="508473" cy="369332"/>
          </a:xfrm>
          <a:prstGeom prst="rect">
            <a:avLst/>
          </a:prstGeom>
          <a:noFill/>
        </p:spPr>
        <p:txBody>
          <a:bodyPr wrap="none" rtlCol="0">
            <a:spAutoFit/>
          </a:bodyPr>
          <a:lstStyle/>
          <a:p>
            <a:r>
              <a:rPr lang="el-GR" dirty="0"/>
              <a:t>1/8</a:t>
            </a:r>
          </a:p>
        </p:txBody>
      </p:sp>
      <p:sp>
        <p:nvSpPr>
          <p:cNvPr id="312" name="311 - TextBox"/>
          <p:cNvSpPr txBox="1"/>
          <p:nvPr/>
        </p:nvSpPr>
        <p:spPr>
          <a:xfrm>
            <a:off x="1799184" y="2924944"/>
            <a:ext cx="508473" cy="369332"/>
          </a:xfrm>
          <a:prstGeom prst="rect">
            <a:avLst/>
          </a:prstGeom>
          <a:noFill/>
        </p:spPr>
        <p:txBody>
          <a:bodyPr wrap="none" rtlCol="0">
            <a:spAutoFit/>
          </a:bodyPr>
          <a:lstStyle/>
          <a:p>
            <a:r>
              <a:rPr lang="el-GR" dirty="0"/>
              <a:t>1/8</a:t>
            </a:r>
          </a:p>
        </p:txBody>
      </p:sp>
      <p:cxnSp>
        <p:nvCxnSpPr>
          <p:cNvPr id="313" name="312 - Ευθεία γραμμή σύνδεσης"/>
          <p:cNvCxnSpPr>
            <a:stCxn id="311" idx="3"/>
            <a:endCxn id="312" idx="1"/>
          </p:cNvCxnSpPr>
          <p:nvPr/>
        </p:nvCxnSpPr>
        <p:spPr>
          <a:xfrm>
            <a:off x="1299545" y="3109610"/>
            <a:ext cx="499639" cy="0"/>
          </a:xfrm>
          <a:prstGeom prst="line">
            <a:avLst/>
          </a:prstGeom>
        </p:spPr>
        <p:style>
          <a:lnRef idx="1">
            <a:schemeClr val="accent1"/>
          </a:lnRef>
          <a:fillRef idx="0">
            <a:schemeClr val="accent1"/>
          </a:fillRef>
          <a:effectRef idx="0">
            <a:schemeClr val="accent1"/>
          </a:effectRef>
          <a:fontRef idx="minor">
            <a:schemeClr val="tx1"/>
          </a:fontRef>
        </p:style>
      </p:cxnSp>
      <p:sp>
        <p:nvSpPr>
          <p:cNvPr id="314" name="313 - TextBox"/>
          <p:cNvSpPr txBox="1"/>
          <p:nvPr/>
        </p:nvSpPr>
        <p:spPr>
          <a:xfrm>
            <a:off x="2730871" y="2924944"/>
            <a:ext cx="508473" cy="369332"/>
          </a:xfrm>
          <a:prstGeom prst="rect">
            <a:avLst/>
          </a:prstGeom>
          <a:noFill/>
        </p:spPr>
        <p:txBody>
          <a:bodyPr wrap="none" rtlCol="0">
            <a:spAutoFit/>
          </a:bodyPr>
          <a:lstStyle/>
          <a:p>
            <a:r>
              <a:rPr lang="el-GR" dirty="0"/>
              <a:t>1/8</a:t>
            </a:r>
          </a:p>
        </p:txBody>
      </p:sp>
      <p:cxnSp>
        <p:nvCxnSpPr>
          <p:cNvPr id="315" name="314 - Ευθεία γραμμή σύνδεσης"/>
          <p:cNvCxnSpPr>
            <a:stCxn id="312" idx="3"/>
            <a:endCxn id="314" idx="1"/>
          </p:cNvCxnSpPr>
          <p:nvPr/>
        </p:nvCxnSpPr>
        <p:spPr>
          <a:xfrm>
            <a:off x="2307657" y="3109610"/>
            <a:ext cx="423214" cy="0"/>
          </a:xfrm>
          <a:prstGeom prst="line">
            <a:avLst/>
          </a:prstGeom>
        </p:spPr>
        <p:style>
          <a:lnRef idx="1">
            <a:schemeClr val="accent1"/>
          </a:lnRef>
          <a:fillRef idx="0">
            <a:schemeClr val="accent1"/>
          </a:fillRef>
          <a:effectRef idx="0">
            <a:schemeClr val="accent1"/>
          </a:effectRef>
          <a:fontRef idx="minor">
            <a:schemeClr val="tx1"/>
          </a:fontRef>
        </p:style>
      </p:cxnSp>
      <p:sp>
        <p:nvSpPr>
          <p:cNvPr id="316" name="315 - TextBox"/>
          <p:cNvSpPr txBox="1"/>
          <p:nvPr/>
        </p:nvSpPr>
        <p:spPr>
          <a:xfrm>
            <a:off x="3594967" y="2924944"/>
            <a:ext cx="508473" cy="369332"/>
          </a:xfrm>
          <a:prstGeom prst="rect">
            <a:avLst/>
          </a:prstGeom>
          <a:noFill/>
        </p:spPr>
        <p:txBody>
          <a:bodyPr wrap="none" rtlCol="0">
            <a:spAutoFit/>
          </a:bodyPr>
          <a:lstStyle/>
          <a:p>
            <a:r>
              <a:rPr lang="el-GR" dirty="0"/>
              <a:t>1/8</a:t>
            </a:r>
          </a:p>
        </p:txBody>
      </p:sp>
      <p:cxnSp>
        <p:nvCxnSpPr>
          <p:cNvPr id="317" name="316 - Ευθεία γραμμή σύνδεσης"/>
          <p:cNvCxnSpPr>
            <a:stCxn id="314" idx="3"/>
            <a:endCxn id="316" idx="1"/>
          </p:cNvCxnSpPr>
          <p:nvPr/>
        </p:nvCxnSpPr>
        <p:spPr>
          <a:xfrm>
            <a:off x="3239344" y="3109610"/>
            <a:ext cx="355623" cy="0"/>
          </a:xfrm>
          <a:prstGeom prst="line">
            <a:avLst/>
          </a:prstGeom>
        </p:spPr>
        <p:style>
          <a:lnRef idx="1">
            <a:schemeClr val="accent1"/>
          </a:lnRef>
          <a:fillRef idx="0">
            <a:schemeClr val="accent1"/>
          </a:fillRef>
          <a:effectRef idx="0">
            <a:schemeClr val="accent1"/>
          </a:effectRef>
          <a:fontRef idx="minor">
            <a:schemeClr val="tx1"/>
          </a:fontRef>
        </p:style>
      </p:cxnSp>
      <p:sp>
        <p:nvSpPr>
          <p:cNvPr id="318" name="317 - TextBox"/>
          <p:cNvSpPr txBox="1"/>
          <p:nvPr/>
        </p:nvSpPr>
        <p:spPr>
          <a:xfrm>
            <a:off x="4535488" y="3573016"/>
            <a:ext cx="508473" cy="369332"/>
          </a:xfrm>
          <a:prstGeom prst="rect">
            <a:avLst/>
          </a:prstGeom>
          <a:noFill/>
        </p:spPr>
        <p:txBody>
          <a:bodyPr wrap="none" rtlCol="0">
            <a:spAutoFit/>
          </a:bodyPr>
          <a:lstStyle/>
          <a:p>
            <a:r>
              <a:rPr lang="el-GR" dirty="0"/>
              <a:t>1/8</a:t>
            </a:r>
          </a:p>
        </p:txBody>
      </p:sp>
      <p:cxnSp>
        <p:nvCxnSpPr>
          <p:cNvPr id="319" name="318 - Ευθεία γραμμή σύνδεσης"/>
          <p:cNvCxnSpPr>
            <a:stCxn id="318" idx="3"/>
            <a:endCxn id="281" idx="1"/>
          </p:cNvCxnSpPr>
          <p:nvPr/>
        </p:nvCxnSpPr>
        <p:spPr>
          <a:xfrm flipV="1">
            <a:off x="5043961" y="3100318"/>
            <a:ext cx="337552" cy="657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 name="319 - Ευθεία γραμμή σύνδεσης"/>
          <p:cNvCxnSpPr>
            <a:stCxn id="316" idx="3"/>
            <a:endCxn id="318" idx="1"/>
          </p:cNvCxnSpPr>
          <p:nvPr/>
        </p:nvCxnSpPr>
        <p:spPr>
          <a:xfrm>
            <a:off x="4103440" y="3109610"/>
            <a:ext cx="432048" cy="648072"/>
          </a:xfrm>
          <a:prstGeom prst="line">
            <a:avLst/>
          </a:prstGeom>
        </p:spPr>
        <p:style>
          <a:lnRef idx="1">
            <a:schemeClr val="accent1"/>
          </a:lnRef>
          <a:fillRef idx="0">
            <a:schemeClr val="accent1"/>
          </a:fillRef>
          <a:effectRef idx="0">
            <a:schemeClr val="accent1"/>
          </a:effectRef>
          <a:fontRef idx="minor">
            <a:schemeClr val="tx1"/>
          </a:fontRef>
        </p:style>
      </p:cxnSp>
      <p:sp>
        <p:nvSpPr>
          <p:cNvPr id="321" name="320 - TextBox"/>
          <p:cNvSpPr txBox="1"/>
          <p:nvPr/>
        </p:nvSpPr>
        <p:spPr>
          <a:xfrm>
            <a:off x="5039544" y="2780928"/>
            <a:ext cx="301686" cy="369332"/>
          </a:xfrm>
          <a:prstGeom prst="rect">
            <a:avLst/>
          </a:prstGeom>
          <a:noFill/>
        </p:spPr>
        <p:txBody>
          <a:bodyPr wrap="none" rtlCol="0">
            <a:spAutoFit/>
          </a:bodyPr>
          <a:lstStyle/>
          <a:p>
            <a:r>
              <a:rPr lang="el-GR" dirty="0"/>
              <a:t>0</a:t>
            </a:r>
          </a:p>
        </p:txBody>
      </p:sp>
      <p:sp>
        <p:nvSpPr>
          <p:cNvPr id="322" name="321 - TextBox"/>
          <p:cNvSpPr txBox="1"/>
          <p:nvPr/>
        </p:nvSpPr>
        <p:spPr>
          <a:xfrm>
            <a:off x="5111552" y="3356992"/>
            <a:ext cx="301686" cy="369332"/>
          </a:xfrm>
          <a:prstGeom prst="rect">
            <a:avLst/>
          </a:prstGeom>
          <a:noFill/>
        </p:spPr>
        <p:txBody>
          <a:bodyPr wrap="none" rtlCol="0">
            <a:spAutoFit/>
          </a:bodyPr>
          <a:lstStyle/>
          <a:p>
            <a:r>
              <a:rPr lang="el-GR" dirty="0"/>
              <a:t>1</a:t>
            </a:r>
          </a:p>
        </p:txBody>
      </p:sp>
      <p:sp>
        <p:nvSpPr>
          <p:cNvPr id="323" name="322 - TextBox"/>
          <p:cNvSpPr txBox="1"/>
          <p:nvPr/>
        </p:nvSpPr>
        <p:spPr>
          <a:xfrm>
            <a:off x="287016" y="4149080"/>
            <a:ext cx="280846" cy="369332"/>
          </a:xfrm>
          <a:prstGeom prst="rect">
            <a:avLst/>
          </a:prstGeom>
          <a:noFill/>
        </p:spPr>
        <p:txBody>
          <a:bodyPr wrap="none" rtlCol="0">
            <a:spAutoFit/>
          </a:bodyPr>
          <a:lstStyle/>
          <a:p>
            <a:r>
              <a:rPr lang="el-GR" b="1" dirty="0"/>
              <a:t>Γ</a:t>
            </a:r>
          </a:p>
        </p:txBody>
      </p:sp>
      <p:sp>
        <p:nvSpPr>
          <p:cNvPr id="324" name="323 - TextBox"/>
          <p:cNvSpPr txBox="1"/>
          <p:nvPr/>
        </p:nvSpPr>
        <p:spPr>
          <a:xfrm>
            <a:off x="791072" y="4149080"/>
            <a:ext cx="625492" cy="369332"/>
          </a:xfrm>
          <a:prstGeom prst="rect">
            <a:avLst/>
          </a:prstGeom>
          <a:noFill/>
        </p:spPr>
        <p:txBody>
          <a:bodyPr wrap="none" rtlCol="0">
            <a:spAutoFit/>
          </a:bodyPr>
          <a:lstStyle/>
          <a:p>
            <a:r>
              <a:rPr lang="el-GR" dirty="0"/>
              <a:t>1/16</a:t>
            </a:r>
          </a:p>
        </p:txBody>
      </p:sp>
      <p:sp>
        <p:nvSpPr>
          <p:cNvPr id="325" name="324 - TextBox"/>
          <p:cNvSpPr txBox="1"/>
          <p:nvPr/>
        </p:nvSpPr>
        <p:spPr>
          <a:xfrm>
            <a:off x="1799184" y="4149080"/>
            <a:ext cx="625492" cy="369332"/>
          </a:xfrm>
          <a:prstGeom prst="rect">
            <a:avLst/>
          </a:prstGeom>
          <a:noFill/>
        </p:spPr>
        <p:txBody>
          <a:bodyPr wrap="none" rtlCol="0">
            <a:spAutoFit/>
          </a:bodyPr>
          <a:lstStyle/>
          <a:p>
            <a:r>
              <a:rPr lang="el-GR" dirty="0"/>
              <a:t>1/16</a:t>
            </a:r>
          </a:p>
        </p:txBody>
      </p:sp>
      <p:cxnSp>
        <p:nvCxnSpPr>
          <p:cNvPr id="326" name="325 - Ευθεία γραμμή σύνδεσης"/>
          <p:cNvCxnSpPr>
            <a:stCxn id="324" idx="3"/>
            <a:endCxn id="325" idx="1"/>
          </p:cNvCxnSpPr>
          <p:nvPr/>
        </p:nvCxnSpPr>
        <p:spPr>
          <a:xfrm>
            <a:off x="1416564" y="4333746"/>
            <a:ext cx="382620" cy="0"/>
          </a:xfrm>
          <a:prstGeom prst="line">
            <a:avLst/>
          </a:prstGeom>
        </p:spPr>
        <p:style>
          <a:lnRef idx="1">
            <a:schemeClr val="accent1"/>
          </a:lnRef>
          <a:fillRef idx="0">
            <a:schemeClr val="accent1"/>
          </a:fillRef>
          <a:effectRef idx="0">
            <a:schemeClr val="accent1"/>
          </a:effectRef>
          <a:fontRef idx="minor">
            <a:schemeClr val="tx1"/>
          </a:fontRef>
        </p:style>
      </p:cxnSp>
      <p:sp>
        <p:nvSpPr>
          <p:cNvPr id="327" name="326 - TextBox"/>
          <p:cNvSpPr txBox="1"/>
          <p:nvPr/>
        </p:nvSpPr>
        <p:spPr>
          <a:xfrm>
            <a:off x="2730871" y="4149080"/>
            <a:ext cx="508473" cy="369332"/>
          </a:xfrm>
          <a:prstGeom prst="rect">
            <a:avLst/>
          </a:prstGeom>
          <a:noFill/>
        </p:spPr>
        <p:txBody>
          <a:bodyPr wrap="none" rtlCol="0">
            <a:spAutoFit/>
          </a:bodyPr>
          <a:lstStyle/>
          <a:p>
            <a:r>
              <a:rPr lang="el-GR" dirty="0"/>
              <a:t>1/8</a:t>
            </a:r>
          </a:p>
        </p:txBody>
      </p:sp>
      <p:cxnSp>
        <p:nvCxnSpPr>
          <p:cNvPr id="328" name="327 - Ευθεία γραμμή σύνδεσης"/>
          <p:cNvCxnSpPr>
            <a:stCxn id="325" idx="3"/>
            <a:endCxn id="327" idx="1"/>
          </p:cNvCxnSpPr>
          <p:nvPr/>
        </p:nvCxnSpPr>
        <p:spPr>
          <a:xfrm>
            <a:off x="2424676" y="4333746"/>
            <a:ext cx="306195" cy="0"/>
          </a:xfrm>
          <a:prstGeom prst="line">
            <a:avLst/>
          </a:prstGeom>
        </p:spPr>
        <p:style>
          <a:lnRef idx="1">
            <a:schemeClr val="accent1"/>
          </a:lnRef>
          <a:fillRef idx="0">
            <a:schemeClr val="accent1"/>
          </a:fillRef>
          <a:effectRef idx="0">
            <a:schemeClr val="accent1"/>
          </a:effectRef>
          <a:fontRef idx="minor">
            <a:schemeClr val="tx1"/>
          </a:fontRef>
        </p:style>
      </p:cxnSp>
      <p:sp>
        <p:nvSpPr>
          <p:cNvPr id="329" name="328 - TextBox"/>
          <p:cNvSpPr txBox="1"/>
          <p:nvPr/>
        </p:nvSpPr>
        <p:spPr>
          <a:xfrm>
            <a:off x="287016" y="4653136"/>
            <a:ext cx="317716" cy="369332"/>
          </a:xfrm>
          <a:prstGeom prst="rect">
            <a:avLst/>
          </a:prstGeom>
          <a:noFill/>
        </p:spPr>
        <p:txBody>
          <a:bodyPr wrap="none" rtlCol="0">
            <a:spAutoFit/>
          </a:bodyPr>
          <a:lstStyle/>
          <a:p>
            <a:r>
              <a:rPr lang="el-GR" b="1" dirty="0"/>
              <a:t>Δ</a:t>
            </a:r>
          </a:p>
        </p:txBody>
      </p:sp>
      <p:sp>
        <p:nvSpPr>
          <p:cNvPr id="330" name="329 - TextBox"/>
          <p:cNvSpPr txBox="1"/>
          <p:nvPr/>
        </p:nvSpPr>
        <p:spPr>
          <a:xfrm>
            <a:off x="791072" y="4653136"/>
            <a:ext cx="625492" cy="369332"/>
          </a:xfrm>
          <a:prstGeom prst="rect">
            <a:avLst/>
          </a:prstGeom>
          <a:noFill/>
        </p:spPr>
        <p:txBody>
          <a:bodyPr wrap="none" rtlCol="0">
            <a:spAutoFit/>
          </a:bodyPr>
          <a:lstStyle/>
          <a:p>
            <a:r>
              <a:rPr lang="el-GR" dirty="0"/>
              <a:t>1/32</a:t>
            </a:r>
          </a:p>
        </p:txBody>
      </p:sp>
      <p:sp>
        <p:nvSpPr>
          <p:cNvPr id="331" name="330 - TextBox"/>
          <p:cNvSpPr txBox="1"/>
          <p:nvPr/>
        </p:nvSpPr>
        <p:spPr>
          <a:xfrm>
            <a:off x="1799184" y="4653136"/>
            <a:ext cx="625492" cy="369332"/>
          </a:xfrm>
          <a:prstGeom prst="rect">
            <a:avLst/>
          </a:prstGeom>
          <a:noFill/>
        </p:spPr>
        <p:txBody>
          <a:bodyPr wrap="none" rtlCol="0">
            <a:spAutoFit/>
          </a:bodyPr>
          <a:lstStyle/>
          <a:p>
            <a:r>
              <a:rPr lang="el-GR" dirty="0"/>
              <a:t>1/16</a:t>
            </a:r>
          </a:p>
        </p:txBody>
      </p:sp>
      <p:cxnSp>
        <p:nvCxnSpPr>
          <p:cNvPr id="332" name="331 - Ευθεία γραμμή σύνδεσης"/>
          <p:cNvCxnSpPr>
            <a:stCxn id="330" idx="3"/>
            <a:endCxn id="331" idx="1"/>
          </p:cNvCxnSpPr>
          <p:nvPr/>
        </p:nvCxnSpPr>
        <p:spPr>
          <a:xfrm>
            <a:off x="1416564" y="4837802"/>
            <a:ext cx="38262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3" name="332 - Ευθεία γραμμή σύνδεσης"/>
          <p:cNvCxnSpPr>
            <a:stCxn id="331" idx="3"/>
            <a:endCxn id="327" idx="1"/>
          </p:cNvCxnSpPr>
          <p:nvPr/>
        </p:nvCxnSpPr>
        <p:spPr>
          <a:xfrm flipV="1">
            <a:off x="2424676" y="4333746"/>
            <a:ext cx="306195" cy="504056"/>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5" name="334 - Ευθεία γραμμή σύνδεσης"/>
          <p:cNvCxnSpPr>
            <a:stCxn id="327" idx="3"/>
            <a:endCxn id="300" idx="1"/>
          </p:cNvCxnSpPr>
          <p:nvPr/>
        </p:nvCxnSpPr>
        <p:spPr>
          <a:xfrm flipV="1">
            <a:off x="3239344" y="3820398"/>
            <a:ext cx="360040" cy="51334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6" name="335 - TextBox"/>
          <p:cNvSpPr txBox="1"/>
          <p:nvPr/>
        </p:nvSpPr>
        <p:spPr>
          <a:xfrm>
            <a:off x="3311352" y="3501008"/>
            <a:ext cx="301686" cy="369332"/>
          </a:xfrm>
          <a:prstGeom prst="rect">
            <a:avLst/>
          </a:prstGeom>
          <a:noFill/>
        </p:spPr>
        <p:txBody>
          <a:bodyPr wrap="none" rtlCol="0">
            <a:spAutoFit/>
          </a:bodyPr>
          <a:lstStyle/>
          <a:p>
            <a:r>
              <a:rPr lang="el-GR" dirty="0"/>
              <a:t>0</a:t>
            </a:r>
          </a:p>
        </p:txBody>
      </p:sp>
      <p:sp>
        <p:nvSpPr>
          <p:cNvPr id="338" name="337 - TextBox"/>
          <p:cNvSpPr txBox="1"/>
          <p:nvPr/>
        </p:nvSpPr>
        <p:spPr>
          <a:xfrm>
            <a:off x="287016" y="5229200"/>
            <a:ext cx="295274" cy="369332"/>
          </a:xfrm>
          <a:prstGeom prst="rect">
            <a:avLst/>
          </a:prstGeom>
          <a:noFill/>
        </p:spPr>
        <p:txBody>
          <a:bodyPr wrap="none" rtlCol="0">
            <a:spAutoFit/>
          </a:bodyPr>
          <a:lstStyle/>
          <a:p>
            <a:r>
              <a:rPr lang="el-GR" b="1" dirty="0"/>
              <a:t>Ζ</a:t>
            </a:r>
          </a:p>
        </p:txBody>
      </p:sp>
      <p:sp>
        <p:nvSpPr>
          <p:cNvPr id="339" name="338 - TextBox"/>
          <p:cNvSpPr txBox="1"/>
          <p:nvPr/>
        </p:nvSpPr>
        <p:spPr>
          <a:xfrm>
            <a:off x="791072" y="5229200"/>
            <a:ext cx="625492" cy="369332"/>
          </a:xfrm>
          <a:prstGeom prst="rect">
            <a:avLst/>
          </a:prstGeom>
          <a:noFill/>
        </p:spPr>
        <p:txBody>
          <a:bodyPr wrap="none" rtlCol="0">
            <a:spAutoFit/>
          </a:bodyPr>
          <a:lstStyle/>
          <a:p>
            <a:r>
              <a:rPr lang="el-GR" dirty="0"/>
              <a:t>1/32</a:t>
            </a:r>
          </a:p>
        </p:txBody>
      </p:sp>
      <p:cxnSp>
        <p:nvCxnSpPr>
          <p:cNvPr id="340" name="339 - Ευθεία γραμμή σύνδεσης"/>
          <p:cNvCxnSpPr>
            <a:stCxn id="339" idx="3"/>
            <a:endCxn id="331" idx="1"/>
          </p:cNvCxnSpPr>
          <p:nvPr/>
        </p:nvCxnSpPr>
        <p:spPr>
          <a:xfrm flipV="1">
            <a:off x="1416564" y="4837802"/>
            <a:ext cx="38262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342" name="341 - TextBox"/>
          <p:cNvSpPr txBox="1"/>
          <p:nvPr/>
        </p:nvSpPr>
        <p:spPr>
          <a:xfrm>
            <a:off x="1583160" y="5075892"/>
            <a:ext cx="301686" cy="369332"/>
          </a:xfrm>
          <a:prstGeom prst="rect">
            <a:avLst/>
          </a:prstGeom>
          <a:noFill/>
        </p:spPr>
        <p:txBody>
          <a:bodyPr wrap="none" rtlCol="0">
            <a:spAutoFit/>
          </a:bodyPr>
          <a:lstStyle/>
          <a:p>
            <a:r>
              <a:rPr lang="el-GR" dirty="0"/>
              <a:t>1</a:t>
            </a:r>
          </a:p>
        </p:txBody>
      </p:sp>
      <p:cxnSp>
        <p:nvCxnSpPr>
          <p:cNvPr id="343" name="342 - Ευθεία γραμμή σύνδεσης"/>
          <p:cNvCxnSpPr>
            <a:stCxn id="175" idx="3"/>
            <a:endCxn id="150" idx="1"/>
          </p:cNvCxnSpPr>
          <p:nvPr/>
        </p:nvCxnSpPr>
        <p:spPr>
          <a:xfrm flipV="1">
            <a:off x="7636249" y="1741458"/>
            <a:ext cx="211607"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344" name="343 - TextBox"/>
          <p:cNvSpPr txBox="1"/>
          <p:nvPr/>
        </p:nvSpPr>
        <p:spPr>
          <a:xfrm>
            <a:off x="7703840" y="1988840"/>
            <a:ext cx="301686" cy="369332"/>
          </a:xfrm>
          <a:prstGeom prst="rect">
            <a:avLst/>
          </a:prstGeom>
          <a:noFill/>
        </p:spPr>
        <p:txBody>
          <a:bodyPr wrap="none" rtlCol="0">
            <a:spAutoFit/>
          </a:bodyPr>
          <a:lstStyle/>
          <a:p>
            <a:r>
              <a:rPr lang="el-GR" dirty="0"/>
              <a:t>1</a:t>
            </a:r>
          </a:p>
        </p:txBody>
      </p:sp>
      <p:sp>
        <p:nvSpPr>
          <p:cNvPr id="345" name="344 - TextBox"/>
          <p:cNvSpPr txBox="1"/>
          <p:nvPr/>
        </p:nvSpPr>
        <p:spPr>
          <a:xfrm>
            <a:off x="7559824" y="1475492"/>
            <a:ext cx="301686" cy="369332"/>
          </a:xfrm>
          <a:prstGeom prst="rect">
            <a:avLst/>
          </a:prstGeom>
          <a:noFill/>
        </p:spPr>
        <p:txBody>
          <a:bodyPr wrap="none" rtlCol="0">
            <a:spAutoFit/>
          </a:bodyPr>
          <a:lstStyle/>
          <a:p>
            <a:r>
              <a:rPr lang="el-GR" dirty="0"/>
              <a:t>0</a:t>
            </a:r>
          </a:p>
        </p:txBody>
      </p:sp>
      <p:cxnSp>
        <p:nvCxnSpPr>
          <p:cNvPr id="348" name="347 - Ευθύγραμμο βέλος σύνδεσης"/>
          <p:cNvCxnSpPr/>
          <p:nvPr/>
        </p:nvCxnSpPr>
        <p:spPr>
          <a:xfrm>
            <a:off x="2699792" y="4797152"/>
            <a:ext cx="72008" cy="936104"/>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0" name="349 - Ευθύγραμμο βέλος σύνδεσης"/>
          <p:cNvCxnSpPr>
            <a:stCxn id="337" idx="2"/>
            <a:endCxn id="121" idx="0"/>
          </p:cNvCxnSpPr>
          <p:nvPr/>
        </p:nvCxnSpPr>
        <p:spPr>
          <a:xfrm flipH="1">
            <a:off x="3036838" y="4476021"/>
            <a:ext cx="458247" cy="1185227"/>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3" name="352 - Ευθύγραμμο βέλος σύνδεσης"/>
          <p:cNvCxnSpPr/>
          <p:nvPr/>
        </p:nvCxnSpPr>
        <p:spPr>
          <a:xfrm flipH="1">
            <a:off x="3275856" y="2420888"/>
            <a:ext cx="2808314" cy="3312368"/>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6" name="355 - Ευθύγραμμο βέλος σύνδεσης"/>
          <p:cNvCxnSpPr/>
          <p:nvPr/>
        </p:nvCxnSpPr>
        <p:spPr>
          <a:xfrm flipH="1">
            <a:off x="3419872" y="1268760"/>
            <a:ext cx="4968554" cy="4536504"/>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64" name="363 - TextBox"/>
          <p:cNvSpPr txBox="1"/>
          <p:nvPr/>
        </p:nvSpPr>
        <p:spPr>
          <a:xfrm>
            <a:off x="3347864" y="6093296"/>
            <a:ext cx="2388411" cy="369332"/>
          </a:xfrm>
          <a:prstGeom prst="rect">
            <a:avLst/>
          </a:prstGeom>
          <a:noFill/>
        </p:spPr>
        <p:txBody>
          <a:bodyPr wrap="none" rtlCol="0">
            <a:spAutoFit/>
          </a:bodyPr>
          <a:lstStyle/>
          <a:p>
            <a:r>
              <a:rPr lang="el-GR" dirty="0"/>
              <a:t>αντιστροφή σειράς </a:t>
            </a:r>
            <a:r>
              <a:rPr lang="en-US" dirty="0"/>
              <a:t>bits</a:t>
            </a:r>
            <a:endParaRPr lang="el-GR" dirty="0"/>
          </a:p>
        </p:txBody>
      </p:sp>
      <p:cxnSp>
        <p:nvCxnSpPr>
          <p:cNvPr id="365" name="364 - Shape"/>
          <p:cNvCxnSpPr>
            <a:stCxn id="121" idx="3"/>
            <a:endCxn id="122" idx="1"/>
          </p:cNvCxnSpPr>
          <p:nvPr/>
        </p:nvCxnSpPr>
        <p:spPr>
          <a:xfrm flipH="1">
            <a:off x="2555776" y="5892081"/>
            <a:ext cx="962123" cy="735087"/>
          </a:xfrm>
          <a:prstGeom prst="curvedConnector5">
            <a:avLst>
              <a:gd name="adj1" fmla="val -23760"/>
              <a:gd name="adj2" fmla="val 50000"/>
              <a:gd name="adj3" fmla="val 123760"/>
            </a:avLst>
          </a:prstGeom>
          <a:ln>
            <a:tailEnd type="arrow"/>
          </a:ln>
        </p:spPr>
        <p:style>
          <a:lnRef idx="1">
            <a:schemeClr val="accent1"/>
          </a:lnRef>
          <a:fillRef idx="0">
            <a:schemeClr val="accent1"/>
          </a:fillRef>
          <a:effectRef idx="0">
            <a:schemeClr val="accent1"/>
          </a:effectRef>
          <a:fontRef idx="minor">
            <a:schemeClr val="tx1"/>
          </a:fontRef>
        </p:style>
      </p:cxnSp>
      <p:sp>
        <p:nvSpPr>
          <p:cNvPr id="125" name="124 - Θέση αριθμού διαφάνειας"/>
          <p:cNvSpPr>
            <a:spLocks noGrp="1"/>
          </p:cNvSpPr>
          <p:nvPr>
            <p:ph type="sldNum" sz="quarter" idx="12"/>
          </p:nvPr>
        </p:nvSpPr>
        <p:spPr/>
        <p:txBody>
          <a:bodyPr/>
          <a:lstStyle/>
          <a:p>
            <a:fld id="{2BFB6B6B-6A16-4D0B-B6BC-52D8B33A6A07}" type="slidenum">
              <a:rPr lang="el-GR" smtClean="0"/>
              <a:pPr/>
              <a:t>84</a:t>
            </a:fld>
            <a:endParaRPr lang="el-GR" dirty="0"/>
          </a:p>
        </p:txBody>
      </p:sp>
      <p:sp>
        <p:nvSpPr>
          <p:cNvPr id="126" name="125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35895510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04357" y="2083450"/>
            <a:ext cx="301686" cy="369332"/>
          </a:xfrm>
          <a:prstGeom prst="rect">
            <a:avLst/>
          </a:prstGeom>
          <a:noFill/>
        </p:spPr>
        <p:txBody>
          <a:bodyPr wrap="none" rtlCol="0">
            <a:spAutoFit/>
          </a:bodyPr>
          <a:lstStyle/>
          <a:p>
            <a:r>
              <a:rPr lang="en-US" b="1" dirty="0"/>
              <a:t>1</a:t>
            </a:r>
            <a:endParaRPr lang="el-GR" b="1" dirty="0"/>
          </a:p>
        </p:txBody>
      </p:sp>
      <p:sp>
        <p:nvSpPr>
          <p:cNvPr id="5" name="4 - TextBox"/>
          <p:cNvSpPr txBox="1"/>
          <p:nvPr/>
        </p:nvSpPr>
        <p:spPr>
          <a:xfrm>
            <a:off x="804357" y="2659514"/>
            <a:ext cx="301686" cy="369332"/>
          </a:xfrm>
          <a:prstGeom prst="rect">
            <a:avLst/>
          </a:prstGeom>
          <a:noFill/>
        </p:spPr>
        <p:txBody>
          <a:bodyPr wrap="none" rtlCol="0">
            <a:spAutoFit/>
          </a:bodyPr>
          <a:lstStyle/>
          <a:p>
            <a:r>
              <a:rPr lang="en-US" b="1" dirty="0"/>
              <a:t>2</a:t>
            </a:r>
            <a:endParaRPr lang="el-GR" b="1" dirty="0"/>
          </a:p>
        </p:txBody>
      </p:sp>
      <p:sp>
        <p:nvSpPr>
          <p:cNvPr id="6" name="5 - TextBox"/>
          <p:cNvSpPr txBox="1"/>
          <p:nvPr/>
        </p:nvSpPr>
        <p:spPr>
          <a:xfrm>
            <a:off x="804357" y="3172862"/>
            <a:ext cx="301686" cy="369332"/>
          </a:xfrm>
          <a:prstGeom prst="rect">
            <a:avLst/>
          </a:prstGeom>
          <a:noFill/>
        </p:spPr>
        <p:txBody>
          <a:bodyPr wrap="none" rtlCol="0">
            <a:spAutoFit/>
          </a:bodyPr>
          <a:lstStyle/>
          <a:p>
            <a:r>
              <a:rPr lang="en-US" b="1" dirty="0"/>
              <a:t>3</a:t>
            </a:r>
            <a:endParaRPr lang="el-GR" b="1" dirty="0"/>
          </a:p>
        </p:txBody>
      </p:sp>
      <p:sp>
        <p:nvSpPr>
          <p:cNvPr id="15" name="14 - TextBox"/>
          <p:cNvSpPr txBox="1"/>
          <p:nvPr/>
        </p:nvSpPr>
        <p:spPr>
          <a:xfrm>
            <a:off x="1303996" y="2083450"/>
            <a:ext cx="593432" cy="369332"/>
          </a:xfrm>
          <a:prstGeom prst="rect">
            <a:avLst/>
          </a:prstGeom>
          <a:noFill/>
        </p:spPr>
        <p:txBody>
          <a:bodyPr wrap="none" rtlCol="0">
            <a:spAutoFit/>
          </a:bodyPr>
          <a:lstStyle/>
          <a:p>
            <a:r>
              <a:rPr lang="el-GR" dirty="0"/>
              <a:t>0.45</a:t>
            </a:r>
          </a:p>
        </p:txBody>
      </p:sp>
      <p:sp>
        <p:nvSpPr>
          <p:cNvPr id="18" name="17 - TextBox"/>
          <p:cNvSpPr txBox="1"/>
          <p:nvPr/>
        </p:nvSpPr>
        <p:spPr>
          <a:xfrm>
            <a:off x="2244517" y="2083450"/>
            <a:ext cx="593432" cy="369332"/>
          </a:xfrm>
          <a:prstGeom prst="rect">
            <a:avLst/>
          </a:prstGeom>
          <a:noFill/>
        </p:spPr>
        <p:txBody>
          <a:bodyPr wrap="none" rtlCol="0">
            <a:spAutoFit/>
          </a:bodyPr>
          <a:lstStyle/>
          <a:p>
            <a:r>
              <a:rPr lang="el-GR" dirty="0"/>
              <a:t>0.45</a:t>
            </a:r>
          </a:p>
        </p:txBody>
      </p:sp>
      <p:cxnSp>
        <p:nvCxnSpPr>
          <p:cNvPr id="19" name="18 - Ευθεία γραμμή σύνδεσης"/>
          <p:cNvCxnSpPr>
            <a:stCxn id="15" idx="3"/>
            <a:endCxn id="18" idx="1"/>
          </p:cNvCxnSpPr>
          <p:nvPr/>
        </p:nvCxnSpPr>
        <p:spPr>
          <a:xfrm>
            <a:off x="1897428" y="2268116"/>
            <a:ext cx="347089"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23 - TextBox"/>
          <p:cNvSpPr txBox="1"/>
          <p:nvPr/>
        </p:nvSpPr>
        <p:spPr>
          <a:xfrm>
            <a:off x="3176204" y="2083450"/>
            <a:ext cx="593432" cy="369332"/>
          </a:xfrm>
          <a:prstGeom prst="rect">
            <a:avLst/>
          </a:prstGeom>
          <a:noFill/>
        </p:spPr>
        <p:txBody>
          <a:bodyPr wrap="none" rtlCol="0">
            <a:spAutoFit/>
          </a:bodyPr>
          <a:lstStyle/>
          <a:p>
            <a:r>
              <a:rPr lang="el-GR" dirty="0"/>
              <a:t>0.45</a:t>
            </a:r>
          </a:p>
        </p:txBody>
      </p:sp>
      <p:cxnSp>
        <p:nvCxnSpPr>
          <p:cNvPr id="25" name="24 - Ευθεία γραμμή σύνδεσης"/>
          <p:cNvCxnSpPr>
            <a:stCxn id="18" idx="3"/>
            <a:endCxn id="24" idx="1"/>
          </p:cNvCxnSpPr>
          <p:nvPr/>
        </p:nvCxnSpPr>
        <p:spPr>
          <a:xfrm>
            <a:off x="2837949" y="2268116"/>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25 - TextBox"/>
          <p:cNvSpPr txBox="1"/>
          <p:nvPr/>
        </p:nvSpPr>
        <p:spPr>
          <a:xfrm>
            <a:off x="4040300" y="2083450"/>
            <a:ext cx="593432" cy="369332"/>
          </a:xfrm>
          <a:prstGeom prst="rect">
            <a:avLst/>
          </a:prstGeom>
          <a:noFill/>
        </p:spPr>
        <p:txBody>
          <a:bodyPr wrap="none" rtlCol="0">
            <a:spAutoFit/>
          </a:bodyPr>
          <a:lstStyle/>
          <a:p>
            <a:r>
              <a:rPr lang="el-GR" dirty="0"/>
              <a:t>0.45</a:t>
            </a:r>
          </a:p>
        </p:txBody>
      </p:sp>
      <p:cxnSp>
        <p:nvCxnSpPr>
          <p:cNvPr id="27" name="26 - Ευθεία γραμμή σύνδεσης"/>
          <p:cNvCxnSpPr>
            <a:stCxn id="24" idx="3"/>
            <a:endCxn id="26" idx="1"/>
          </p:cNvCxnSpPr>
          <p:nvPr/>
        </p:nvCxnSpPr>
        <p:spPr>
          <a:xfrm>
            <a:off x="3769636" y="2268116"/>
            <a:ext cx="270664"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28 - TextBox"/>
          <p:cNvSpPr txBox="1"/>
          <p:nvPr/>
        </p:nvSpPr>
        <p:spPr>
          <a:xfrm>
            <a:off x="4908813" y="2083450"/>
            <a:ext cx="593432" cy="369332"/>
          </a:xfrm>
          <a:prstGeom prst="rect">
            <a:avLst/>
          </a:prstGeom>
          <a:noFill/>
        </p:spPr>
        <p:txBody>
          <a:bodyPr wrap="none" rtlCol="0">
            <a:spAutoFit/>
          </a:bodyPr>
          <a:lstStyle/>
          <a:p>
            <a:r>
              <a:rPr lang="en-US" dirty="0"/>
              <a:t>0.45</a:t>
            </a:r>
            <a:endParaRPr lang="el-GR" dirty="0"/>
          </a:p>
        </p:txBody>
      </p:sp>
      <p:sp>
        <p:nvSpPr>
          <p:cNvPr id="30" name="29 - TextBox"/>
          <p:cNvSpPr txBox="1"/>
          <p:nvPr/>
        </p:nvSpPr>
        <p:spPr>
          <a:xfrm>
            <a:off x="5840500" y="2083450"/>
            <a:ext cx="593432" cy="369332"/>
          </a:xfrm>
          <a:prstGeom prst="rect">
            <a:avLst/>
          </a:prstGeom>
          <a:noFill/>
        </p:spPr>
        <p:txBody>
          <a:bodyPr wrap="none" rtlCol="0">
            <a:spAutoFit/>
          </a:bodyPr>
          <a:lstStyle/>
          <a:p>
            <a:r>
              <a:rPr lang="el-GR" dirty="0"/>
              <a:t>0.55</a:t>
            </a:r>
          </a:p>
        </p:txBody>
      </p:sp>
      <p:cxnSp>
        <p:nvCxnSpPr>
          <p:cNvPr id="31" name="30 - Ευθεία γραμμή σύνδεσης"/>
          <p:cNvCxnSpPr>
            <a:endCxn id="58" idx="1"/>
          </p:cNvCxnSpPr>
          <p:nvPr/>
        </p:nvCxnSpPr>
        <p:spPr>
          <a:xfrm>
            <a:off x="5521389" y="2290182"/>
            <a:ext cx="391119" cy="553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33 - Ευθεία γραμμή σύνδεσης"/>
          <p:cNvCxnSpPr>
            <a:stCxn id="26" idx="3"/>
            <a:endCxn id="29" idx="1"/>
          </p:cNvCxnSpPr>
          <p:nvPr/>
        </p:nvCxnSpPr>
        <p:spPr>
          <a:xfrm>
            <a:off x="4633732" y="2268116"/>
            <a:ext cx="275081"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45 - TextBox"/>
          <p:cNvSpPr txBox="1"/>
          <p:nvPr/>
        </p:nvSpPr>
        <p:spPr>
          <a:xfrm>
            <a:off x="6682754" y="2136874"/>
            <a:ext cx="508473" cy="369332"/>
          </a:xfrm>
          <a:prstGeom prst="rect">
            <a:avLst/>
          </a:prstGeom>
          <a:noFill/>
        </p:spPr>
        <p:txBody>
          <a:bodyPr wrap="square" rtlCol="0">
            <a:spAutoFit/>
          </a:bodyPr>
          <a:lstStyle/>
          <a:p>
            <a:r>
              <a:rPr lang="el-GR" dirty="0"/>
              <a:t>1</a:t>
            </a:r>
          </a:p>
        </p:txBody>
      </p:sp>
      <p:cxnSp>
        <p:nvCxnSpPr>
          <p:cNvPr id="47" name="46 - Ευθεία γραμμή σύνδεσης"/>
          <p:cNvCxnSpPr>
            <a:endCxn id="46" idx="1"/>
          </p:cNvCxnSpPr>
          <p:nvPr/>
        </p:nvCxnSpPr>
        <p:spPr>
          <a:xfrm flipV="1">
            <a:off x="6403556" y="2321540"/>
            <a:ext cx="27919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49" name="48 - TextBox"/>
          <p:cNvSpPr txBox="1"/>
          <p:nvPr/>
        </p:nvSpPr>
        <p:spPr>
          <a:xfrm>
            <a:off x="1308413" y="2659514"/>
            <a:ext cx="593432" cy="369332"/>
          </a:xfrm>
          <a:prstGeom prst="rect">
            <a:avLst/>
          </a:prstGeom>
          <a:noFill/>
        </p:spPr>
        <p:txBody>
          <a:bodyPr wrap="none" rtlCol="0">
            <a:spAutoFit/>
          </a:bodyPr>
          <a:lstStyle/>
          <a:p>
            <a:r>
              <a:rPr lang="el-GR" dirty="0"/>
              <a:t>0.25</a:t>
            </a:r>
          </a:p>
        </p:txBody>
      </p:sp>
      <p:sp>
        <p:nvSpPr>
          <p:cNvPr id="51" name="50 - TextBox"/>
          <p:cNvSpPr txBox="1"/>
          <p:nvPr/>
        </p:nvSpPr>
        <p:spPr>
          <a:xfrm>
            <a:off x="2316525" y="2659514"/>
            <a:ext cx="593432" cy="369332"/>
          </a:xfrm>
          <a:prstGeom prst="rect">
            <a:avLst/>
          </a:prstGeom>
          <a:noFill/>
        </p:spPr>
        <p:txBody>
          <a:bodyPr wrap="none" rtlCol="0">
            <a:spAutoFit/>
          </a:bodyPr>
          <a:lstStyle/>
          <a:p>
            <a:r>
              <a:rPr lang="el-GR" dirty="0"/>
              <a:t>0.25</a:t>
            </a:r>
          </a:p>
        </p:txBody>
      </p:sp>
      <p:cxnSp>
        <p:nvCxnSpPr>
          <p:cNvPr id="52" name="51 - Ευθεία γραμμή σύνδεσης"/>
          <p:cNvCxnSpPr>
            <a:stCxn id="49" idx="3"/>
            <a:endCxn id="51" idx="1"/>
          </p:cNvCxnSpPr>
          <p:nvPr/>
        </p:nvCxnSpPr>
        <p:spPr>
          <a:xfrm>
            <a:off x="1901845" y="2844180"/>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52 - TextBox"/>
          <p:cNvSpPr txBox="1"/>
          <p:nvPr/>
        </p:nvSpPr>
        <p:spPr>
          <a:xfrm>
            <a:off x="3248212" y="2659514"/>
            <a:ext cx="593432" cy="369332"/>
          </a:xfrm>
          <a:prstGeom prst="rect">
            <a:avLst/>
          </a:prstGeom>
          <a:noFill/>
        </p:spPr>
        <p:txBody>
          <a:bodyPr wrap="none" rtlCol="0">
            <a:spAutoFit/>
          </a:bodyPr>
          <a:lstStyle/>
          <a:p>
            <a:r>
              <a:rPr lang="el-GR" dirty="0"/>
              <a:t>0.25</a:t>
            </a:r>
          </a:p>
        </p:txBody>
      </p:sp>
      <p:cxnSp>
        <p:nvCxnSpPr>
          <p:cNvPr id="54" name="53 - Ευθεία γραμμή σύνδεσης"/>
          <p:cNvCxnSpPr>
            <a:stCxn id="51" idx="3"/>
            <a:endCxn id="53" idx="1"/>
          </p:cNvCxnSpPr>
          <p:nvPr/>
        </p:nvCxnSpPr>
        <p:spPr>
          <a:xfrm>
            <a:off x="2909957" y="2844180"/>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54 - TextBox"/>
          <p:cNvSpPr txBox="1"/>
          <p:nvPr/>
        </p:nvSpPr>
        <p:spPr>
          <a:xfrm>
            <a:off x="4112308" y="2659514"/>
            <a:ext cx="476412" cy="369332"/>
          </a:xfrm>
          <a:prstGeom prst="rect">
            <a:avLst/>
          </a:prstGeom>
          <a:noFill/>
        </p:spPr>
        <p:txBody>
          <a:bodyPr wrap="none" rtlCol="0">
            <a:spAutoFit/>
          </a:bodyPr>
          <a:lstStyle/>
          <a:p>
            <a:r>
              <a:rPr lang="el-GR" dirty="0"/>
              <a:t>0.3</a:t>
            </a:r>
          </a:p>
        </p:txBody>
      </p:sp>
      <p:cxnSp>
        <p:nvCxnSpPr>
          <p:cNvPr id="56" name="55 - Ευθεία γραμμή σύνδεσης"/>
          <p:cNvCxnSpPr>
            <a:stCxn id="53" idx="3"/>
          </p:cNvCxnSpPr>
          <p:nvPr/>
        </p:nvCxnSpPr>
        <p:spPr>
          <a:xfrm>
            <a:off x="3841644" y="2844180"/>
            <a:ext cx="311593" cy="454114"/>
          </a:xfrm>
          <a:prstGeom prst="line">
            <a:avLst/>
          </a:prstGeom>
        </p:spPr>
        <p:style>
          <a:lnRef idx="1">
            <a:schemeClr val="accent1"/>
          </a:lnRef>
          <a:fillRef idx="0">
            <a:schemeClr val="accent1"/>
          </a:fillRef>
          <a:effectRef idx="0">
            <a:schemeClr val="accent1"/>
          </a:effectRef>
          <a:fontRef idx="minor">
            <a:schemeClr val="tx1"/>
          </a:fontRef>
        </p:style>
      </p:cxnSp>
      <p:sp>
        <p:nvSpPr>
          <p:cNvPr id="57" name="56 - TextBox"/>
          <p:cNvSpPr txBox="1"/>
          <p:nvPr/>
        </p:nvSpPr>
        <p:spPr>
          <a:xfrm>
            <a:off x="4980821" y="2659514"/>
            <a:ext cx="593432" cy="369332"/>
          </a:xfrm>
          <a:prstGeom prst="rect">
            <a:avLst/>
          </a:prstGeom>
          <a:noFill/>
        </p:spPr>
        <p:txBody>
          <a:bodyPr wrap="none" rtlCol="0">
            <a:spAutoFit/>
          </a:bodyPr>
          <a:lstStyle/>
          <a:p>
            <a:r>
              <a:rPr lang="el-GR" dirty="0"/>
              <a:t>0.55</a:t>
            </a:r>
          </a:p>
        </p:txBody>
      </p:sp>
      <p:sp>
        <p:nvSpPr>
          <p:cNvPr id="58" name="57 - TextBox"/>
          <p:cNvSpPr txBox="1"/>
          <p:nvPr/>
        </p:nvSpPr>
        <p:spPr>
          <a:xfrm>
            <a:off x="5912508" y="2659514"/>
            <a:ext cx="593432" cy="369332"/>
          </a:xfrm>
          <a:prstGeom prst="rect">
            <a:avLst/>
          </a:prstGeom>
          <a:noFill/>
        </p:spPr>
        <p:txBody>
          <a:bodyPr wrap="none" rtlCol="0">
            <a:spAutoFit/>
          </a:bodyPr>
          <a:lstStyle/>
          <a:p>
            <a:r>
              <a:rPr lang="el-GR" dirty="0"/>
              <a:t>0.45</a:t>
            </a:r>
          </a:p>
        </p:txBody>
      </p:sp>
      <p:cxnSp>
        <p:nvCxnSpPr>
          <p:cNvPr id="59" name="58 - Ευθεία γραμμή σύνδεσης"/>
          <p:cNvCxnSpPr>
            <a:stCxn id="57" idx="3"/>
            <a:endCxn id="30" idx="1"/>
          </p:cNvCxnSpPr>
          <p:nvPr/>
        </p:nvCxnSpPr>
        <p:spPr>
          <a:xfrm flipV="1">
            <a:off x="5574253" y="2268116"/>
            <a:ext cx="266247"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67" name="66 - TextBox"/>
          <p:cNvSpPr txBox="1"/>
          <p:nvPr/>
        </p:nvSpPr>
        <p:spPr>
          <a:xfrm>
            <a:off x="1308413" y="3172862"/>
            <a:ext cx="593432" cy="369332"/>
          </a:xfrm>
          <a:prstGeom prst="rect">
            <a:avLst/>
          </a:prstGeom>
          <a:noFill/>
        </p:spPr>
        <p:txBody>
          <a:bodyPr wrap="none" rtlCol="0">
            <a:spAutoFit/>
          </a:bodyPr>
          <a:lstStyle/>
          <a:p>
            <a:r>
              <a:rPr lang="el-GR" dirty="0"/>
              <a:t>0.15</a:t>
            </a:r>
          </a:p>
        </p:txBody>
      </p:sp>
      <p:sp>
        <p:nvSpPr>
          <p:cNvPr id="68" name="67 - TextBox"/>
          <p:cNvSpPr txBox="1"/>
          <p:nvPr/>
        </p:nvSpPr>
        <p:spPr>
          <a:xfrm>
            <a:off x="2316525" y="3172862"/>
            <a:ext cx="593432" cy="369332"/>
          </a:xfrm>
          <a:prstGeom prst="rect">
            <a:avLst/>
          </a:prstGeom>
          <a:noFill/>
        </p:spPr>
        <p:txBody>
          <a:bodyPr wrap="none" rtlCol="0">
            <a:spAutoFit/>
          </a:bodyPr>
          <a:lstStyle/>
          <a:p>
            <a:r>
              <a:rPr lang="el-GR" dirty="0"/>
              <a:t>0.15</a:t>
            </a:r>
          </a:p>
        </p:txBody>
      </p:sp>
      <p:cxnSp>
        <p:nvCxnSpPr>
          <p:cNvPr id="69" name="68 - Ευθεία γραμμή σύνδεσης"/>
          <p:cNvCxnSpPr>
            <a:stCxn id="67" idx="3"/>
            <a:endCxn id="68" idx="1"/>
          </p:cNvCxnSpPr>
          <p:nvPr/>
        </p:nvCxnSpPr>
        <p:spPr>
          <a:xfrm>
            <a:off x="1901845" y="3357528"/>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69 - TextBox"/>
          <p:cNvSpPr txBox="1"/>
          <p:nvPr/>
        </p:nvSpPr>
        <p:spPr>
          <a:xfrm>
            <a:off x="3248212" y="3172862"/>
            <a:ext cx="476412" cy="369332"/>
          </a:xfrm>
          <a:prstGeom prst="rect">
            <a:avLst/>
          </a:prstGeom>
          <a:noFill/>
        </p:spPr>
        <p:txBody>
          <a:bodyPr wrap="none" rtlCol="0">
            <a:spAutoFit/>
          </a:bodyPr>
          <a:lstStyle/>
          <a:p>
            <a:r>
              <a:rPr lang="el-GR" dirty="0"/>
              <a:t>0.3</a:t>
            </a:r>
          </a:p>
        </p:txBody>
      </p:sp>
      <p:sp>
        <p:nvSpPr>
          <p:cNvPr id="72" name="71 - TextBox"/>
          <p:cNvSpPr txBox="1"/>
          <p:nvPr/>
        </p:nvSpPr>
        <p:spPr>
          <a:xfrm>
            <a:off x="4112308" y="3172862"/>
            <a:ext cx="593432" cy="369332"/>
          </a:xfrm>
          <a:prstGeom prst="rect">
            <a:avLst/>
          </a:prstGeom>
          <a:noFill/>
        </p:spPr>
        <p:txBody>
          <a:bodyPr wrap="none" rtlCol="0">
            <a:spAutoFit/>
          </a:bodyPr>
          <a:lstStyle/>
          <a:p>
            <a:r>
              <a:rPr lang="el-GR" dirty="0"/>
              <a:t>0.25</a:t>
            </a:r>
          </a:p>
        </p:txBody>
      </p:sp>
      <p:cxnSp>
        <p:nvCxnSpPr>
          <p:cNvPr id="73" name="72 - Ευθεία γραμμή σύνδεσης"/>
          <p:cNvCxnSpPr>
            <a:stCxn id="70" idx="3"/>
            <a:endCxn id="55" idx="1"/>
          </p:cNvCxnSpPr>
          <p:nvPr/>
        </p:nvCxnSpPr>
        <p:spPr>
          <a:xfrm flipV="1">
            <a:off x="3724624" y="2844180"/>
            <a:ext cx="387684" cy="513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77 - Ευθεία γραμμή σύνδεσης"/>
          <p:cNvCxnSpPr/>
          <p:nvPr/>
        </p:nvCxnSpPr>
        <p:spPr>
          <a:xfrm flipV="1">
            <a:off x="4643639" y="2825596"/>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93 - Ευθεία γραμμή σύνδεσης"/>
          <p:cNvCxnSpPr>
            <a:endCxn id="46" idx="1"/>
          </p:cNvCxnSpPr>
          <p:nvPr/>
        </p:nvCxnSpPr>
        <p:spPr>
          <a:xfrm>
            <a:off x="6399139" y="2321540"/>
            <a:ext cx="283615" cy="0"/>
          </a:xfrm>
          <a:prstGeom prst="line">
            <a:avLst/>
          </a:prstGeom>
        </p:spPr>
        <p:style>
          <a:lnRef idx="1">
            <a:schemeClr val="accent1"/>
          </a:lnRef>
          <a:fillRef idx="0">
            <a:schemeClr val="accent1"/>
          </a:fillRef>
          <a:effectRef idx="0">
            <a:schemeClr val="accent1"/>
          </a:effectRef>
          <a:fontRef idx="minor">
            <a:schemeClr val="tx1"/>
          </a:fontRef>
        </p:style>
      </p:cxnSp>
      <p:sp>
        <p:nvSpPr>
          <p:cNvPr id="98" name="97 - Έλλειψη"/>
          <p:cNvSpPr/>
          <p:nvPr/>
        </p:nvSpPr>
        <p:spPr>
          <a:xfrm>
            <a:off x="6687171" y="2064866"/>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 name="98 - TextBox"/>
          <p:cNvSpPr txBox="1"/>
          <p:nvPr/>
        </p:nvSpPr>
        <p:spPr>
          <a:xfrm>
            <a:off x="6385485" y="1992858"/>
            <a:ext cx="301686" cy="369332"/>
          </a:xfrm>
          <a:prstGeom prst="rect">
            <a:avLst/>
          </a:prstGeom>
          <a:noFill/>
        </p:spPr>
        <p:txBody>
          <a:bodyPr wrap="none" rtlCol="0">
            <a:spAutoFit/>
          </a:bodyPr>
          <a:lstStyle/>
          <a:p>
            <a:r>
              <a:rPr lang="el-GR" dirty="0"/>
              <a:t>0</a:t>
            </a:r>
          </a:p>
        </p:txBody>
      </p:sp>
      <p:sp>
        <p:nvSpPr>
          <p:cNvPr id="101" name="100 - TextBox"/>
          <p:cNvSpPr txBox="1"/>
          <p:nvPr/>
        </p:nvSpPr>
        <p:spPr>
          <a:xfrm>
            <a:off x="804357" y="4306406"/>
            <a:ext cx="301686" cy="369332"/>
          </a:xfrm>
          <a:prstGeom prst="rect">
            <a:avLst/>
          </a:prstGeom>
          <a:noFill/>
        </p:spPr>
        <p:txBody>
          <a:bodyPr wrap="none" rtlCol="0">
            <a:spAutoFit/>
          </a:bodyPr>
          <a:lstStyle/>
          <a:p>
            <a:r>
              <a:rPr lang="en-US" b="1" dirty="0"/>
              <a:t>5</a:t>
            </a:r>
            <a:endParaRPr lang="el-GR" b="1" dirty="0"/>
          </a:p>
        </p:txBody>
      </p:sp>
      <p:sp>
        <p:nvSpPr>
          <p:cNvPr id="102" name="101 - TextBox"/>
          <p:cNvSpPr txBox="1"/>
          <p:nvPr/>
        </p:nvSpPr>
        <p:spPr>
          <a:xfrm>
            <a:off x="1308413" y="4306406"/>
            <a:ext cx="593432" cy="369332"/>
          </a:xfrm>
          <a:prstGeom prst="rect">
            <a:avLst/>
          </a:prstGeom>
          <a:noFill/>
        </p:spPr>
        <p:txBody>
          <a:bodyPr wrap="none" rtlCol="0">
            <a:spAutoFit/>
          </a:bodyPr>
          <a:lstStyle/>
          <a:p>
            <a:r>
              <a:rPr lang="el-GR" dirty="0"/>
              <a:t>0.05</a:t>
            </a:r>
          </a:p>
        </p:txBody>
      </p:sp>
      <p:cxnSp>
        <p:nvCxnSpPr>
          <p:cNvPr id="109" name="108 - Ευθεία γραμμή σύνδεσης"/>
          <p:cNvCxnSpPr/>
          <p:nvPr/>
        </p:nvCxnSpPr>
        <p:spPr>
          <a:xfrm>
            <a:off x="2929101" y="3383076"/>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123 - Ευθεία γραμμή σύνδεσης"/>
          <p:cNvCxnSpPr/>
          <p:nvPr/>
        </p:nvCxnSpPr>
        <p:spPr>
          <a:xfrm flipV="1">
            <a:off x="4657293" y="2825596"/>
            <a:ext cx="355623" cy="9292"/>
          </a:xfrm>
          <a:prstGeom prst="line">
            <a:avLst/>
          </a:prstGeom>
        </p:spPr>
        <p:style>
          <a:lnRef idx="1">
            <a:schemeClr val="accent1"/>
          </a:lnRef>
          <a:fillRef idx="0">
            <a:schemeClr val="accent1"/>
          </a:fillRef>
          <a:effectRef idx="0">
            <a:schemeClr val="accent1"/>
          </a:effectRef>
          <a:fontRef idx="minor">
            <a:schemeClr val="tx1"/>
          </a:fontRef>
        </p:style>
      </p:cxnSp>
      <p:sp>
        <p:nvSpPr>
          <p:cNvPr id="128" name="127 - TextBox"/>
          <p:cNvSpPr txBox="1"/>
          <p:nvPr/>
        </p:nvSpPr>
        <p:spPr>
          <a:xfrm>
            <a:off x="4715647" y="2506206"/>
            <a:ext cx="301686" cy="369332"/>
          </a:xfrm>
          <a:prstGeom prst="rect">
            <a:avLst/>
          </a:prstGeom>
          <a:noFill/>
        </p:spPr>
        <p:txBody>
          <a:bodyPr wrap="none" rtlCol="0">
            <a:spAutoFit/>
          </a:bodyPr>
          <a:lstStyle/>
          <a:p>
            <a:r>
              <a:rPr lang="el-GR" dirty="0"/>
              <a:t>0</a:t>
            </a:r>
          </a:p>
        </p:txBody>
      </p:sp>
      <p:sp>
        <p:nvSpPr>
          <p:cNvPr id="129" name="128 - TextBox"/>
          <p:cNvSpPr txBox="1"/>
          <p:nvPr/>
        </p:nvSpPr>
        <p:spPr>
          <a:xfrm>
            <a:off x="4787655" y="2938254"/>
            <a:ext cx="301686" cy="369332"/>
          </a:xfrm>
          <a:prstGeom prst="rect">
            <a:avLst/>
          </a:prstGeom>
          <a:noFill/>
        </p:spPr>
        <p:txBody>
          <a:bodyPr wrap="none" rtlCol="0">
            <a:spAutoFit/>
          </a:bodyPr>
          <a:lstStyle/>
          <a:p>
            <a:r>
              <a:rPr lang="el-GR" dirty="0"/>
              <a:t>1</a:t>
            </a:r>
          </a:p>
        </p:txBody>
      </p:sp>
      <p:sp>
        <p:nvSpPr>
          <p:cNvPr id="130" name="129 - TextBox"/>
          <p:cNvSpPr txBox="1"/>
          <p:nvPr/>
        </p:nvSpPr>
        <p:spPr>
          <a:xfrm>
            <a:off x="6471147" y="2424906"/>
            <a:ext cx="301686" cy="369332"/>
          </a:xfrm>
          <a:prstGeom prst="rect">
            <a:avLst/>
          </a:prstGeom>
          <a:noFill/>
        </p:spPr>
        <p:txBody>
          <a:bodyPr wrap="none" rtlCol="0">
            <a:spAutoFit/>
          </a:bodyPr>
          <a:lstStyle/>
          <a:p>
            <a:r>
              <a:rPr lang="el-GR" dirty="0"/>
              <a:t>1</a:t>
            </a:r>
          </a:p>
        </p:txBody>
      </p:sp>
      <p:sp>
        <p:nvSpPr>
          <p:cNvPr id="131" name="130 - TextBox"/>
          <p:cNvSpPr txBox="1"/>
          <p:nvPr/>
        </p:nvSpPr>
        <p:spPr>
          <a:xfrm>
            <a:off x="804357" y="3739634"/>
            <a:ext cx="301686" cy="369332"/>
          </a:xfrm>
          <a:prstGeom prst="rect">
            <a:avLst/>
          </a:prstGeom>
          <a:noFill/>
        </p:spPr>
        <p:txBody>
          <a:bodyPr wrap="none" rtlCol="0">
            <a:spAutoFit/>
          </a:bodyPr>
          <a:lstStyle/>
          <a:p>
            <a:r>
              <a:rPr lang="en-US" b="1" dirty="0"/>
              <a:t>4</a:t>
            </a:r>
            <a:endParaRPr lang="el-GR" b="1" dirty="0"/>
          </a:p>
        </p:txBody>
      </p:sp>
      <p:sp>
        <p:nvSpPr>
          <p:cNvPr id="132" name="131 - TextBox"/>
          <p:cNvSpPr txBox="1"/>
          <p:nvPr/>
        </p:nvSpPr>
        <p:spPr>
          <a:xfrm>
            <a:off x="1344925" y="3730342"/>
            <a:ext cx="476412" cy="369332"/>
          </a:xfrm>
          <a:prstGeom prst="rect">
            <a:avLst/>
          </a:prstGeom>
          <a:noFill/>
        </p:spPr>
        <p:txBody>
          <a:bodyPr wrap="none" rtlCol="0">
            <a:spAutoFit/>
          </a:bodyPr>
          <a:lstStyle/>
          <a:p>
            <a:r>
              <a:rPr lang="el-GR" dirty="0"/>
              <a:t>0.1</a:t>
            </a:r>
          </a:p>
        </p:txBody>
      </p:sp>
      <p:sp>
        <p:nvSpPr>
          <p:cNvPr id="133" name="132 - TextBox"/>
          <p:cNvSpPr txBox="1"/>
          <p:nvPr/>
        </p:nvSpPr>
        <p:spPr>
          <a:xfrm>
            <a:off x="2316525" y="3739634"/>
            <a:ext cx="593432" cy="369332"/>
          </a:xfrm>
          <a:prstGeom prst="rect">
            <a:avLst/>
          </a:prstGeom>
          <a:noFill/>
        </p:spPr>
        <p:txBody>
          <a:bodyPr wrap="none" rtlCol="0">
            <a:spAutoFit/>
          </a:bodyPr>
          <a:lstStyle/>
          <a:p>
            <a:r>
              <a:rPr lang="el-GR" dirty="0"/>
              <a:t>0.15</a:t>
            </a:r>
          </a:p>
        </p:txBody>
      </p:sp>
      <p:cxnSp>
        <p:nvCxnSpPr>
          <p:cNvPr id="165" name="164 - Ευθεία γραμμή σύνδεσης"/>
          <p:cNvCxnSpPr/>
          <p:nvPr/>
        </p:nvCxnSpPr>
        <p:spPr>
          <a:xfrm flipV="1">
            <a:off x="2929101" y="3383076"/>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68" name="167 - TextBox"/>
          <p:cNvSpPr txBox="1"/>
          <p:nvPr/>
        </p:nvSpPr>
        <p:spPr>
          <a:xfrm>
            <a:off x="3001109" y="3063686"/>
            <a:ext cx="301686" cy="369332"/>
          </a:xfrm>
          <a:prstGeom prst="rect">
            <a:avLst/>
          </a:prstGeom>
          <a:noFill/>
        </p:spPr>
        <p:txBody>
          <a:bodyPr wrap="none" rtlCol="0">
            <a:spAutoFit/>
          </a:bodyPr>
          <a:lstStyle/>
          <a:p>
            <a:r>
              <a:rPr lang="el-GR" dirty="0"/>
              <a:t>0</a:t>
            </a:r>
          </a:p>
        </p:txBody>
      </p:sp>
      <p:sp>
        <p:nvSpPr>
          <p:cNvPr id="169" name="168 - TextBox"/>
          <p:cNvSpPr txBox="1"/>
          <p:nvPr/>
        </p:nvSpPr>
        <p:spPr>
          <a:xfrm>
            <a:off x="3014763" y="3577034"/>
            <a:ext cx="301686" cy="369332"/>
          </a:xfrm>
          <a:prstGeom prst="rect">
            <a:avLst/>
          </a:prstGeom>
          <a:noFill/>
        </p:spPr>
        <p:txBody>
          <a:bodyPr wrap="none" rtlCol="0">
            <a:spAutoFit/>
          </a:bodyPr>
          <a:lstStyle/>
          <a:p>
            <a:r>
              <a:rPr lang="el-GR" dirty="0"/>
              <a:t>1</a:t>
            </a:r>
          </a:p>
        </p:txBody>
      </p:sp>
      <p:sp>
        <p:nvSpPr>
          <p:cNvPr id="170" name="169 - TextBox"/>
          <p:cNvSpPr txBox="1"/>
          <p:nvPr/>
        </p:nvSpPr>
        <p:spPr>
          <a:xfrm>
            <a:off x="517341" y="1498094"/>
            <a:ext cx="1044517" cy="369332"/>
          </a:xfrm>
          <a:prstGeom prst="rect">
            <a:avLst/>
          </a:prstGeom>
          <a:noFill/>
        </p:spPr>
        <p:txBody>
          <a:bodyPr wrap="none" rtlCol="0">
            <a:spAutoFit/>
          </a:bodyPr>
          <a:lstStyle/>
          <a:p>
            <a:r>
              <a:rPr lang="el-GR" b="1" dirty="0"/>
              <a:t>Σύμβολα</a:t>
            </a:r>
          </a:p>
        </p:txBody>
      </p:sp>
      <p:sp>
        <p:nvSpPr>
          <p:cNvPr id="182" name="181 - TextBox"/>
          <p:cNvSpPr txBox="1"/>
          <p:nvPr/>
        </p:nvSpPr>
        <p:spPr>
          <a:xfrm>
            <a:off x="2699792" y="6488668"/>
            <a:ext cx="184731" cy="369332"/>
          </a:xfrm>
          <a:prstGeom prst="rect">
            <a:avLst/>
          </a:prstGeom>
          <a:noFill/>
        </p:spPr>
        <p:txBody>
          <a:bodyPr wrap="none" rtlCol="0">
            <a:spAutoFit/>
          </a:bodyPr>
          <a:lstStyle/>
          <a:p>
            <a:endParaRPr lang="el-GR" dirty="0"/>
          </a:p>
        </p:txBody>
      </p:sp>
      <p:cxnSp>
        <p:nvCxnSpPr>
          <p:cNvPr id="118" name="117 - Ευθεία γραμμή σύνδεσης"/>
          <p:cNvCxnSpPr/>
          <p:nvPr/>
        </p:nvCxnSpPr>
        <p:spPr>
          <a:xfrm>
            <a:off x="1893681" y="3959140"/>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118 - Ευθεία γραμμή σύνδεσης"/>
          <p:cNvCxnSpPr/>
          <p:nvPr/>
        </p:nvCxnSpPr>
        <p:spPr>
          <a:xfrm flipV="1">
            <a:off x="1893681" y="3959140"/>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20" name="119 - TextBox"/>
          <p:cNvSpPr txBox="1"/>
          <p:nvPr/>
        </p:nvSpPr>
        <p:spPr>
          <a:xfrm>
            <a:off x="1965689" y="3639750"/>
            <a:ext cx="301686" cy="369332"/>
          </a:xfrm>
          <a:prstGeom prst="rect">
            <a:avLst/>
          </a:prstGeom>
          <a:noFill/>
        </p:spPr>
        <p:txBody>
          <a:bodyPr wrap="none" rtlCol="0">
            <a:spAutoFit/>
          </a:bodyPr>
          <a:lstStyle/>
          <a:p>
            <a:r>
              <a:rPr lang="el-GR" dirty="0"/>
              <a:t>0</a:t>
            </a:r>
          </a:p>
        </p:txBody>
      </p:sp>
      <p:sp>
        <p:nvSpPr>
          <p:cNvPr id="121" name="120 - TextBox"/>
          <p:cNvSpPr txBox="1"/>
          <p:nvPr/>
        </p:nvSpPr>
        <p:spPr>
          <a:xfrm>
            <a:off x="1979343" y="4153098"/>
            <a:ext cx="301686" cy="369332"/>
          </a:xfrm>
          <a:prstGeom prst="rect">
            <a:avLst/>
          </a:prstGeom>
          <a:noFill/>
        </p:spPr>
        <p:txBody>
          <a:bodyPr wrap="none" rtlCol="0">
            <a:spAutoFit/>
          </a:bodyPr>
          <a:lstStyle/>
          <a:p>
            <a:r>
              <a:rPr lang="el-GR" dirty="0"/>
              <a:t>1</a:t>
            </a:r>
          </a:p>
        </p:txBody>
      </p:sp>
      <p:sp>
        <p:nvSpPr>
          <p:cNvPr id="2" name="TextBox 1"/>
          <p:cNvSpPr txBox="1"/>
          <p:nvPr/>
        </p:nvSpPr>
        <p:spPr>
          <a:xfrm>
            <a:off x="1303996" y="332656"/>
            <a:ext cx="7226722" cy="523220"/>
          </a:xfrm>
          <a:prstGeom prst="rect">
            <a:avLst/>
          </a:prstGeom>
          <a:noFill/>
        </p:spPr>
        <p:txBody>
          <a:bodyPr wrap="none" rtlCol="0">
            <a:spAutoFit/>
          </a:bodyPr>
          <a:lstStyle/>
          <a:p>
            <a:r>
              <a:rPr lang="el-GR" sz="2800" dirty="0"/>
              <a:t>Πρόσθετο Παράδειγμα κωδικοποίησης </a:t>
            </a:r>
            <a:r>
              <a:rPr lang="en-US" sz="2800" dirty="0"/>
              <a:t>Huffman</a:t>
            </a:r>
            <a:endParaRPr lang="el-GR" sz="2800" dirty="0"/>
          </a:p>
        </p:txBody>
      </p:sp>
      <p:sp>
        <p:nvSpPr>
          <p:cNvPr id="60" name="59 - Θέση αριθμού διαφάνειας"/>
          <p:cNvSpPr>
            <a:spLocks noGrp="1"/>
          </p:cNvSpPr>
          <p:nvPr>
            <p:ph type="sldNum" sz="quarter" idx="12"/>
          </p:nvPr>
        </p:nvSpPr>
        <p:spPr/>
        <p:txBody>
          <a:bodyPr/>
          <a:lstStyle/>
          <a:p>
            <a:fld id="{2BFB6B6B-6A16-4D0B-B6BC-52D8B33A6A07}" type="slidenum">
              <a:rPr lang="el-GR" smtClean="0"/>
              <a:pPr/>
              <a:t>85</a:t>
            </a:fld>
            <a:endParaRPr lang="el-GR"/>
          </a:p>
        </p:txBody>
      </p:sp>
      <p:sp>
        <p:nvSpPr>
          <p:cNvPr id="61" name="60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19900417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129 - TextBox"/>
          <p:cNvSpPr txBox="1"/>
          <p:nvPr/>
        </p:nvSpPr>
        <p:spPr>
          <a:xfrm>
            <a:off x="5953806" y="980728"/>
            <a:ext cx="301686" cy="369332"/>
          </a:xfrm>
          <a:prstGeom prst="rect">
            <a:avLst/>
          </a:prstGeom>
          <a:noFill/>
        </p:spPr>
        <p:txBody>
          <a:bodyPr wrap="none" rtlCol="0">
            <a:spAutoFit/>
          </a:bodyPr>
          <a:lstStyle/>
          <a:p>
            <a:r>
              <a:rPr lang="el-GR" b="1" dirty="0"/>
              <a:t>1</a:t>
            </a:r>
          </a:p>
        </p:txBody>
      </p:sp>
      <p:sp>
        <p:nvSpPr>
          <p:cNvPr id="4" name="3 - TextBox"/>
          <p:cNvSpPr txBox="1"/>
          <p:nvPr/>
        </p:nvSpPr>
        <p:spPr>
          <a:xfrm>
            <a:off x="287016" y="639272"/>
            <a:ext cx="301686" cy="369332"/>
          </a:xfrm>
          <a:prstGeom prst="rect">
            <a:avLst/>
          </a:prstGeom>
          <a:noFill/>
        </p:spPr>
        <p:txBody>
          <a:bodyPr wrap="none" rtlCol="0">
            <a:spAutoFit/>
          </a:bodyPr>
          <a:lstStyle/>
          <a:p>
            <a:r>
              <a:rPr lang="en-US" b="1" dirty="0"/>
              <a:t>1</a:t>
            </a:r>
            <a:endParaRPr lang="el-GR" b="1" dirty="0"/>
          </a:p>
        </p:txBody>
      </p:sp>
      <p:sp>
        <p:nvSpPr>
          <p:cNvPr id="5" name="4 - TextBox"/>
          <p:cNvSpPr txBox="1"/>
          <p:nvPr/>
        </p:nvSpPr>
        <p:spPr>
          <a:xfrm>
            <a:off x="287016" y="1215336"/>
            <a:ext cx="301686" cy="369332"/>
          </a:xfrm>
          <a:prstGeom prst="rect">
            <a:avLst/>
          </a:prstGeom>
          <a:noFill/>
        </p:spPr>
        <p:txBody>
          <a:bodyPr wrap="none" rtlCol="0">
            <a:spAutoFit/>
          </a:bodyPr>
          <a:lstStyle/>
          <a:p>
            <a:r>
              <a:rPr lang="en-US" b="1" dirty="0"/>
              <a:t>2</a:t>
            </a:r>
            <a:endParaRPr lang="el-GR" b="1" dirty="0"/>
          </a:p>
        </p:txBody>
      </p:sp>
      <p:sp>
        <p:nvSpPr>
          <p:cNvPr id="6" name="5 - TextBox"/>
          <p:cNvSpPr txBox="1"/>
          <p:nvPr/>
        </p:nvSpPr>
        <p:spPr>
          <a:xfrm>
            <a:off x="287016" y="1728684"/>
            <a:ext cx="301686" cy="369332"/>
          </a:xfrm>
          <a:prstGeom prst="rect">
            <a:avLst/>
          </a:prstGeom>
          <a:noFill/>
        </p:spPr>
        <p:txBody>
          <a:bodyPr wrap="none" rtlCol="0">
            <a:spAutoFit/>
          </a:bodyPr>
          <a:lstStyle/>
          <a:p>
            <a:r>
              <a:rPr lang="en-US" b="1" dirty="0"/>
              <a:t>3</a:t>
            </a:r>
            <a:endParaRPr lang="el-GR" b="1" dirty="0"/>
          </a:p>
        </p:txBody>
      </p:sp>
      <p:sp>
        <p:nvSpPr>
          <p:cNvPr id="15" name="14 - TextBox"/>
          <p:cNvSpPr txBox="1"/>
          <p:nvPr/>
        </p:nvSpPr>
        <p:spPr>
          <a:xfrm>
            <a:off x="786655" y="639272"/>
            <a:ext cx="593432" cy="369332"/>
          </a:xfrm>
          <a:prstGeom prst="rect">
            <a:avLst/>
          </a:prstGeom>
          <a:noFill/>
        </p:spPr>
        <p:txBody>
          <a:bodyPr wrap="none" rtlCol="0">
            <a:spAutoFit/>
          </a:bodyPr>
          <a:lstStyle/>
          <a:p>
            <a:r>
              <a:rPr lang="el-GR" dirty="0"/>
              <a:t>0.45</a:t>
            </a:r>
          </a:p>
        </p:txBody>
      </p:sp>
      <p:sp>
        <p:nvSpPr>
          <p:cNvPr id="18" name="17 - TextBox"/>
          <p:cNvSpPr txBox="1"/>
          <p:nvPr/>
        </p:nvSpPr>
        <p:spPr>
          <a:xfrm>
            <a:off x="1727176" y="639272"/>
            <a:ext cx="593432" cy="369332"/>
          </a:xfrm>
          <a:prstGeom prst="rect">
            <a:avLst/>
          </a:prstGeom>
          <a:noFill/>
        </p:spPr>
        <p:txBody>
          <a:bodyPr wrap="none" rtlCol="0">
            <a:spAutoFit/>
          </a:bodyPr>
          <a:lstStyle/>
          <a:p>
            <a:r>
              <a:rPr lang="el-GR" dirty="0"/>
              <a:t>0.45</a:t>
            </a:r>
          </a:p>
        </p:txBody>
      </p:sp>
      <p:cxnSp>
        <p:nvCxnSpPr>
          <p:cNvPr id="19" name="18 - Ευθεία γραμμή σύνδεσης"/>
          <p:cNvCxnSpPr>
            <a:stCxn id="15" idx="3"/>
            <a:endCxn id="18" idx="1"/>
          </p:cNvCxnSpPr>
          <p:nvPr/>
        </p:nvCxnSpPr>
        <p:spPr>
          <a:xfrm>
            <a:off x="1380087" y="823938"/>
            <a:ext cx="347089"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23 - TextBox"/>
          <p:cNvSpPr txBox="1"/>
          <p:nvPr/>
        </p:nvSpPr>
        <p:spPr>
          <a:xfrm>
            <a:off x="2658863" y="639272"/>
            <a:ext cx="593432" cy="369332"/>
          </a:xfrm>
          <a:prstGeom prst="rect">
            <a:avLst/>
          </a:prstGeom>
          <a:noFill/>
        </p:spPr>
        <p:txBody>
          <a:bodyPr wrap="none" rtlCol="0">
            <a:spAutoFit/>
          </a:bodyPr>
          <a:lstStyle/>
          <a:p>
            <a:r>
              <a:rPr lang="el-GR" dirty="0"/>
              <a:t>0.45</a:t>
            </a:r>
          </a:p>
        </p:txBody>
      </p:sp>
      <p:cxnSp>
        <p:nvCxnSpPr>
          <p:cNvPr id="25" name="24 - Ευθεία γραμμή σύνδεσης"/>
          <p:cNvCxnSpPr>
            <a:stCxn id="18" idx="3"/>
            <a:endCxn id="24" idx="1"/>
          </p:cNvCxnSpPr>
          <p:nvPr/>
        </p:nvCxnSpPr>
        <p:spPr>
          <a:xfrm>
            <a:off x="2320608" y="823938"/>
            <a:ext cx="33825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25 - TextBox"/>
          <p:cNvSpPr txBox="1"/>
          <p:nvPr/>
        </p:nvSpPr>
        <p:spPr>
          <a:xfrm>
            <a:off x="3522959" y="639272"/>
            <a:ext cx="593432" cy="369332"/>
          </a:xfrm>
          <a:prstGeom prst="rect">
            <a:avLst/>
          </a:prstGeom>
          <a:noFill/>
        </p:spPr>
        <p:txBody>
          <a:bodyPr wrap="none" rtlCol="0">
            <a:spAutoFit/>
          </a:bodyPr>
          <a:lstStyle/>
          <a:p>
            <a:r>
              <a:rPr lang="el-GR" dirty="0"/>
              <a:t>0.45</a:t>
            </a:r>
          </a:p>
        </p:txBody>
      </p:sp>
      <p:cxnSp>
        <p:nvCxnSpPr>
          <p:cNvPr id="27" name="26 - Ευθεία γραμμή σύνδεσης"/>
          <p:cNvCxnSpPr>
            <a:stCxn id="24" idx="3"/>
            <a:endCxn id="26" idx="1"/>
          </p:cNvCxnSpPr>
          <p:nvPr/>
        </p:nvCxnSpPr>
        <p:spPr>
          <a:xfrm>
            <a:off x="3252295" y="823938"/>
            <a:ext cx="270664"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28 - TextBox"/>
          <p:cNvSpPr txBox="1"/>
          <p:nvPr/>
        </p:nvSpPr>
        <p:spPr>
          <a:xfrm>
            <a:off x="4391472" y="639272"/>
            <a:ext cx="508473" cy="369332"/>
          </a:xfrm>
          <a:prstGeom prst="rect">
            <a:avLst/>
          </a:prstGeom>
          <a:noFill/>
        </p:spPr>
        <p:txBody>
          <a:bodyPr wrap="none" rtlCol="0">
            <a:spAutoFit/>
          </a:bodyPr>
          <a:lstStyle/>
          <a:p>
            <a:r>
              <a:rPr lang="el-GR" dirty="0"/>
              <a:t>1/4</a:t>
            </a:r>
          </a:p>
        </p:txBody>
      </p:sp>
      <p:sp>
        <p:nvSpPr>
          <p:cNvPr id="30" name="29 - TextBox"/>
          <p:cNvSpPr txBox="1"/>
          <p:nvPr/>
        </p:nvSpPr>
        <p:spPr>
          <a:xfrm>
            <a:off x="5323159" y="639272"/>
            <a:ext cx="593432" cy="369332"/>
          </a:xfrm>
          <a:prstGeom prst="rect">
            <a:avLst/>
          </a:prstGeom>
          <a:noFill/>
        </p:spPr>
        <p:txBody>
          <a:bodyPr wrap="none" rtlCol="0">
            <a:spAutoFit/>
          </a:bodyPr>
          <a:lstStyle/>
          <a:p>
            <a:r>
              <a:rPr lang="el-GR" dirty="0"/>
              <a:t>0.55</a:t>
            </a:r>
          </a:p>
        </p:txBody>
      </p:sp>
      <p:cxnSp>
        <p:nvCxnSpPr>
          <p:cNvPr id="31" name="30 - Ευθεία γραμμή σύνδεσης"/>
          <p:cNvCxnSpPr>
            <a:endCxn id="58" idx="1"/>
          </p:cNvCxnSpPr>
          <p:nvPr/>
        </p:nvCxnSpPr>
        <p:spPr>
          <a:xfrm>
            <a:off x="5004048" y="846004"/>
            <a:ext cx="391119" cy="55399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33 - Ευθεία γραμμή σύνδεσης"/>
          <p:cNvCxnSpPr>
            <a:stCxn id="26" idx="3"/>
            <a:endCxn id="29" idx="1"/>
          </p:cNvCxnSpPr>
          <p:nvPr/>
        </p:nvCxnSpPr>
        <p:spPr>
          <a:xfrm>
            <a:off x="4116391" y="823938"/>
            <a:ext cx="275081"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45 - TextBox"/>
          <p:cNvSpPr txBox="1"/>
          <p:nvPr/>
        </p:nvSpPr>
        <p:spPr>
          <a:xfrm>
            <a:off x="6165413" y="692696"/>
            <a:ext cx="508473" cy="369332"/>
          </a:xfrm>
          <a:prstGeom prst="rect">
            <a:avLst/>
          </a:prstGeom>
          <a:noFill/>
        </p:spPr>
        <p:txBody>
          <a:bodyPr wrap="square" rtlCol="0">
            <a:spAutoFit/>
          </a:bodyPr>
          <a:lstStyle/>
          <a:p>
            <a:r>
              <a:rPr lang="el-GR" dirty="0"/>
              <a:t>1</a:t>
            </a:r>
          </a:p>
        </p:txBody>
      </p:sp>
      <p:cxnSp>
        <p:nvCxnSpPr>
          <p:cNvPr id="47" name="46 - Ευθεία γραμμή σύνδεσης"/>
          <p:cNvCxnSpPr>
            <a:endCxn id="46" idx="1"/>
          </p:cNvCxnSpPr>
          <p:nvPr/>
        </p:nvCxnSpPr>
        <p:spPr>
          <a:xfrm flipV="1">
            <a:off x="5886215" y="877362"/>
            <a:ext cx="279198" cy="36004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48 - TextBox"/>
          <p:cNvSpPr txBox="1"/>
          <p:nvPr/>
        </p:nvSpPr>
        <p:spPr>
          <a:xfrm>
            <a:off x="791072" y="1215336"/>
            <a:ext cx="593432" cy="369332"/>
          </a:xfrm>
          <a:prstGeom prst="rect">
            <a:avLst/>
          </a:prstGeom>
          <a:noFill/>
        </p:spPr>
        <p:txBody>
          <a:bodyPr wrap="none" rtlCol="0">
            <a:spAutoFit/>
          </a:bodyPr>
          <a:lstStyle/>
          <a:p>
            <a:r>
              <a:rPr lang="el-GR" dirty="0"/>
              <a:t>0.25</a:t>
            </a:r>
          </a:p>
        </p:txBody>
      </p:sp>
      <p:sp>
        <p:nvSpPr>
          <p:cNvPr id="51" name="50 - TextBox"/>
          <p:cNvSpPr txBox="1"/>
          <p:nvPr/>
        </p:nvSpPr>
        <p:spPr>
          <a:xfrm>
            <a:off x="1799184" y="1215336"/>
            <a:ext cx="593432" cy="369332"/>
          </a:xfrm>
          <a:prstGeom prst="rect">
            <a:avLst/>
          </a:prstGeom>
          <a:noFill/>
        </p:spPr>
        <p:txBody>
          <a:bodyPr wrap="none" rtlCol="0">
            <a:spAutoFit/>
          </a:bodyPr>
          <a:lstStyle/>
          <a:p>
            <a:r>
              <a:rPr lang="el-GR" dirty="0"/>
              <a:t>0.25</a:t>
            </a:r>
          </a:p>
        </p:txBody>
      </p:sp>
      <p:cxnSp>
        <p:nvCxnSpPr>
          <p:cNvPr id="52" name="51 - Ευθεία γραμμή σύνδεσης"/>
          <p:cNvCxnSpPr>
            <a:stCxn id="49" idx="3"/>
            <a:endCxn id="51" idx="1"/>
          </p:cNvCxnSpPr>
          <p:nvPr/>
        </p:nvCxnSpPr>
        <p:spPr>
          <a:xfrm>
            <a:off x="1384504" y="1400002"/>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52 - TextBox"/>
          <p:cNvSpPr txBox="1"/>
          <p:nvPr/>
        </p:nvSpPr>
        <p:spPr>
          <a:xfrm>
            <a:off x="2730871" y="1215336"/>
            <a:ext cx="593432" cy="369332"/>
          </a:xfrm>
          <a:prstGeom prst="rect">
            <a:avLst/>
          </a:prstGeom>
          <a:noFill/>
        </p:spPr>
        <p:txBody>
          <a:bodyPr wrap="none" rtlCol="0">
            <a:spAutoFit/>
          </a:bodyPr>
          <a:lstStyle/>
          <a:p>
            <a:r>
              <a:rPr lang="el-GR" dirty="0"/>
              <a:t>0.25</a:t>
            </a:r>
          </a:p>
        </p:txBody>
      </p:sp>
      <p:cxnSp>
        <p:nvCxnSpPr>
          <p:cNvPr id="54" name="53 - Ευθεία γραμμή σύνδεσης"/>
          <p:cNvCxnSpPr>
            <a:stCxn id="51" idx="3"/>
            <a:endCxn id="53" idx="1"/>
          </p:cNvCxnSpPr>
          <p:nvPr/>
        </p:nvCxnSpPr>
        <p:spPr>
          <a:xfrm>
            <a:off x="2392616" y="1400002"/>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54 - TextBox"/>
          <p:cNvSpPr txBox="1"/>
          <p:nvPr/>
        </p:nvSpPr>
        <p:spPr>
          <a:xfrm>
            <a:off x="3594967" y="1215336"/>
            <a:ext cx="476412" cy="369332"/>
          </a:xfrm>
          <a:prstGeom prst="rect">
            <a:avLst/>
          </a:prstGeom>
          <a:noFill/>
        </p:spPr>
        <p:txBody>
          <a:bodyPr wrap="none" rtlCol="0">
            <a:spAutoFit/>
          </a:bodyPr>
          <a:lstStyle/>
          <a:p>
            <a:r>
              <a:rPr lang="el-GR" dirty="0"/>
              <a:t>0.3</a:t>
            </a:r>
          </a:p>
        </p:txBody>
      </p:sp>
      <p:cxnSp>
        <p:nvCxnSpPr>
          <p:cNvPr id="56" name="55 - Ευθεία γραμμή σύνδεσης"/>
          <p:cNvCxnSpPr>
            <a:stCxn id="53" idx="3"/>
          </p:cNvCxnSpPr>
          <p:nvPr/>
        </p:nvCxnSpPr>
        <p:spPr>
          <a:xfrm>
            <a:off x="3324303" y="1400002"/>
            <a:ext cx="311593" cy="454114"/>
          </a:xfrm>
          <a:prstGeom prst="line">
            <a:avLst/>
          </a:prstGeom>
        </p:spPr>
        <p:style>
          <a:lnRef idx="1">
            <a:schemeClr val="accent1"/>
          </a:lnRef>
          <a:fillRef idx="0">
            <a:schemeClr val="accent1"/>
          </a:fillRef>
          <a:effectRef idx="0">
            <a:schemeClr val="accent1"/>
          </a:effectRef>
          <a:fontRef idx="minor">
            <a:schemeClr val="tx1"/>
          </a:fontRef>
        </p:style>
      </p:cxnSp>
      <p:sp>
        <p:nvSpPr>
          <p:cNvPr id="57" name="56 - TextBox"/>
          <p:cNvSpPr txBox="1"/>
          <p:nvPr/>
        </p:nvSpPr>
        <p:spPr>
          <a:xfrm>
            <a:off x="4463480" y="1215336"/>
            <a:ext cx="593432" cy="369332"/>
          </a:xfrm>
          <a:prstGeom prst="rect">
            <a:avLst/>
          </a:prstGeom>
          <a:noFill/>
        </p:spPr>
        <p:txBody>
          <a:bodyPr wrap="none" rtlCol="0">
            <a:spAutoFit/>
          </a:bodyPr>
          <a:lstStyle/>
          <a:p>
            <a:r>
              <a:rPr lang="el-GR" dirty="0"/>
              <a:t>0.55</a:t>
            </a:r>
          </a:p>
        </p:txBody>
      </p:sp>
      <p:sp>
        <p:nvSpPr>
          <p:cNvPr id="58" name="57 - TextBox"/>
          <p:cNvSpPr txBox="1"/>
          <p:nvPr/>
        </p:nvSpPr>
        <p:spPr>
          <a:xfrm>
            <a:off x="5395167" y="1215336"/>
            <a:ext cx="593432" cy="369332"/>
          </a:xfrm>
          <a:prstGeom prst="rect">
            <a:avLst/>
          </a:prstGeom>
          <a:noFill/>
        </p:spPr>
        <p:txBody>
          <a:bodyPr wrap="none" rtlCol="0">
            <a:spAutoFit/>
          </a:bodyPr>
          <a:lstStyle/>
          <a:p>
            <a:r>
              <a:rPr lang="el-GR" dirty="0"/>
              <a:t>0.45</a:t>
            </a:r>
          </a:p>
        </p:txBody>
      </p:sp>
      <p:cxnSp>
        <p:nvCxnSpPr>
          <p:cNvPr id="59" name="58 - Ευθεία γραμμή σύνδεσης"/>
          <p:cNvCxnSpPr>
            <a:stCxn id="57" idx="3"/>
            <a:endCxn id="30" idx="1"/>
          </p:cNvCxnSpPr>
          <p:nvPr/>
        </p:nvCxnSpPr>
        <p:spPr>
          <a:xfrm flipV="1">
            <a:off x="5056912" y="823938"/>
            <a:ext cx="266247"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67" name="66 - TextBox"/>
          <p:cNvSpPr txBox="1"/>
          <p:nvPr/>
        </p:nvSpPr>
        <p:spPr>
          <a:xfrm>
            <a:off x="791072" y="1728684"/>
            <a:ext cx="593432" cy="369332"/>
          </a:xfrm>
          <a:prstGeom prst="rect">
            <a:avLst/>
          </a:prstGeom>
          <a:noFill/>
        </p:spPr>
        <p:txBody>
          <a:bodyPr wrap="none" rtlCol="0">
            <a:spAutoFit/>
          </a:bodyPr>
          <a:lstStyle/>
          <a:p>
            <a:r>
              <a:rPr lang="el-GR" dirty="0"/>
              <a:t>0.15</a:t>
            </a:r>
          </a:p>
        </p:txBody>
      </p:sp>
      <p:sp>
        <p:nvSpPr>
          <p:cNvPr id="68" name="67 - TextBox"/>
          <p:cNvSpPr txBox="1"/>
          <p:nvPr/>
        </p:nvSpPr>
        <p:spPr>
          <a:xfrm>
            <a:off x="1799184" y="1728684"/>
            <a:ext cx="593432" cy="369332"/>
          </a:xfrm>
          <a:prstGeom prst="rect">
            <a:avLst/>
          </a:prstGeom>
          <a:noFill/>
        </p:spPr>
        <p:txBody>
          <a:bodyPr wrap="none" rtlCol="0">
            <a:spAutoFit/>
          </a:bodyPr>
          <a:lstStyle/>
          <a:p>
            <a:r>
              <a:rPr lang="el-GR" dirty="0"/>
              <a:t>0.15</a:t>
            </a:r>
          </a:p>
        </p:txBody>
      </p:sp>
      <p:cxnSp>
        <p:nvCxnSpPr>
          <p:cNvPr id="69" name="68 - Ευθεία γραμμή σύνδεσης"/>
          <p:cNvCxnSpPr>
            <a:stCxn id="67" idx="3"/>
            <a:endCxn id="68" idx="1"/>
          </p:cNvCxnSpPr>
          <p:nvPr/>
        </p:nvCxnSpPr>
        <p:spPr>
          <a:xfrm>
            <a:off x="1384504" y="1913350"/>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69 - TextBox"/>
          <p:cNvSpPr txBox="1"/>
          <p:nvPr/>
        </p:nvSpPr>
        <p:spPr>
          <a:xfrm>
            <a:off x="2730871" y="1728684"/>
            <a:ext cx="476412" cy="369332"/>
          </a:xfrm>
          <a:prstGeom prst="rect">
            <a:avLst/>
          </a:prstGeom>
          <a:noFill/>
        </p:spPr>
        <p:txBody>
          <a:bodyPr wrap="none" rtlCol="0">
            <a:spAutoFit/>
          </a:bodyPr>
          <a:lstStyle/>
          <a:p>
            <a:r>
              <a:rPr lang="el-GR" dirty="0"/>
              <a:t>0.3</a:t>
            </a:r>
          </a:p>
        </p:txBody>
      </p:sp>
      <p:sp>
        <p:nvSpPr>
          <p:cNvPr id="72" name="71 - TextBox"/>
          <p:cNvSpPr txBox="1"/>
          <p:nvPr/>
        </p:nvSpPr>
        <p:spPr>
          <a:xfrm>
            <a:off x="3594967" y="1728684"/>
            <a:ext cx="593432" cy="369332"/>
          </a:xfrm>
          <a:prstGeom prst="rect">
            <a:avLst/>
          </a:prstGeom>
          <a:noFill/>
        </p:spPr>
        <p:txBody>
          <a:bodyPr wrap="none" rtlCol="0">
            <a:spAutoFit/>
          </a:bodyPr>
          <a:lstStyle/>
          <a:p>
            <a:r>
              <a:rPr lang="el-GR" dirty="0"/>
              <a:t>0.25</a:t>
            </a:r>
          </a:p>
        </p:txBody>
      </p:sp>
      <p:cxnSp>
        <p:nvCxnSpPr>
          <p:cNvPr id="73" name="72 - Ευθεία γραμμή σύνδεσης"/>
          <p:cNvCxnSpPr>
            <a:stCxn id="70" idx="3"/>
            <a:endCxn id="55" idx="1"/>
          </p:cNvCxnSpPr>
          <p:nvPr/>
        </p:nvCxnSpPr>
        <p:spPr>
          <a:xfrm flipV="1">
            <a:off x="3207283" y="1400002"/>
            <a:ext cx="387684" cy="513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77 - Ευθεία γραμμή σύνδεσης"/>
          <p:cNvCxnSpPr/>
          <p:nvPr/>
        </p:nvCxnSpPr>
        <p:spPr>
          <a:xfrm flipV="1">
            <a:off x="4126298" y="1381418"/>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93 - Ευθεία γραμμή σύνδεσης"/>
          <p:cNvCxnSpPr>
            <a:endCxn id="46" idx="1"/>
          </p:cNvCxnSpPr>
          <p:nvPr/>
        </p:nvCxnSpPr>
        <p:spPr>
          <a:xfrm>
            <a:off x="5881798" y="877362"/>
            <a:ext cx="283615" cy="0"/>
          </a:xfrm>
          <a:prstGeom prst="line">
            <a:avLst/>
          </a:prstGeom>
        </p:spPr>
        <p:style>
          <a:lnRef idx="1">
            <a:schemeClr val="accent1"/>
          </a:lnRef>
          <a:fillRef idx="0">
            <a:schemeClr val="accent1"/>
          </a:fillRef>
          <a:effectRef idx="0">
            <a:schemeClr val="accent1"/>
          </a:effectRef>
          <a:fontRef idx="minor">
            <a:schemeClr val="tx1"/>
          </a:fontRef>
        </p:style>
      </p:cxnSp>
      <p:sp>
        <p:nvSpPr>
          <p:cNvPr id="98" name="97 - Έλλειψη"/>
          <p:cNvSpPr/>
          <p:nvPr/>
        </p:nvSpPr>
        <p:spPr>
          <a:xfrm>
            <a:off x="6169830" y="620688"/>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 name="98 - TextBox"/>
          <p:cNvSpPr txBox="1"/>
          <p:nvPr/>
        </p:nvSpPr>
        <p:spPr>
          <a:xfrm>
            <a:off x="5868144" y="548680"/>
            <a:ext cx="301686" cy="369332"/>
          </a:xfrm>
          <a:prstGeom prst="rect">
            <a:avLst/>
          </a:prstGeom>
          <a:noFill/>
        </p:spPr>
        <p:txBody>
          <a:bodyPr wrap="none" rtlCol="0">
            <a:spAutoFit/>
          </a:bodyPr>
          <a:lstStyle/>
          <a:p>
            <a:r>
              <a:rPr lang="el-GR" dirty="0"/>
              <a:t>0</a:t>
            </a:r>
          </a:p>
        </p:txBody>
      </p:sp>
      <p:sp>
        <p:nvSpPr>
          <p:cNvPr id="101" name="100 - TextBox"/>
          <p:cNvSpPr txBox="1"/>
          <p:nvPr/>
        </p:nvSpPr>
        <p:spPr>
          <a:xfrm>
            <a:off x="287016" y="2862228"/>
            <a:ext cx="301686" cy="369332"/>
          </a:xfrm>
          <a:prstGeom prst="rect">
            <a:avLst/>
          </a:prstGeom>
          <a:noFill/>
        </p:spPr>
        <p:txBody>
          <a:bodyPr wrap="none" rtlCol="0">
            <a:spAutoFit/>
          </a:bodyPr>
          <a:lstStyle/>
          <a:p>
            <a:r>
              <a:rPr lang="en-US" b="1" dirty="0"/>
              <a:t>5</a:t>
            </a:r>
            <a:endParaRPr lang="el-GR" b="1" dirty="0"/>
          </a:p>
        </p:txBody>
      </p:sp>
      <p:sp>
        <p:nvSpPr>
          <p:cNvPr id="102" name="101 - TextBox"/>
          <p:cNvSpPr txBox="1"/>
          <p:nvPr/>
        </p:nvSpPr>
        <p:spPr>
          <a:xfrm>
            <a:off x="791072" y="2862228"/>
            <a:ext cx="593432" cy="369332"/>
          </a:xfrm>
          <a:prstGeom prst="rect">
            <a:avLst/>
          </a:prstGeom>
          <a:noFill/>
        </p:spPr>
        <p:txBody>
          <a:bodyPr wrap="none" rtlCol="0">
            <a:spAutoFit/>
          </a:bodyPr>
          <a:lstStyle/>
          <a:p>
            <a:r>
              <a:rPr lang="el-GR" dirty="0"/>
              <a:t>0.05</a:t>
            </a:r>
          </a:p>
        </p:txBody>
      </p:sp>
      <p:cxnSp>
        <p:nvCxnSpPr>
          <p:cNvPr id="109" name="108 - Ευθεία γραμμή σύνδεσης"/>
          <p:cNvCxnSpPr/>
          <p:nvPr/>
        </p:nvCxnSpPr>
        <p:spPr>
          <a:xfrm>
            <a:off x="2411760" y="1938898"/>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123 - Ευθεία γραμμή σύνδεσης"/>
          <p:cNvCxnSpPr/>
          <p:nvPr/>
        </p:nvCxnSpPr>
        <p:spPr>
          <a:xfrm flipV="1">
            <a:off x="4139952" y="1381418"/>
            <a:ext cx="355623" cy="9292"/>
          </a:xfrm>
          <a:prstGeom prst="line">
            <a:avLst/>
          </a:prstGeom>
        </p:spPr>
        <p:style>
          <a:lnRef idx="1">
            <a:schemeClr val="accent1"/>
          </a:lnRef>
          <a:fillRef idx="0">
            <a:schemeClr val="accent1"/>
          </a:fillRef>
          <a:effectRef idx="0">
            <a:schemeClr val="accent1"/>
          </a:effectRef>
          <a:fontRef idx="minor">
            <a:schemeClr val="tx1"/>
          </a:fontRef>
        </p:style>
      </p:cxnSp>
      <p:sp>
        <p:nvSpPr>
          <p:cNvPr id="128" name="127 - TextBox"/>
          <p:cNvSpPr txBox="1"/>
          <p:nvPr/>
        </p:nvSpPr>
        <p:spPr>
          <a:xfrm>
            <a:off x="4198306" y="1062028"/>
            <a:ext cx="301686" cy="369332"/>
          </a:xfrm>
          <a:prstGeom prst="rect">
            <a:avLst/>
          </a:prstGeom>
          <a:noFill/>
        </p:spPr>
        <p:txBody>
          <a:bodyPr wrap="none" rtlCol="0">
            <a:spAutoFit/>
          </a:bodyPr>
          <a:lstStyle/>
          <a:p>
            <a:r>
              <a:rPr lang="el-GR" dirty="0"/>
              <a:t>0</a:t>
            </a:r>
          </a:p>
        </p:txBody>
      </p:sp>
      <p:sp>
        <p:nvSpPr>
          <p:cNvPr id="129" name="128 - TextBox"/>
          <p:cNvSpPr txBox="1"/>
          <p:nvPr/>
        </p:nvSpPr>
        <p:spPr>
          <a:xfrm>
            <a:off x="4270314" y="1494076"/>
            <a:ext cx="301686" cy="369332"/>
          </a:xfrm>
          <a:prstGeom prst="rect">
            <a:avLst/>
          </a:prstGeom>
          <a:noFill/>
        </p:spPr>
        <p:txBody>
          <a:bodyPr wrap="none" rtlCol="0">
            <a:spAutoFit/>
          </a:bodyPr>
          <a:lstStyle/>
          <a:p>
            <a:r>
              <a:rPr lang="el-GR" dirty="0"/>
              <a:t>1</a:t>
            </a:r>
          </a:p>
        </p:txBody>
      </p:sp>
      <p:sp>
        <p:nvSpPr>
          <p:cNvPr id="131" name="130 - TextBox"/>
          <p:cNvSpPr txBox="1"/>
          <p:nvPr/>
        </p:nvSpPr>
        <p:spPr>
          <a:xfrm>
            <a:off x="287016" y="2295456"/>
            <a:ext cx="301686" cy="369332"/>
          </a:xfrm>
          <a:prstGeom prst="rect">
            <a:avLst/>
          </a:prstGeom>
          <a:noFill/>
        </p:spPr>
        <p:txBody>
          <a:bodyPr wrap="none" rtlCol="0">
            <a:spAutoFit/>
          </a:bodyPr>
          <a:lstStyle/>
          <a:p>
            <a:r>
              <a:rPr lang="en-US" b="1" dirty="0"/>
              <a:t>4</a:t>
            </a:r>
            <a:endParaRPr lang="el-GR" b="1" dirty="0"/>
          </a:p>
        </p:txBody>
      </p:sp>
      <p:sp>
        <p:nvSpPr>
          <p:cNvPr id="132" name="131 - TextBox"/>
          <p:cNvSpPr txBox="1"/>
          <p:nvPr/>
        </p:nvSpPr>
        <p:spPr>
          <a:xfrm>
            <a:off x="827584" y="2286164"/>
            <a:ext cx="476412" cy="369332"/>
          </a:xfrm>
          <a:prstGeom prst="rect">
            <a:avLst/>
          </a:prstGeom>
          <a:noFill/>
        </p:spPr>
        <p:txBody>
          <a:bodyPr wrap="none" rtlCol="0">
            <a:spAutoFit/>
          </a:bodyPr>
          <a:lstStyle/>
          <a:p>
            <a:r>
              <a:rPr lang="el-GR" dirty="0"/>
              <a:t>0.1</a:t>
            </a:r>
          </a:p>
        </p:txBody>
      </p:sp>
      <p:sp>
        <p:nvSpPr>
          <p:cNvPr id="133" name="132 - TextBox"/>
          <p:cNvSpPr txBox="1"/>
          <p:nvPr/>
        </p:nvSpPr>
        <p:spPr>
          <a:xfrm>
            <a:off x="1799184" y="2295456"/>
            <a:ext cx="593432" cy="369332"/>
          </a:xfrm>
          <a:prstGeom prst="rect">
            <a:avLst/>
          </a:prstGeom>
          <a:noFill/>
        </p:spPr>
        <p:txBody>
          <a:bodyPr wrap="none" rtlCol="0">
            <a:spAutoFit/>
          </a:bodyPr>
          <a:lstStyle/>
          <a:p>
            <a:r>
              <a:rPr lang="el-GR" dirty="0"/>
              <a:t>0.15</a:t>
            </a:r>
          </a:p>
        </p:txBody>
      </p:sp>
      <p:cxnSp>
        <p:nvCxnSpPr>
          <p:cNvPr id="165" name="164 - Ευθεία γραμμή σύνδεσης"/>
          <p:cNvCxnSpPr/>
          <p:nvPr/>
        </p:nvCxnSpPr>
        <p:spPr>
          <a:xfrm flipV="1">
            <a:off x="2411760" y="1938898"/>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68" name="167 - TextBox"/>
          <p:cNvSpPr txBox="1"/>
          <p:nvPr/>
        </p:nvSpPr>
        <p:spPr>
          <a:xfrm>
            <a:off x="2483768" y="1619508"/>
            <a:ext cx="301686" cy="369332"/>
          </a:xfrm>
          <a:prstGeom prst="rect">
            <a:avLst/>
          </a:prstGeom>
          <a:noFill/>
        </p:spPr>
        <p:txBody>
          <a:bodyPr wrap="none" rtlCol="0">
            <a:spAutoFit/>
          </a:bodyPr>
          <a:lstStyle/>
          <a:p>
            <a:r>
              <a:rPr lang="el-GR" dirty="0"/>
              <a:t>0</a:t>
            </a:r>
          </a:p>
        </p:txBody>
      </p:sp>
      <p:sp>
        <p:nvSpPr>
          <p:cNvPr id="169" name="168 - TextBox"/>
          <p:cNvSpPr txBox="1"/>
          <p:nvPr/>
        </p:nvSpPr>
        <p:spPr>
          <a:xfrm>
            <a:off x="2497422" y="2132856"/>
            <a:ext cx="301686" cy="369332"/>
          </a:xfrm>
          <a:prstGeom prst="rect">
            <a:avLst/>
          </a:prstGeom>
          <a:noFill/>
        </p:spPr>
        <p:txBody>
          <a:bodyPr wrap="none" rtlCol="0">
            <a:spAutoFit/>
          </a:bodyPr>
          <a:lstStyle/>
          <a:p>
            <a:r>
              <a:rPr lang="el-GR" dirty="0"/>
              <a:t>1</a:t>
            </a:r>
          </a:p>
        </p:txBody>
      </p:sp>
      <p:sp>
        <p:nvSpPr>
          <p:cNvPr id="170" name="169 - TextBox"/>
          <p:cNvSpPr txBox="1"/>
          <p:nvPr/>
        </p:nvSpPr>
        <p:spPr>
          <a:xfrm>
            <a:off x="3131840" y="260648"/>
            <a:ext cx="1201611" cy="369332"/>
          </a:xfrm>
          <a:prstGeom prst="rect">
            <a:avLst/>
          </a:prstGeom>
          <a:noFill/>
        </p:spPr>
        <p:txBody>
          <a:bodyPr wrap="none" rtlCol="0">
            <a:spAutoFit/>
          </a:bodyPr>
          <a:lstStyle/>
          <a:p>
            <a:r>
              <a:rPr lang="el-GR" b="1" dirty="0"/>
              <a:t>Σύμβολο 1</a:t>
            </a:r>
          </a:p>
        </p:txBody>
      </p:sp>
      <p:cxnSp>
        <p:nvCxnSpPr>
          <p:cNvPr id="118" name="117 - Ευθεία γραμμή σύνδεσης"/>
          <p:cNvCxnSpPr/>
          <p:nvPr/>
        </p:nvCxnSpPr>
        <p:spPr>
          <a:xfrm>
            <a:off x="1376340" y="2514962"/>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118 - Ευθεία γραμμή σύνδεσης"/>
          <p:cNvCxnSpPr/>
          <p:nvPr/>
        </p:nvCxnSpPr>
        <p:spPr>
          <a:xfrm flipV="1">
            <a:off x="1376340" y="2514962"/>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20" name="119 - TextBox"/>
          <p:cNvSpPr txBox="1"/>
          <p:nvPr/>
        </p:nvSpPr>
        <p:spPr>
          <a:xfrm>
            <a:off x="1448348" y="2195572"/>
            <a:ext cx="301686" cy="369332"/>
          </a:xfrm>
          <a:prstGeom prst="rect">
            <a:avLst/>
          </a:prstGeom>
          <a:noFill/>
        </p:spPr>
        <p:txBody>
          <a:bodyPr wrap="none" rtlCol="0">
            <a:spAutoFit/>
          </a:bodyPr>
          <a:lstStyle/>
          <a:p>
            <a:r>
              <a:rPr lang="el-GR" dirty="0"/>
              <a:t>0</a:t>
            </a:r>
          </a:p>
        </p:txBody>
      </p:sp>
      <p:sp>
        <p:nvSpPr>
          <p:cNvPr id="121" name="120 - TextBox"/>
          <p:cNvSpPr txBox="1"/>
          <p:nvPr/>
        </p:nvSpPr>
        <p:spPr>
          <a:xfrm>
            <a:off x="1462002" y="2708920"/>
            <a:ext cx="301686" cy="369332"/>
          </a:xfrm>
          <a:prstGeom prst="rect">
            <a:avLst/>
          </a:prstGeom>
          <a:noFill/>
        </p:spPr>
        <p:txBody>
          <a:bodyPr wrap="none" rtlCol="0">
            <a:spAutoFit/>
          </a:bodyPr>
          <a:lstStyle/>
          <a:p>
            <a:r>
              <a:rPr lang="el-GR" dirty="0"/>
              <a:t>1</a:t>
            </a:r>
          </a:p>
        </p:txBody>
      </p:sp>
      <p:cxnSp>
        <p:nvCxnSpPr>
          <p:cNvPr id="61" name="60 - Ευθύγραμμο βέλος σύνδεσης"/>
          <p:cNvCxnSpPr/>
          <p:nvPr/>
        </p:nvCxnSpPr>
        <p:spPr>
          <a:xfrm>
            <a:off x="6228184" y="1350060"/>
            <a:ext cx="504056"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61 - TextBox"/>
          <p:cNvSpPr txBox="1"/>
          <p:nvPr/>
        </p:nvSpPr>
        <p:spPr>
          <a:xfrm>
            <a:off x="6732240" y="1998132"/>
            <a:ext cx="301686" cy="369332"/>
          </a:xfrm>
          <a:prstGeom prst="rect">
            <a:avLst/>
          </a:prstGeom>
          <a:noFill/>
        </p:spPr>
        <p:txBody>
          <a:bodyPr wrap="none" rtlCol="0">
            <a:spAutoFit/>
          </a:bodyPr>
          <a:lstStyle/>
          <a:p>
            <a:r>
              <a:rPr lang="el-GR" b="1" dirty="0"/>
              <a:t>1</a:t>
            </a:r>
          </a:p>
        </p:txBody>
      </p:sp>
      <p:sp>
        <p:nvSpPr>
          <p:cNvPr id="63" name="62 - TextBox"/>
          <p:cNvSpPr txBox="1"/>
          <p:nvPr/>
        </p:nvSpPr>
        <p:spPr>
          <a:xfrm>
            <a:off x="183929" y="3861048"/>
            <a:ext cx="301686" cy="369332"/>
          </a:xfrm>
          <a:prstGeom prst="rect">
            <a:avLst/>
          </a:prstGeom>
          <a:noFill/>
        </p:spPr>
        <p:txBody>
          <a:bodyPr wrap="none" rtlCol="0">
            <a:spAutoFit/>
          </a:bodyPr>
          <a:lstStyle/>
          <a:p>
            <a:r>
              <a:rPr lang="en-US" b="1" dirty="0"/>
              <a:t>1</a:t>
            </a:r>
            <a:endParaRPr lang="el-GR" b="1" dirty="0"/>
          </a:p>
        </p:txBody>
      </p:sp>
      <p:sp>
        <p:nvSpPr>
          <p:cNvPr id="64" name="63 - TextBox"/>
          <p:cNvSpPr txBox="1"/>
          <p:nvPr/>
        </p:nvSpPr>
        <p:spPr>
          <a:xfrm>
            <a:off x="183929" y="4437112"/>
            <a:ext cx="301686" cy="369332"/>
          </a:xfrm>
          <a:prstGeom prst="rect">
            <a:avLst/>
          </a:prstGeom>
          <a:noFill/>
        </p:spPr>
        <p:txBody>
          <a:bodyPr wrap="none" rtlCol="0">
            <a:spAutoFit/>
          </a:bodyPr>
          <a:lstStyle/>
          <a:p>
            <a:r>
              <a:rPr lang="en-US" b="1" dirty="0"/>
              <a:t>2</a:t>
            </a:r>
            <a:endParaRPr lang="el-GR" b="1" dirty="0"/>
          </a:p>
        </p:txBody>
      </p:sp>
      <p:sp>
        <p:nvSpPr>
          <p:cNvPr id="65" name="64 - TextBox"/>
          <p:cNvSpPr txBox="1"/>
          <p:nvPr/>
        </p:nvSpPr>
        <p:spPr>
          <a:xfrm>
            <a:off x="183929" y="4950460"/>
            <a:ext cx="301686" cy="369332"/>
          </a:xfrm>
          <a:prstGeom prst="rect">
            <a:avLst/>
          </a:prstGeom>
          <a:noFill/>
        </p:spPr>
        <p:txBody>
          <a:bodyPr wrap="none" rtlCol="0">
            <a:spAutoFit/>
          </a:bodyPr>
          <a:lstStyle/>
          <a:p>
            <a:r>
              <a:rPr lang="en-US" b="1" dirty="0"/>
              <a:t>3</a:t>
            </a:r>
            <a:endParaRPr lang="el-GR" b="1" dirty="0"/>
          </a:p>
        </p:txBody>
      </p:sp>
      <p:sp>
        <p:nvSpPr>
          <p:cNvPr id="66" name="65 - TextBox"/>
          <p:cNvSpPr txBox="1"/>
          <p:nvPr/>
        </p:nvSpPr>
        <p:spPr>
          <a:xfrm>
            <a:off x="683568" y="3861048"/>
            <a:ext cx="593432" cy="369332"/>
          </a:xfrm>
          <a:prstGeom prst="rect">
            <a:avLst/>
          </a:prstGeom>
          <a:noFill/>
        </p:spPr>
        <p:txBody>
          <a:bodyPr wrap="none" rtlCol="0">
            <a:spAutoFit/>
          </a:bodyPr>
          <a:lstStyle/>
          <a:p>
            <a:r>
              <a:rPr lang="el-GR" dirty="0"/>
              <a:t>0.45</a:t>
            </a:r>
          </a:p>
        </p:txBody>
      </p:sp>
      <p:sp>
        <p:nvSpPr>
          <p:cNvPr id="71" name="70 - TextBox"/>
          <p:cNvSpPr txBox="1"/>
          <p:nvPr/>
        </p:nvSpPr>
        <p:spPr>
          <a:xfrm>
            <a:off x="1624089" y="3861048"/>
            <a:ext cx="593432" cy="369332"/>
          </a:xfrm>
          <a:prstGeom prst="rect">
            <a:avLst/>
          </a:prstGeom>
          <a:noFill/>
        </p:spPr>
        <p:txBody>
          <a:bodyPr wrap="none" rtlCol="0">
            <a:spAutoFit/>
          </a:bodyPr>
          <a:lstStyle/>
          <a:p>
            <a:r>
              <a:rPr lang="el-GR" dirty="0"/>
              <a:t>0.45</a:t>
            </a:r>
          </a:p>
        </p:txBody>
      </p:sp>
      <p:cxnSp>
        <p:nvCxnSpPr>
          <p:cNvPr id="74" name="73 - Ευθεία γραμμή σύνδεσης"/>
          <p:cNvCxnSpPr>
            <a:stCxn id="66" idx="3"/>
            <a:endCxn id="71" idx="1"/>
          </p:cNvCxnSpPr>
          <p:nvPr/>
        </p:nvCxnSpPr>
        <p:spPr>
          <a:xfrm>
            <a:off x="1277000" y="4045714"/>
            <a:ext cx="347089"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74 - TextBox"/>
          <p:cNvSpPr txBox="1"/>
          <p:nvPr/>
        </p:nvSpPr>
        <p:spPr>
          <a:xfrm>
            <a:off x="2555776" y="3861048"/>
            <a:ext cx="593432" cy="369332"/>
          </a:xfrm>
          <a:prstGeom prst="rect">
            <a:avLst/>
          </a:prstGeom>
          <a:noFill/>
        </p:spPr>
        <p:txBody>
          <a:bodyPr wrap="none" rtlCol="0">
            <a:spAutoFit/>
          </a:bodyPr>
          <a:lstStyle/>
          <a:p>
            <a:r>
              <a:rPr lang="el-GR" dirty="0"/>
              <a:t>0.45</a:t>
            </a:r>
          </a:p>
        </p:txBody>
      </p:sp>
      <p:cxnSp>
        <p:nvCxnSpPr>
          <p:cNvPr id="76" name="75 - Ευθεία γραμμή σύνδεσης"/>
          <p:cNvCxnSpPr>
            <a:stCxn id="71" idx="3"/>
            <a:endCxn id="75" idx="1"/>
          </p:cNvCxnSpPr>
          <p:nvPr/>
        </p:nvCxnSpPr>
        <p:spPr>
          <a:xfrm>
            <a:off x="2217521" y="4045714"/>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76 - TextBox"/>
          <p:cNvSpPr txBox="1"/>
          <p:nvPr/>
        </p:nvSpPr>
        <p:spPr>
          <a:xfrm>
            <a:off x="3419872" y="3861048"/>
            <a:ext cx="593432" cy="369332"/>
          </a:xfrm>
          <a:prstGeom prst="rect">
            <a:avLst/>
          </a:prstGeom>
          <a:noFill/>
        </p:spPr>
        <p:txBody>
          <a:bodyPr wrap="none" rtlCol="0">
            <a:spAutoFit/>
          </a:bodyPr>
          <a:lstStyle/>
          <a:p>
            <a:r>
              <a:rPr lang="el-GR" dirty="0"/>
              <a:t>0.45</a:t>
            </a:r>
          </a:p>
        </p:txBody>
      </p:sp>
      <p:cxnSp>
        <p:nvCxnSpPr>
          <p:cNvPr id="79" name="78 - Ευθεία γραμμή σύνδεσης"/>
          <p:cNvCxnSpPr>
            <a:stCxn id="75" idx="3"/>
            <a:endCxn id="77" idx="1"/>
          </p:cNvCxnSpPr>
          <p:nvPr/>
        </p:nvCxnSpPr>
        <p:spPr>
          <a:xfrm>
            <a:off x="3149208" y="4045714"/>
            <a:ext cx="270664" cy="0"/>
          </a:xfrm>
          <a:prstGeom prst="line">
            <a:avLst/>
          </a:prstGeom>
        </p:spPr>
        <p:style>
          <a:lnRef idx="1">
            <a:schemeClr val="accent1"/>
          </a:lnRef>
          <a:fillRef idx="0">
            <a:schemeClr val="accent1"/>
          </a:fillRef>
          <a:effectRef idx="0">
            <a:schemeClr val="accent1"/>
          </a:effectRef>
          <a:fontRef idx="minor">
            <a:schemeClr val="tx1"/>
          </a:fontRef>
        </p:style>
      </p:cxnSp>
      <p:sp>
        <p:nvSpPr>
          <p:cNvPr id="80" name="79 - TextBox"/>
          <p:cNvSpPr txBox="1"/>
          <p:nvPr/>
        </p:nvSpPr>
        <p:spPr>
          <a:xfrm>
            <a:off x="4288385" y="3861048"/>
            <a:ext cx="508473" cy="369332"/>
          </a:xfrm>
          <a:prstGeom prst="rect">
            <a:avLst/>
          </a:prstGeom>
          <a:noFill/>
        </p:spPr>
        <p:txBody>
          <a:bodyPr wrap="none" rtlCol="0">
            <a:spAutoFit/>
          </a:bodyPr>
          <a:lstStyle/>
          <a:p>
            <a:r>
              <a:rPr lang="el-GR" dirty="0"/>
              <a:t>1/4</a:t>
            </a:r>
          </a:p>
        </p:txBody>
      </p:sp>
      <p:sp>
        <p:nvSpPr>
          <p:cNvPr id="81" name="80 - TextBox"/>
          <p:cNvSpPr txBox="1"/>
          <p:nvPr/>
        </p:nvSpPr>
        <p:spPr>
          <a:xfrm>
            <a:off x="5220072" y="3861048"/>
            <a:ext cx="593432" cy="369332"/>
          </a:xfrm>
          <a:prstGeom prst="rect">
            <a:avLst/>
          </a:prstGeom>
          <a:noFill/>
        </p:spPr>
        <p:txBody>
          <a:bodyPr wrap="none" rtlCol="0">
            <a:spAutoFit/>
          </a:bodyPr>
          <a:lstStyle/>
          <a:p>
            <a:r>
              <a:rPr lang="el-GR" dirty="0"/>
              <a:t>0.55</a:t>
            </a:r>
          </a:p>
        </p:txBody>
      </p:sp>
      <p:cxnSp>
        <p:nvCxnSpPr>
          <p:cNvPr id="82" name="81 - Ευθεία γραμμή σύνδεσης"/>
          <p:cNvCxnSpPr>
            <a:endCxn id="95" idx="1"/>
          </p:cNvCxnSpPr>
          <p:nvPr/>
        </p:nvCxnSpPr>
        <p:spPr>
          <a:xfrm>
            <a:off x="4900961" y="4067780"/>
            <a:ext cx="391119" cy="553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82 - Ευθεία γραμμή σύνδεσης"/>
          <p:cNvCxnSpPr>
            <a:stCxn id="77" idx="3"/>
            <a:endCxn id="80" idx="1"/>
          </p:cNvCxnSpPr>
          <p:nvPr/>
        </p:nvCxnSpPr>
        <p:spPr>
          <a:xfrm>
            <a:off x="4013304" y="4045714"/>
            <a:ext cx="275081"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83 - TextBox"/>
          <p:cNvSpPr txBox="1"/>
          <p:nvPr/>
        </p:nvSpPr>
        <p:spPr>
          <a:xfrm>
            <a:off x="6062326" y="3914472"/>
            <a:ext cx="508473" cy="369332"/>
          </a:xfrm>
          <a:prstGeom prst="rect">
            <a:avLst/>
          </a:prstGeom>
          <a:noFill/>
        </p:spPr>
        <p:txBody>
          <a:bodyPr wrap="square" rtlCol="0">
            <a:spAutoFit/>
          </a:bodyPr>
          <a:lstStyle/>
          <a:p>
            <a:r>
              <a:rPr lang="el-GR" dirty="0"/>
              <a:t>1</a:t>
            </a:r>
          </a:p>
        </p:txBody>
      </p:sp>
      <p:cxnSp>
        <p:nvCxnSpPr>
          <p:cNvPr id="85" name="84 - Ευθεία γραμμή σύνδεσης"/>
          <p:cNvCxnSpPr>
            <a:endCxn id="84" idx="1"/>
          </p:cNvCxnSpPr>
          <p:nvPr/>
        </p:nvCxnSpPr>
        <p:spPr>
          <a:xfrm flipV="1">
            <a:off x="5783128" y="4099138"/>
            <a:ext cx="27919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86" name="85 - TextBox"/>
          <p:cNvSpPr txBox="1"/>
          <p:nvPr/>
        </p:nvSpPr>
        <p:spPr>
          <a:xfrm>
            <a:off x="687985" y="4437112"/>
            <a:ext cx="593432" cy="369332"/>
          </a:xfrm>
          <a:prstGeom prst="rect">
            <a:avLst/>
          </a:prstGeom>
          <a:noFill/>
        </p:spPr>
        <p:txBody>
          <a:bodyPr wrap="none" rtlCol="0">
            <a:spAutoFit/>
          </a:bodyPr>
          <a:lstStyle/>
          <a:p>
            <a:r>
              <a:rPr lang="el-GR" dirty="0"/>
              <a:t>0.25</a:t>
            </a:r>
          </a:p>
        </p:txBody>
      </p:sp>
      <p:sp>
        <p:nvSpPr>
          <p:cNvPr id="87" name="86 - TextBox"/>
          <p:cNvSpPr txBox="1"/>
          <p:nvPr/>
        </p:nvSpPr>
        <p:spPr>
          <a:xfrm>
            <a:off x="1696097" y="4437112"/>
            <a:ext cx="593432" cy="369332"/>
          </a:xfrm>
          <a:prstGeom prst="rect">
            <a:avLst/>
          </a:prstGeom>
          <a:noFill/>
        </p:spPr>
        <p:txBody>
          <a:bodyPr wrap="none" rtlCol="0">
            <a:spAutoFit/>
          </a:bodyPr>
          <a:lstStyle/>
          <a:p>
            <a:r>
              <a:rPr lang="el-GR" dirty="0"/>
              <a:t>0.25</a:t>
            </a:r>
          </a:p>
        </p:txBody>
      </p:sp>
      <p:cxnSp>
        <p:nvCxnSpPr>
          <p:cNvPr id="88" name="87 - Ευθεία γραμμή σύνδεσης"/>
          <p:cNvCxnSpPr>
            <a:stCxn id="86" idx="3"/>
            <a:endCxn id="87" idx="1"/>
          </p:cNvCxnSpPr>
          <p:nvPr/>
        </p:nvCxnSpPr>
        <p:spPr>
          <a:xfrm>
            <a:off x="1281417" y="4621778"/>
            <a:ext cx="41468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9" name="88 - TextBox"/>
          <p:cNvSpPr txBox="1"/>
          <p:nvPr/>
        </p:nvSpPr>
        <p:spPr>
          <a:xfrm>
            <a:off x="2627784" y="4437112"/>
            <a:ext cx="593432" cy="369332"/>
          </a:xfrm>
          <a:prstGeom prst="rect">
            <a:avLst/>
          </a:prstGeom>
          <a:noFill/>
        </p:spPr>
        <p:txBody>
          <a:bodyPr wrap="none" rtlCol="0">
            <a:spAutoFit/>
          </a:bodyPr>
          <a:lstStyle/>
          <a:p>
            <a:r>
              <a:rPr lang="el-GR" dirty="0"/>
              <a:t>0.25</a:t>
            </a:r>
          </a:p>
        </p:txBody>
      </p:sp>
      <p:cxnSp>
        <p:nvCxnSpPr>
          <p:cNvPr id="90" name="89 - Ευθεία γραμμή σύνδεσης"/>
          <p:cNvCxnSpPr>
            <a:stCxn id="87" idx="3"/>
            <a:endCxn id="89" idx="1"/>
          </p:cNvCxnSpPr>
          <p:nvPr/>
        </p:nvCxnSpPr>
        <p:spPr>
          <a:xfrm>
            <a:off x="2289529" y="4621778"/>
            <a:ext cx="33825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1" name="90 - TextBox"/>
          <p:cNvSpPr txBox="1"/>
          <p:nvPr/>
        </p:nvSpPr>
        <p:spPr>
          <a:xfrm>
            <a:off x="3491880" y="4437112"/>
            <a:ext cx="476412" cy="369332"/>
          </a:xfrm>
          <a:prstGeom prst="rect">
            <a:avLst/>
          </a:prstGeom>
          <a:noFill/>
        </p:spPr>
        <p:txBody>
          <a:bodyPr wrap="none" rtlCol="0">
            <a:spAutoFit/>
          </a:bodyPr>
          <a:lstStyle/>
          <a:p>
            <a:r>
              <a:rPr lang="el-GR" dirty="0"/>
              <a:t>0.3</a:t>
            </a:r>
          </a:p>
        </p:txBody>
      </p:sp>
      <p:cxnSp>
        <p:nvCxnSpPr>
          <p:cNvPr id="92" name="91 - Ευθεία γραμμή σύνδεσης"/>
          <p:cNvCxnSpPr>
            <a:stCxn id="89" idx="3"/>
          </p:cNvCxnSpPr>
          <p:nvPr/>
        </p:nvCxnSpPr>
        <p:spPr>
          <a:xfrm>
            <a:off x="3221216" y="4621778"/>
            <a:ext cx="311593" cy="45411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92 - TextBox"/>
          <p:cNvSpPr txBox="1"/>
          <p:nvPr/>
        </p:nvSpPr>
        <p:spPr>
          <a:xfrm>
            <a:off x="4360393" y="4437112"/>
            <a:ext cx="593432" cy="369332"/>
          </a:xfrm>
          <a:prstGeom prst="rect">
            <a:avLst/>
          </a:prstGeom>
          <a:noFill/>
        </p:spPr>
        <p:txBody>
          <a:bodyPr wrap="none" rtlCol="0">
            <a:spAutoFit/>
          </a:bodyPr>
          <a:lstStyle/>
          <a:p>
            <a:r>
              <a:rPr lang="el-GR" dirty="0"/>
              <a:t>0.55</a:t>
            </a:r>
          </a:p>
        </p:txBody>
      </p:sp>
      <p:sp>
        <p:nvSpPr>
          <p:cNvPr id="95" name="94 - TextBox"/>
          <p:cNvSpPr txBox="1"/>
          <p:nvPr/>
        </p:nvSpPr>
        <p:spPr>
          <a:xfrm>
            <a:off x="5292080" y="4437112"/>
            <a:ext cx="593432" cy="369332"/>
          </a:xfrm>
          <a:prstGeom prst="rect">
            <a:avLst/>
          </a:prstGeom>
          <a:noFill/>
        </p:spPr>
        <p:txBody>
          <a:bodyPr wrap="none" rtlCol="0">
            <a:spAutoFit/>
          </a:bodyPr>
          <a:lstStyle/>
          <a:p>
            <a:r>
              <a:rPr lang="el-GR" dirty="0"/>
              <a:t>0.45</a:t>
            </a:r>
          </a:p>
        </p:txBody>
      </p:sp>
      <p:cxnSp>
        <p:nvCxnSpPr>
          <p:cNvPr id="96" name="95 - Ευθεία γραμμή σύνδεσης"/>
          <p:cNvCxnSpPr>
            <a:stCxn id="93" idx="3"/>
            <a:endCxn id="81" idx="1"/>
          </p:cNvCxnSpPr>
          <p:nvPr/>
        </p:nvCxnSpPr>
        <p:spPr>
          <a:xfrm flipV="1">
            <a:off x="4953825" y="4045714"/>
            <a:ext cx="266247" cy="57606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96 - TextBox"/>
          <p:cNvSpPr txBox="1"/>
          <p:nvPr/>
        </p:nvSpPr>
        <p:spPr>
          <a:xfrm>
            <a:off x="687985" y="4950460"/>
            <a:ext cx="593432" cy="369332"/>
          </a:xfrm>
          <a:prstGeom prst="rect">
            <a:avLst/>
          </a:prstGeom>
          <a:noFill/>
        </p:spPr>
        <p:txBody>
          <a:bodyPr wrap="none" rtlCol="0">
            <a:spAutoFit/>
          </a:bodyPr>
          <a:lstStyle/>
          <a:p>
            <a:r>
              <a:rPr lang="el-GR" dirty="0"/>
              <a:t>0.15</a:t>
            </a:r>
          </a:p>
        </p:txBody>
      </p:sp>
      <p:sp>
        <p:nvSpPr>
          <p:cNvPr id="100" name="99 - TextBox"/>
          <p:cNvSpPr txBox="1"/>
          <p:nvPr/>
        </p:nvSpPr>
        <p:spPr>
          <a:xfrm>
            <a:off x="1696097" y="4950460"/>
            <a:ext cx="593432" cy="369332"/>
          </a:xfrm>
          <a:prstGeom prst="rect">
            <a:avLst/>
          </a:prstGeom>
          <a:noFill/>
        </p:spPr>
        <p:txBody>
          <a:bodyPr wrap="none" rtlCol="0">
            <a:spAutoFit/>
          </a:bodyPr>
          <a:lstStyle/>
          <a:p>
            <a:r>
              <a:rPr lang="el-GR" dirty="0"/>
              <a:t>0.15</a:t>
            </a:r>
          </a:p>
        </p:txBody>
      </p:sp>
      <p:cxnSp>
        <p:nvCxnSpPr>
          <p:cNvPr id="103" name="102 - Ευθεία γραμμή σύνδεσης"/>
          <p:cNvCxnSpPr>
            <a:stCxn id="97" idx="3"/>
            <a:endCxn id="100" idx="1"/>
          </p:cNvCxnSpPr>
          <p:nvPr/>
        </p:nvCxnSpPr>
        <p:spPr>
          <a:xfrm>
            <a:off x="1281417" y="5135126"/>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104" name="103 - TextBox"/>
          <p:cNvSpPr txBox="1"/>
          <p:nvPr/>
        </p:nvSpPr>
        <p:spPr>
          <a:xfrm>
            <a:off x="2627784" y="4950460"/>
            <a:ext cx="476412" cy="369332"/>
          </a:xfrm>
          <a:prstGeom prst="rect">
            <a:avLst/>
          </a:prstGeom>
          <a:noFill/>
        </p:spPr>
        <p:txBody>
          <a:bodyPr wrap="none" rtlCol="0">
            <a:spAutoFit/>
          </a:bodyPr>
          <a:lstStyle/>
          <a:p>
            <a:r>
              <a:rPr lang="el-GR" dirty="0"/>
              <a:t>0.3</a:t>
            </a:r>
          </a:p>
        </p:txBody>
      </p:sp>
      <p:sp>
        <p:nvSpPr>
          <p:cNvPr id="105" name="104 - TextBox"/>
          <p:cNvSpPr txBox="1"/>
          <p:nvPr/>
        </p:nvSpPr>
        <p:spPr>
          <a:xfrm>
            <a:off x="3491880" y="4950460"/>
            <a:ext cx="593432" cy="369332"/>
          </a:xfrm>
          <a:prstGeom prst="rect">
            <a:avLst/>
          </a:prstGeom>
          <a:noFill/>
        </p:spPr>
        <p:txBody>
          <a:bodyPr wrap="none" rtlCol="0">
            <a:spAutoFit/>
          </a:bodyPr>
          <a:lstStyle/>
          <a:p>
            <a:r>
              <a:rPr lang="el-GR" dirty="0"/>
              <a:t>0.25</a:t>
            </a:r>
          </a:p>
        </p:txBody>
      </p:sp>
      <p:cxnSp>
        <p:nvCxnSpPr>
          <p:cNvPr id="106" name="105 - Ευθεία γραμμή σύνδεσης"/>
          <p:cNvCxnSpPr>
            <a:stCxn id="104" idx="3"/>
            <a:endCxn id="91" idx="1"/>
          </p:cNvCxnSpPr>
          <p:nvPr/>
        </p:nvCxnSpPr>
        <p:spPr>
          <a:xfrm flipV="1">
            <a:off x="3104196" y="4621778"/>
            <a:ext cx="387684" cy="513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106 - Ευθεία γραμμή σύνδεσης"/>
          <p:cNvCxnSpPr/>
          <p:nvPr/>
        </p:nvCxnSpPr>
        <p:spPr>
          <a:xfrm flipV="1">
            <a:off x="4023211" y="4603194"/>
            <a:ext cx="369277" cy="57606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107 - Ευθεία γραμμή σύνδεσης"/>
          <p:cNvCxnSpPr>
            <a:endCxn id="84" idx="1"/>
          </p:cNvCxnSpPr>
          <p:nvPr/>
        </p:nvCxnSpPr>
        <p:spPr>
          <a:xfrm>
            <a:off x="5778711" y="4099138"/>
            <a:ext cx="28361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0" name="109 - Έλλειψη"/>
          <p:cNvSpPr/>
          <p:nvPr/>
        </p:nvSpPr>
        <p:spPr>
          <a:xfrm>
            <a:off x="6066743" y="3842464"/>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1" name="110 - TextBox"/>
          <p:cNvSpPr txBox="1"/>
          <p:nvPr/>
        </p:nvSpPr>
        <p:spPr>
          <a:xfrm>
            <a:off x="5765057" y="3770456"/>
            <a:ext cx="301686" cy="369332"/>
          </a:xfrm>
          <a:prstGeom prst="rect">
            <a:avLst/>
          </a:prstGeom>
          <a:noFill/>
        </p:spPr>
        <p:txBody>
          <a:bodyPr wrap="none" rtlCol="0">
            <a:spAutoFit/>
          </a:bodyPr>
          <a:lstStyle/>
          <a:p>
            <a:r>
              <a:rPr lang="el-GR" b="1" dirty="0"/>
              <a:t>0</a:t>
            </a:r>
          </a:p>
        </p:txBody>
      </p:sp>
      <p:sp>
        <p:nvSpPr>
          <p:cNvPr id="112" name="111 - TextBox"/>
          <p:cNvSpPr txBox="1"/>
          <p:nvPr/>
        </p:nvSpPr>
        <p:spPr>
          <a:xfrm>
            <a:off x="183929" y="6084004"/>
            <a:ext cx="301686" cy="369332"/>
          </a:xfrm>
          <a:prstGeom prst="rect">
            <a:avLst/>
          </a:prstGeom>
          <a:noFill/>
        </p:spPr>
        <p:txBody>
          <a:bodyPr wrap="none" rtlCol="0">
            <a:spAutoFit/>
          </a:bodyPr>
          <a:lstStyle/>
          <a:p>
            <a:r>
              <a:rPr lang="en-US" b="1" dirty="0"/>
              <a:t>5</a:t>
            </a:r>
            <a:endParaRPr lang="el-GR" b="1" dirty="0"/>
          </a:p>
        </p:txBody>
      </p:sp>
      <p:sp>
        <p:nvSpPr>
          <p:cNvPr id="113" name="112 - TextBox"/>
          <p:cNvSpPr txBox="1"/>
          <p:nvPr/>
        </p:nvSpPr>
        <p:spPr>
          <a:xfrm>
            <a:off x="687985" y="6084004"/>
            <a:ext cx="593432" cy="369332"/>
          </a:xfrm>
          <a:prstGeom prst="rect">
            <a:avLst/>
          </a:prstGeom>
          <a:noFill/>
        </p:spPr>
        <p:txBody>
          <a:bodyPr wrap="none" rtlCol="0">
            <a:spAutoFit/>
          </a:bodyPr>
          <a:lstStyle/>
          <a:p>
            <a:r>
              <a:rPr lang="el-GR" dirty="0"/>
              <a:t>0.05</a:t>
            </a:r>
          </a:p>
        </p:txBody>
      </p:sp>
      <p:cxnSp>
        <p:nvCxnSpPr>
          <p:cNvPr id="114" name="113 - Ευθεία γραμμή σύνδεσης"/>
          <p:cNvCxnSpPr/>
          <p:nvPr/>
        </p:nvCxnSpPr>
        <p:spPr>
          <a:xfrm>
            <a:off x="2308673" y="5160674"/>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114 - Ευθεία γραμμή σύνδεσης"/>
          <p:cNvCxnSpPr/>
          <p:nvPr/>
        </p:nvCxnSpPr>
        <p:spPr>
          <a:xfrm flipV="1">
            <a:off x="4036865" y="4603194"/>
            <a:ext cx="355623" cy="9292"/>
          </a:xfrm>
          <a:prstGeom prst="line">
            <a:avLst/>
          </a:prstGeom>
        </p:spPr>
        <p:style>
          <a:lnRef idx="1">
            <a:schemeClr val="accent1"/>
          </a:lnRef>
          <a:fillRef idx="0">
            <a:schemeClr val="accent1"/>
          </a:fillRef>
          <a:effectRef idx="0">
            <a:schemeClr val="accent1"/>
          </a:effectRef>
          <a:fontRef idx="minor">
            <a:schemeClr val="tx1"/>
          </a:fontRef>
        </p:style>
      </p:cxnSp>
      <p:sp>
        <p:nvSpPr>
          <p:cNvPr id="116" name="115 - TextBox"/>
          <p:cNvSpPr txBox="1"/>
          <p:nvPr/>
        </p:nvSpPr>
        <p:spPr>
          <a:xfrm>
            <a:off x="4095219" y="4283804"/>
            <a:ext cx="301686" cy="369332"/>
          </a:xfrm>
          <a:prstGeom prst="rect">
            <a:avLst/>
          </a:prstGeom>
          <a:noFill/>
        </p:spPr>
        <p:txBody>
          <a:bodyPr wrap="none" rtlCol="0">
            <a:spAutoFit/>
          </a:bodyPr>
          <a:lstStyle/>
          <a:p>
            <a:r>
              <a:rPr lang="el-GR" dirty="0"/>
              <a:t>0</a:t>
            </a:r>
          </a:p>
        </p:txBody>
      </p:sp>
      <p:sp>
        <p:nvSpPr>
          <p:cNvPr id="117" name="116 - TextBox"/>
          <p:cNvSpPr txBox="1"/>
          <p:nvPr/>
        </p:nvSpPr>
        <p:spPr>
          <a:xfrm>
            <a:off x="4167227" y="4715852"/>
            <a:ext cx="301686" cy="369332"/>
          </a:xfrm>
          <a:prstGeom prst="rect">
            <a:avLst/>
          </a:prstGeom>
          <a:noFill/>
        </p:spPr>
        <p:txBody>
          <a:bodyPr wrap="none" rtlCol="0">
            <a:spAutoFit/>
          </a:bodyPr>
          <a:lstStyle/>
          <a:p>
            <a:r>
              <a:rPr lang="el-GR" b="1" dirty="0"/>
              <a:t>1</a:t>
            </a:r>
          </a:p>
        </p:txBody>
      </p:sp>
      <p:sp>
        <p:nvSpPr>
          <p:cNvPr id="122" name="121 - TextBox"/>
          <p:cNvSpPr txBox="1"/>
          <p:nvPr/>
        </p:nvSpPr>
        <p:spPr>
          <a:xfrm>
            <a:off x="5850719" y="4202504"/>
            <a:ext cx="301686" cy="369332"/>
          </a:xfrm>
          <a:prstGeom prst="rect">
            <a:avLst/>
          </a:prstGeom>
          <a:noFill/>
        </p:spPr>
        <p:txBody>
          <a:bodyPr wrap="none" rtlCol="0">
            <a:spAutoFit/>
          </a:bodyPr>
          <a:lstStyle/>
          <a:p>
            <a:r>
              <a:rPr lang="el-GR" dirty="0"/>
              <a:t>1</a:t>
            </a:r>
          </a:p>
        </p:txBody>
      </p:sp>
      <p:sp>
        <p:nvSpPr>
          <p:cNvPr id="123" name="122 - TextBox"/>
          <p:cNvSpPr txBox="1"/>
          <p:nvPr/>
        </p:nvSpPr>
        <p:spPr>
          <a:xfrm>
            <a:off x="183929" y="5517232"/>
            <a:ext cx="301686" cy="369332"/>
          </a:xfrm>
          <a:prstGeom prst="rect">
            <a:avLst/>
          </a:prstGeom>
          <a:noFill/>
        </p:spPr>
        <p:txBody>
          <a:bodyPr wrap="none" rtlCol="0">
            <a:spAutoFit/>
          </a:bodyPr>
          <a:lstStyle/>
          <a:p>
            <a:r>
              <a:rPr lang="en-US" b="1" dirty="0"/>
              <a:t>4</a:t>
            </a:r>
            <a:endParaRPr lang="el-GR" b="1" dirty="0"/>
          </a:p>
        </p:txBody>
      </p:sp>
      <p:sp>
        <p:nvSpPr>
          <p:cNvPr id="125" name="124 - TextBox"/>
          <p:cNvSpPr txBox="1"/>
          <p:nvPr/>
        </p:nvSpPr>
        <p:spPr>
          <a:xfrm>
            <a:off x="724497" y="5507940"/>
            <a:ext cx="476412" cy="369332"/>
          </a:xfrm>
          <a:prstGeom prst="rect">
            <a:avLst/>
          </a:prstGeom>
          <a:noFill/>
        </p:spPr>
        <p:txBody>
          <a:bodyPr wrap="none" rtlCol="0">
            <a:spAutoFit/>
          </a:bodyPr>
          <a:lstStyle/>
          <a:p>
            <a:r>
              <a:rPr lang="el-GR" dirty="0"/>
              <a:t>0.1</a:t>
            </a:r>
          </a:p>
        </p:txBody>
      </p:sp>
      <p:sp>
        <p:nvSpPr>
          <p:cNvPr id="126" name="125 - TextBox"/>
          <p:cNvSpPr txBox="1"/>
          <p:nvPr/>
        </p:nvSpPr>
        <p:spPr>
          <a:xfrm>
            <a:off x="1696097" y="5517232"/>
            <a:ext cx="593432" cy="369332"/>
          </a:xfrm>
          <a:prstGeom prst="rect">
            <a:avLst/>
          </a:prstGeom>
          <a:noFill/>
        </p:spPr>
        <p:txBody>
          <a:bodyPr wrap="none" rtlCol="0">
            <a:spAutoFit/>
          </a:bodyPr>
          <a:lstStyle/>
          <a:p>
            <a:r>
              <a:rPr lang="el-GR" dirty="0"/>
              <a:t>0.15</a:t>
            </a:r>
          </a:p>
        </p:txBody>
      </p:sp>
      <p:cxnSp>
        <p:nvCxnSpPr>
          <p:cNvPr id="127" name="126 - Ευθεία γραμμή σύνδεσης"/>
          <p:cNvCxnSpPr/>
          <p:nvPr/>
        </p:nvCxnSpPr>
        <p:spPr>
          <a:xfrm flipV="1">
            <a:off x="2308673" y="5160674"/>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34" name="133 - TextBox"/>
          <p:cNvSpPr txBox="1"/>
          <p:nvPr/>
        </p:nvSpPr>
        <p:spPr>
          <a:xfrm>
            <a:off x="2380681" y="4841284"/>
            <a:ext cx="301686" cy="369332"/>
          </a:xfrm>
          <a:prstGeom prst="rect">
            <a:avLst/>
          </a:prstGeom>
          <a:noFill/>
        </p:spPr>
        <p:txBody>
          <a:bodyPr wrap="none" rtlCol="0">
            <a:spAutoFit/>
          </a:bodyPr>
          <a:lstStyle/>
          <a:p>
            <a:r>
              <a:rPr lang="el-GR" dirty="0"/>
              <a:t>0</a:t>
            </a:r>
          </a:p>
        </p:txBody>
      </p:sp>
      <p:sp>
        <p:nvSpPr>
          <p:cNvPr id="135" name="134 - TextBox"/>
          <p:cNvSpPr txBox="1"/>
          <p:nvPr/>
        </p:nvSpPr>
        <p:spPr>
          <a:xfrm>
            <a:off x="2394335" y="5354632"/>
            <a:ext cx="301686" cy="369332"/>
          </a:xfrm>
          <a:prstGeom prst="rect">
            <a:avLst/>
          </a:prstGeom>
          <a:noFill/>
        </p:spPr>
        <p:txBody>
          <a:bodyPr wrap="none" rtlCol="0">
            <a:spAutoFit/>
          </a:bodyPr>
          <a:lstStyle/>
          <a:p>
            <a:r>
              <a:rPr lang="el-GR" dirty="0"/>
              <a:t>1</a:t>
            </a:r>
          </a:p>
        </p:txBody>
      </p:sp>
      <p:cxnSp>
        <p:nvCxnSpPr>
          <p:cNvPr id="136" name="135 - Ευθεία γραμμή σύνδεσης"/>
          <p:cNvCxnSpPr/>
          <p:nvPr/>
        </p:nvCxnSpPr>
        <p:spPr>
          <a:xfrm>
            <a:off x="1273253" y="5736738"/>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136 - Ευθεία γραμμή σύνδεσης"/>
          <p:cNvCxnSpPr/>
          <p:nvPr/>
        </p:nvCxnSpPr>
        <p:spPr>
          <a:xfrm flipV="1">
            <a:off x="1273253" y="5736738"/>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38" name="137 - TextBox"/>
          <p:cNvSpPr txBox="1"/>
          <p:nvPr/>
        </p:nvSpPr>
        <p:spPr>
          <a:xfrm>
            <a:off x="1345261" y="5417348"/>
            <a:ext cx="301686" cy="369332"/>
          </a:xfrm>
          <a:prstGeom prst="rect">
            <a:avLst/>
          </a:prstGeom>
          <a:noFill/>
        </p:spPr>
        <p:txBody>
          <a:bodyPr wrap="none" rtlCol="0">
            <a:spAutoFit/>
          </a:bodyPr>
          <a:lstStyle/>
          <a:p>
            <a:r>
              <a:rPr lang="el-GR" dirty="0"/>
              <a:t>0</a:t>
            </a:r>
          </a:p>
        </p:txBody>
      </p:sp>
      <p:sp>
        <p:nvSpPr>
          <p:cNvPr id="139" name="138 - TextBox"/>
          <p:cNvSpPr txBox="1"/>
          <p:nvPr/>
        </p:nvSpPr>
        <p:spPr>
          <a:xfrm>
            <a:off x="1358915" y="5930696"/>
            <a:ext cx="301686" cy="369332"/>
          </a:xfrm>
          <a:prstGeom prst="rect">
            <a:avLst/>
          </a:prstGeom>
          <a:noFill/>
        </p:spPr>
        <p:txBody>
          <a:bodyPr wrap="none" rtlCol="0">
            <a:spAutoFit/>
          </a:bodyPr>
          <a:lstStyle/>
          <a:p>
            <a:r>
              <a:rPr lang="el-GR" dirty="0"/>
              <a:t>1</a:t>
            </a:r>
          </a:p>
        </p:txBody>
      </p:sp>
      <p:sp>
        <p:nvSpPr>
          <p:cNvPr id="140" name="139 - TextBox"/>
          <p:cNvSpPr txBox="1"/>
          <p:nvPr/>
        </p:nvSpPr>
        <p:spPr>
          <a:xfrm>
            <a:off x="3491880" y="3356992"/>
            <a:ext cx="1201611" cy="369332"/>
          </a:xfrm>
          <a:prstGeom prst="rect">
            <a:avLst/>
          </a:prstGeom>
          <a:noFill/>
        </p:spPr>
        <p:txBody>
          <a:bodyPr wrap="none" rtlCol="0">
            <a:spAutoFit/>
          </a:bodyPr>
          <a:lstStyle/>
          <a:p>
            <a:r>
              <a:rPr lang="el-GR" b="1" dirty="0"/>
              <a:t>Σύμβολο 2</a:t>
            </a:r>
          </a:p>
        </p:txBody>
      </p:sp>
      <p:cxnSp>
        <p:nvCxnSpPr>
          <p:cNvPr id="141" name="140 - Ευθύγραμμο βέλος σύνδεσης"/>
          <p:cNvCxnSpPr/>
          <p:nvPr/>
        </p:nvCxnSpPr>
        <p:spPr>
          <a:xfrm>
            <a:off x="4499992" y="5013176"/>
            <a:ext cx="28803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2" name="141 - Ευθύγραμμο βέλος σύνδεσης"/>
          <p:cNvCxnSpPr/>
          <p:nvPr/>
        </p:nvCxnSpPr>
        <p:spPr>
          <a:xfrm flipH="1">
            <a:off x="5292080" y="4005064"/>
            <a:ext cx="576064"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4" name="143 - TextBox"/>
          <p:cNvSpPr txBox="1"/>
          <p:nvPr/>
        </p:nvSpPr>
        <p:spPr>
          <a:xfrm>
            <a:off x="4788024" y="5382508"/>
            <a:ext cx="301686" cy="369332"/>
          </a:xfrm>
          <a:prstGeom prst="rect">
            <a:avLst/>
          </a:prstGeom>
          <a:noFill/>
        </p:spPr>
        <p:txBody>
          <a:bodyPr wrap="none" rtlCol="0">
            <a:spAutoFit/>
          </a:bodyPr>
          <a:lstStyle/>
          <a:p>
            <a:r>
              <a:rPr lang="el-GR" b="1" dirty="0"/>
              <a:t>1</a:t>
            </a:r>
          </a:p>
        </p:txBody>
      </p:sp>
      <p:sp>
        <p:nvSpPr>
          <p:cNvPr id="145" name="144 - TextBox"/>
          <p:cNvSpPr txBox="1"/>
          <p:nvPr/>
        </p:nvSpPr>
        <p:spPr>
          <a:xfrm>
            <a:off x="4990394" y="5373216"/>
            <a:ext cx="301686" cy="369332"/>
          </a:xfrm>
          <a:prstGeom prst="rect">
            <a:avLst/>
          </a:prstGeom>
          <a:noFill/>
        </p:spPr>
        <p:txBody>
          <a:bodyPr wrap="none" rtlCol="0">
            <a:spAutoFit/>
          </a:bodyPr>
          <a:lstStyle/>
          <a:p>
            <a:r>
              <a:rPr lang="el-GR" b="1" dirty="0"/>
              <a:t>0</a:t>
            </a:r>
          </a:p>
        </p:txBody>
      </p:sp>
      <p:sp>
        <p:nvSpPr>
          <p:cNvPr id="146" name="145 - Βέλος προς τα κάτω"/>
          <p:cNvSpPr/>
          <p:nvPr/>
        </p:nvSpPr>
        <p:spPr>
          <a:xfrm>
            <a:off x="4932040" y="5733256"/>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7" name="146 - TextBox"/>
          <p:cNvSpPr txBox="1"/>
          <p:nvPr/>
        </p:nvSpPr>
        <p:spPr>
          <a:xfrm>
            <a:off x="2555776" y="5805264"/>
            <a:ext cx="2388411" cy="369332"/>
          </a:xfrm>
          <a:prstGeom prst="rect">
            <a:avLst/>
          </a:prstGeom>
          <a:noFill/>
        </p:spPr>
        <p:txBody>
          <a:bodyPr wrap="none" rtlCol="0">
            <a:spAutoFit/>
          </a:bodyPr>
          <a:lstStyle/>
          <a:p>
            <a:r>
              <a:rPr lang="el-GR" dirty="0"/>
              <a:t>αντιστροφή σειράς </a:t>
            </a:r>
            <a:r>
              <a:rPr lang="en-US" dirty="0"/>
              <a:t>bits</a:t>
            </a:r>
            <a:endParaRPr lang="el-GR" dirty="0"/>
          </a:p>
        </p:txBody>
      </p:sp>
      <p:cxnSp>
        <p:nvCxnSpPr>
          <p:cNvPr id="148" name="147 - Shape"/>
          <p:cNvCxnSpPr/>
          <p:nvPr/>
        </p:nvCxnSpPr>
        <p:spPr>
          <a:xfrm rot="5400000">
            <a:off x="4690506" y="5758766"/>
            <a:ext cx="705272" cy="510237"/>
          </a:xfrm>
          <a:prstGeom prst="curvedConnector4">
            <a:avLst>
              <a:gd name="adj1" fmla="val 33635"/>
              <a:gd name="adj2" fmla="val 144803"/>
            </a:avLst>
          </a:prstGeom>
          <a:ln>
            <a:tailEnd type="arrow"/>
          </a:ln>
        </p:spPr>
        <p:style>
          <a:lnRef idx="1">
            <a:schemeClr val="accent1"/>
          </a:lnRef>
          <a:fillRef idx="0">
            <a:schemeClr val="accent1"/>
          </a:fillRef>
          <a:effectRef idx="0">
            <a:schemeClr val="accent1"/>
          </a:effectRef>
          <a:fontRef idx="minor">
            <a:schemeClr val="tx1"/>
          </a:fontRef>
        </p:style>
      </p:cxnSp>
      <p:sp>
        <p:nvSpPr>
          <p:cNvPr id="152" name="151 - TextBox"/>
          <p:cNvSpPr txBox="1"/>
          <p:nvPr/>
        </p:nvSpPr>
        <p:spPr>
          <a:xfrm>
            <a:off x="5004048" y="6228020"/>
            <a:ext cx="274378" cy="369332"/>
          </a:xfrm>
          <a:prstGeom prst="rect">
            <a:avLst/>
          </a:prstGeom>
          <a:noFill/>
        </p:spPr>
        <p:txBody>
          <a:bodyPr wrap="square" rtlCol="0">
            <a:spAutoFit/>
          </a:bodyPr>
          <a:lstStyle/>
          <a:p>
            <a:r>
              <a:rPr lang="el-GR" b="1" dirty="0"/>
              <a:t>1</a:t>
            </a:r>
          </a:p>
        </p:txBody>
      </p:sp>
      <p:sp>
        <p:nvSpPr>
          <p:cNvPr id="153" name="152 - TextBox"/>
          <p:cNvSpPr txBox="1"/>
          <p:nvPr/>
        </p:nvSpPr>
        <p:spPr>
          <a:xfrm>
            <a:off x="4860032" y="6237312"/>
            <a:ext cx="301686" cy="369332"/>
          </a:xfrm>
          <a:prstGeom prst="rect">
            <a:avLst/>
          </a:prstGeom>
          <a:noFill/>
        </p:spPr>
        <p:txBody>
          <a:bodyPr wrap="none" rtlCol="0">
            <a:spAutoFit/>
          </a:bodyPr>
          <a:lstStyle/>
          <a:p>
            <a:r>
              <a:rPr lang="el-GR" b="1" dirty="0"/>
              <a:t>0</a:t>
            </a:r>
          </a:p>
        </p:txBody>
      </p:sp>
      <p:sp>
        <p:nvSpPr>
          <p:cNvPr id="143" name="142 - Θέση αριθμού διαφάνειας"/>
          <p:cNvSpPr>
            <a:spLocks noGrp="1"/>
          </p:cNvSpPr>
          <p:nvPr>
            <p:ph type="sldNum" sz="quarter" idx="12"/>
          </p:nvPr>
        </p:nvSpPr>
        <p:spPr/>
        <p:txBody>
          <a:bodyPr/>
          <a:lstStyle/>
          <a:p>
            <a:fld id="{2BFB6B6B-6A16-4D0B-B6BC-52D8B33A6A07}" type="slidenum">
              <a:rPr lang="el-GR" smtClean="0"/>
              <a:pPr/>
              <a:t>86</a:t>
            </a:fld>
            <a:endParaRPr lang="el-GR"/>
          </a:p>
        </p:txBody>
      </p:sp>
      <p:sp>
        <p:nvSpPr>
          <p:cNvPr id="149" name="148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27495638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98 - TextBox"/>
          <p:cNvSpPr txBox="1"/>
          <p:nvPr/>
        </p:nvSpPr>
        <p:spPr>
          <a:xfrm>
            <a:off x="5976664" y="3645024"/>
            <a:ext cx="301686" cy="369332"/>
          </a:xfrm>
          <a:prstGeom prst="rect">
            <a:avLst/>
          </a:prstGeom>
          <a:noFill/>
        </p:spPr>
        <p:txBody>
          <a:bodyPr wrap="none" rtlCol="0">
            <a:spAutoFit/>
          </a:bodyPr>
          <a:lstStyle/>
          <a:p>
            <a:r>
              <a:rPr lang="el-GR" b="1" dirty="0"/>
              <a:t>0</a:t>
            </a:r>
          </a:p>
        </p:txBody>
      </p:sp>
      <p:sp>
        <p:nvSpPr>
          <p:cNvPr id="4" name="3 - TextBox"/>
          <p:cNvSpPr txBox="1"/>
          <p:nvPr/>
        </p:nvSpPr>
        <p:spPr>
          <a:xfrm>
            <a:off x="395536" y="476672"/>
            <a:ext cx="301686" cy="369332"/>
          </a:xfrm>
          <a:prstGeom prst="rect">
            <a:avLst/>
          </a:prstGeom>
          <a:noFill/>
        </p:spPr>
        <p:txBody>
          <a:bodyPr wrap="none" rtlCol="0">
            <a:spAutoFit/>
          </a:bodyPr>
          <a:lstStyle/>
          <a:p>
            <a:r>
              <a:rPr lang="en-US" b="1" dirty="0"/>
              <a:t>1</a:t>
            </a:r>
            <a:endParaRPr lang="el-GR" b="1" dirty="0"/>
          </a:p>
        </p:txBody>
      </p:sp>
      <p:sp>
        <p:nvSpPr>
          <p:cNvPr id="5" name="4 - TextBox"/>
          <p:cNvSpPr txBox="1"/>
          <p:nvPr/>
        </p:nvSpPr>
        <p:spPr>
          <a:xfrm>
            <a:off x="395536" y="1052736"/>
            <a:ext cx="301686" cy="369332"/>
          </a:xfrm>
          <a:prstGeom prst="rect">
            <a:avLst/>
          </a:prstGeom>
          <a:noFill/>
        </p:spPr>
        <p:txBody>
          <a:bodyPr wrap="none" rtlCol="0">
            <a:spAutoFit/>
          </a:bodyPr>
          <a:lstStyle/>
          <a:p>
            <a:r>
              <a:rPr lang="en-US" b="1" dirty="0"/>
              <a:t>2</a:t>
            </a:r>
            <a:endParaRPr lang="el-GR" b="1" dirty="0"/>
          </a:p>
        </p:txBody>
      </p:sp>
      <p:sp>
        <p:nvSpPr>
          <p:cNvPr id="6" name="5 - TextBox"/>
          <p:cNvSpPr txBox="1"/>
          <p:nvPr/>
        </p:nvSpPr>
        <p:spPr>
          <a:xfrm>
            <a:off x="395536" y="1566084"/>
            <a:ext cx="301686" cy="369332"/>
          </a:xfrm>
          <a:prstGeom prst="rect">
            <a:avLst/>
          </a:prstGeom>
          <a:noFill/>
        </p:spPr>
        <p:txBody>
          <a:bodyPr wrap="none" rtlCol="0">
            <a:spAutoFit/>
          </a:bodyPr>
          <a:lstStyle/>
          <a:p>
            <a:r>
              <a:rPr lang="en-US" b="1" dirty="0"/>
              <a:t>3</a:t>
            </a:r>
            <a:endParaRPr lang="el-GR" b="1" dirty="0"/>
          </a:p>
        </p:txBody>
      </p:sp>
      <p:sp>
        <p:nvSpPr>
          <p:cNvPr id="7" name="6 - TextBox"/>
          <p:cNvSpPr txBox="1"/>
          <p:nvPr/>
        </p:nvSpPr>
        <p:spPr>
          <a:xfrm>
            <a:off x="895175" y="476672"/>
            <a:ext cx="593432" cy="369332"/>
          </a:xfrm>
          <a:prstGeom prst="rect">
            <a:avLst/>
          </a:prstGeom>
          <a:noFill/>
        </p:spPr>
        <p:txBody>
          <a:bodyPr wrap="none" rtlCol="0">
            <a:spAutoFit/>
          </a:bodyPr>
          <a:lstStyle/>
          <a:p>
            <a:r>
              <a:rPr lang="el-GR" dirty="0"/>
              <a:t>0.45</a:t>
            </a:r>
          </a:p>
        </p:txBody>
      </p:sp>
      <p:sp>
        <p:nvSpPr>
          <p:cNvPr id="8" name="7 - TextBox"/>
          <p:cNvSpPr txBox="1"/>
          <p:nvPr/>
        </p:nvSpPr>
        <p:spPr>
          <a:xfrm>
            <a:off x="1835696" y="476672"/>
            <a:ext cx="593432" cy="369332"/>
          </a:xfrm>
          <a:prstGeom prst="rect">
            <a:avLst/>
          </a:prstGeom>
          <a:noFill/>
        </p:spPr>
        <p:txBody>
          <a:bodyPr wrap="none" rtlCol="0">
            <a:spAutoFit/>
          </a:bodyPr>
          <a:lstStyle/>
          <a:p>
            <a:r>
              <a:rPr lang="el-GR" dirty="0"/>
              <a:t>0.45</a:t>
            </a:r>
          </a:p>
        </p:txBody>
      </p:sp>
      <p:cxnSp>
        <p:nvCxnSpPr>
          <p:cNvPr id="9" name="8 - Ευθεία γραμμή σύνδεσης"/>
          <p:cNvCxnSpPr>
            <a:stCxn id="7" idx="3"/>
            <a:endCxn id="8" idx="1"/>
          </p:cNvCxnSpPr>
          <p:nvPr/>
        </p:nvCxnSpPr>
        <p:spPr>
          <a:xfrm>
            <a:off x="1488607" y="661338"/>
            <a:ext cx="34708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 TextBox"/>
          <p:cNvSpPr txBox="1"/>
          <p:nvPr/>
        </p:nvSpPr>
        <p:spPr>
          <a:xfrm>
            <a:off x="2767383" y="476672"/>
            <a:ext cx="593432" cy="369332"/>
          </a:xfrm>
          <a:prstGeom prst="rect">
            <a:avLst/>
          </a:prstGeom>
          <a:noFill/>
        </p:spPr>
        <p:txBody>
          <a:bodyPr wrap="none" rtlCol="0">
            <a:spAutoFit/>
          </a:bodyPr>
          <a:lstStyle/>
          <a:p>
            <a:r>
              <a:rPr lang="el-GR" dirty="0"/>
              <a:t>0.45</a:t>
            </a:r>
          </a:p>
        </p:txBody>
      </p:sp>
      <p:cxnSp>
        <p:nvCxnSpPr>
          <p:cNvPr id="11" name="10 - Ευθεία γραμμή σύνδεσης"/>
          <p:cNvCxnSpPr>
            <a:stCxn id="8" idx="3"/>
            <a:endCxn id="10" idx="1"/>
          </p:cNvCxnSpPr>
          <p:nvPr/>
        </p:nvCxnSpPr>
        <p:spPr>
          <a:xfrm>
            <a:off x="2429128" y="661338"/>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3631479" y="476672"/>
            <a:ext cx="593432" cy="369332"/>
          </a:xfrm>
          <a:prstGeom prst="rect">
            <a:avLst/>
          </a:prstGeom>
          <a:noFill/>
        </p:spPr>
        <p:txBody>
          <a:bodyPr wrap="none" rtlCol="0">
            <a:spAutoFit/>
          </a:bodyPr>
          <a:lstStyle/>
          <a:p>
            <a:r>
              <a:rPr lang="el-GR" dirty="0"/>
              <a:t>0.45</a:t>
            </a:r>
          </a:p>
        </p:txBody>
      </p:sp>
      <p:cxnSp>
        <p:nvCxnSpPr>
          <p:cNvPr id="13" name="12 - Ευθεία γραμμή σύνδεσης"/>
          <p:cNvCxnSpPr>
            <a:stCxn id="10" idx="3"/>
            <a:endCxn id="12" idx="1"/>
          </p:cNvCxnSpPr>
          <p:nvPr/>
        </p:nvCxnSpPr>
        <p:spPr>
          <a:xfrm>
            <a:off x="3360815" y="661338"/>
            <a:ext cx="270664"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13 - TextBox"/>
          <p:cNvSpPr txBox="1"/>
          <p:nvPr/>
        </p:nvSpPr>
        <p:spPr>
          <a:xfrm>
            <a:off x="4499992" y="476672"/>
            <a:ext cx="508473" cy="369332"/>
          </a:xfrm>
          <a:prstGeom prst="rect">
            <a:avLst/>
          </a:prstGeom>
          <a:noFill/>
        </p:spPr>
        <p:txBody>
          <a:bodyPr wrap="none" rtlCol="0">
            <a:spAutoFit/>
          </a:bodyPr>
          <a:lstStyle/>
          <a:p>
            <a:r>
              <a:rPr lang="el-GR" dirty="0"/>
              <a:t>1/4</a:t>
            </a:r>
          </a:p>
        </p:txBody>
      </p:sp>
      <p:sp>
        <p:nvSpPr>
          <p:cNvPr id="15" name="14 - TextBox"/>
          <p:cNvSpPr txBox="1"/>
          <p:nvPr/>
        </p:nvSpPr>
        <p:spPr>
          <a:xfrm>
            <a:off x="5431679" y="476672"/>
            <a:ext cx="593432" cy="369332"/>
          </a:xfrm>
          <a:prstGeom prst="rect">
            <a:avLst/>
          </a:prstGeom>
          <a:noFill/>
        </p:spPr>
        <p:txBody>
          <a:bodyPr wrap="none" rtlCol="0">
            <a:spAutoFit/>
          </a:bodyPr>
          <a:lstStyle/>
          <a:p>
            <a:r>
              <a:rPr lang="el-GR" dirty="0"/>
              <a:t>0.55</a:t>
            </a:r>
          </a:p>
        </p:txBody>
      </p:sp>
      <p:cxnSp>
        <p:nvCxnSpPr>
          <p:cNvPr id="16" name="15 - Ευθεία γραμμή σύνδεσης"/>
          <p:cNvCxnSpPr>
            <a:endCxn id="28" idx="1"/>
          </p:cNvCxnSpPr>
          <p:nvPr/>
        </p:nvCxnSpPr>
        <p:spPr>
          <a:xfrm>
            <a:off x="5112568" y="683404"/>
            <a:ext cx="391119" cy="553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16 - Ευθεία γραμμή σύνδεσης"/>
          <p:cNvCxnSpPr>
            <a:stCxn id="12" idx="3"/>
            <a:endCxn id="14" idx="1"/>
          </p:cNvCxnSpPr>
          <p:nvPr/>
        </p:nvCxnSpPr>
        <p:spPr>
          <a:xfrm>
            <a:off x="4224911" y="661338"/>
            <a:ext cx="27508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17 - TextBox"/>
          <p:cNvSpPr txBox="1"/>
          <p:nvPr/>
        </p:nvSpPr>
        <p:spPr>
          <a:xfrm>
            <a:off x="6273933" y="530096"/>
            <a:ext cx="508473" cy="369332"/>
          </a:xfrm>
          <a:prstGeom prst="rect">
            <a:avLst/>
          </a:prstGeom>
          <a:noFill/>
        </p:spPr>
        <p:txBody>
          <a:bodyPr wrap="square" rtlCol="0">
            <a:spAutoFit/>
          </a:bodyPr>
          <a:lstStyle/>
          <a:p>
            <a:r>
              <a:rPr lang="el-GR" dirty="0"/>
              <a:t>1</a:t>
            </a:r>
          </a:p>
        </p:txBody>
      </p:sp>
      <p:cxnSp>
        <p:nvCxnSpPr>
          <p:cNvPr id="19" name="18 - Ευθεία γραμμή σύνδεσης"/>
          <p:cNvCxnSpPr>
            <a:endCxn id="18" idx="1"/>
          </p:cNvCxnSpPr>
          <p:nvPr/>
        </p:nvCxnSpPr>
        <p:spPr>
          <a:xfrm flipV="1">
            <a:off x="5994735" y="714762"/>
            <a:ext cx="27919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20" name="19 - TextBox"/>
          <p:cNvSpPr txBox="1"/>
          <p:nvPr/>
        </p:nvSpPr>
        <p:spPr>
          <a:xfrm>
            <a:off x="899592" y="1052736"/>
            <a:ext cx="593432" cy="369332"/>
          </a:xfrm>
          <a:prstGeom prst="rect">
            <a:avLst/>
          </a:prstGeom>
          <a:noFill/>
        </p:spPr>
        <p:txBody>
          <a:bodyPr wrap="none" rtlCol="0">
            <a:spAutoFit/>
          </a:bodyPr>
          <a:lstStyle/>
          <a:p>
            <a:r>
              <a:rPr lang="el-GR" dirty="0"/>
              <a:t>0.25</a:t>
            </a:r>
          </a:p>
        </p:txBody>
      </p:sp>
      <p:sp>
        <p:nvSpPr>
          <p:cNvPr id="21" name="20 - TextBox"/>
          <p:cNvSpPr txBox="1"/>
          <p:nvPr/>
        </p:nvSpPr>
        <p:spPr>
          <a:xfrm>
            <a:off x="1907704" y="1052736"/>
            <a:ext cx="593432" cy="369332"/>
          </a:xfrm>
          <a:prstGeom prst="rect">
            <a:avLst/>
          </a:prstGeom>
          <a:noFill/>
        </p:spPr>
        <p:txBody>
          <a:bodyPr wrap="none" rtlCol="0">
            <a:spAutoFit/>
          </a:bodyPr>
          <a:lstStyle/>
          <a:p>
            <a:r>
              <a:rPr lang="el-GR" dirty="0"/>
              <a:t>0.25</a:t>
            </a:r>
          </a:p>
        </p:txBody>
      </p:sp>
      <p:cxnSp>
        <p:nvCxnSpPr>
          <p:cNvPr id="22" name="21 - Ευθεία γραμμή σύνδεσης"/>
          <p:cNvCxnSpPr>
            <a:stCxn id="20" idx="3"/>
            <a:endCxn id="21" idx="1"/>
          </p:cNvCxnSpPr>
          <p:nvPr/>
        </p:nvCxnSpPr>
        <p:spPr>
          <a:xfrm>
            <a:off x="1493024" y="1237402"/>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22 - TextBox"/>
          <p:cNvSpPr txBox="1"/>
          <p:nvPr/>
        </p:nvSpPr>
        <p:spPr>
          <a:xfrm>
            <a:off x="2839391" y="1052736"/>
            <a:ext cx="593432" cy="369332"/>
          </a:xfrm>
          <a:prstGeom prst="rect">
            <a:avLst/>
          </a:prstGeom>
          <a:noFill/>
        </p:spPr>
        <p:txBody>
          <a:bodyPr wrap="none" rtlCol="0">
            <a:spAutoFit/>
          </a:bodyPr>
          <a:lstStyle/>
          <a:p>
            <a:r>
              <a:rPr lang="el-GR" dirty="0"/>
              <a:t>0.25</a:t>
            </a:r>
          </a:p>
        </p:txBody>
      </p:sp>
      <p:cxnSp>
        <p:nvCxnSpPr>
          <p:cNvPr id="24" name="23 - Ευθεία γραμμή σύνδεσης"/>
          <p:cNvCxnSpPr>
            <a:stCxn id="21" idx="3"/>
            <a:endCxn id="23" idx="1"/>
          </p:cNvCxnSpPr>
          <p:nvPr/>
        </p:nvCxnSpPr>
        <p:spPr>
          <a:xfrm>
            <a:off x="2501136" y="1237402"/>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24 - TextBox"/>
          <p:cNvSpPr txBox="1"/>
          <p:nvPr/>
        </p:nvSpPr>
        <p:spPr>
          <a:xfrm>
            <a:off x="3703487" y="1052736"/>
            <a:ext cx="476412" cy="369332"/>
          </a:xfrm>
          <a:prstGeom prst="rect">
            <a:avLst/>
          </a:prstGeom>
          <a:noFill/>
        </p:spPr>
        <p:txBody>
          <a:bodyPr wrap="none" rtlCol="0">
            <a:spAutoFit/>
          </a:bodyPr>
          <a:lstStyle/>
          <a:p>
            <a:r>
              <a:rPr lang="el-GR" dirty="0"/>
              <a:t>0.3</a:t>
            </a:r>
          </a:p>
        </p:txBody>
      </p:sp>
      <p:cxnSp>
        <p:nvCxnSpPr>
          <p:cNvPr id="26" name="25 - Ευθεία γραμμή σύνδεσης"/>
          <p:cNvCxnSpPr>
            <a:stCxn id="23" idx="3"/>
          </p:cNvCxnSpPr>
          <p:nvPr/>
        </p:nvCxnSpPr>
        <p:spPr>
          <a:xfrm>
            <a:off x="3432823" y="1237402"/>
            <a:ext cx="311593" cy="454114"/>
          </a:xfrm>
          <a:prstGeom prst="line">
            <a:avLst/>
          </a:prstGeom>
        </p:spPr>
        <p:style>
          <a:lnRef idx="1">
            <a:schemeClr val="accent1"/>
          </a:lnRef>
          <a:fillRef idx="0">
            <a:schemeClr val="accent1"/>
          </a:fillRef>
          <a:effectRef idx="0">
            <a:schemeClr val="accent1"/>
          </a:effectRef>
          <a:fontRef idx="minor">
            <a:schemeClr val="tx1"/>
          </a:fontRef>
        </p:style>
      </p:cxnSp>
      <p:sp>
        <p:nvSpPr>
          <p:cNvPr id="27" name="26 - TextBox"/>
          <p:cNvSpPr txBox="1"/>
          <p:nvPr/>
        </p:nvSpPr>
        <p:spPr>
          <a:xfrm>
            <a:off x="4572000" y="1052736"/>
            <a:ext cx="593432" cy="369332"/>
          </a:xfrm>
          <a:prstGeom prst="rect">
            <a:avLst/>
          </a:prstGeom>
          <a:noFill/>
        </p:spPr>
        <p:txBody>
          <a:bodyPr wrap="none" rtlCol="0">
            <a:spAutoFit/>
          </a:bodyPr>
          <a:lstStyle/>
          <a:p>
            <a:r>
              <a:rPr lang="el-GR" dirty="0"/>
              <a:t>0.55</a:t>
            </a:r>
          </a:p>
        </p:txBody>
      </p:sp>
      <p:sp>
        <p:nvSpPr>
          <p:cNvPr id="28" name="27 - TextBox"/>
          <p:cNvSpPr txBox="1"/>
          <p:nvPr/>
        </p:nvSpPr>
        <p:spPr>
          <a:xfrm>
            <a:off x="5503687" y="1052736"/>
            <a:ext cx="593432" cy="369332"/>
          </a:xfrm>
          <a:prstGeom prst="rect">
            <a:avLst/>
          </a:prstGeom>
          <a:noFill/>
        </p:spPr>
        <p:txBody>
          <a:bodyPr wrap="none" rtlCol="0">
            <a:spAutoFit/>
          </a:bodyPr>
          <a:lstStyle/>
          <a:p>
            <a:r>
              <a:rPr lang="el-GR" dirty="0"/>
              <a:t>0.45</a:t>
            </a:r>
          </a:p>
        </p:txBody>
      </p:sp>
      <p:cxnSp>
        <p:nvCxnSpPr>
          <p:cNvPr id="29" name="28 - Ευθεία γραμμή σύνδεσης"/>
          <p:cNvCxnSpPr>
            <a:stCxn id="27" idx="3"/>
            <a:endCxn id="15" idx="1"/>
          </p:cNvCxnSpPr>
          <p:nvPr/>
        </p:nvCxnSpPr>
        <p:spPr>
          <a:xfrm flipV="1">
            <a:off x="5165432" y="661338"/>
            <a:ext cx="266247" cy="57606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29 - TextBox"/>
          <p:cNvSpPr txBox="1"/>
          <p:nvPr/>
        </p:nvSpPr>
        <p:spPr>
          <a:xfrm>
            <a:off x="899592" y="1566084"/>
            <a:ext cx="593432" cy="369332"/>
          </a:xfrm>
          <a:prstGeom prst="rect">
            <a:avLst/>
          </a:prstGeom>
          <a:noFill/>
        </p:spPr>
        <p:txBody>
          <a:bodyPr wrap="none" rtlCol="0">
            <a:spAutoFit/>
          </a:bodyPr>
          <a:lstStyle/>
          <a:p>
            <a:r>
              <a:rPr lang="el-GR" dirty="0"/>
              <a:t>0.15</a:t>
            </a:r>
          </a:p>
        </p:txBody>
      </p:sp>
      <p:sp>
        <p:nvSpPr>
          <p:cNvPr id="31" name="30 - TextBox"/>
          <p:cNvSpPr txBox="1"/>
          <p:nvPr/>
        </p:nvSpPr>
        <p:spPr>
          <a:xfrm>
            <a:off x="1907704" y="1566084"/>
            <a:ext cx="593432" cy="369332"/>
          </a:xfrm>
          <a:prstGeom prst="rect">
            <a:avLst/>
          </a:prstGeom>
          <a:noFill/>
        </p:spPr>
        <p:txBody>
          <a:bodyPr wrap="none" rtlCol="0">
            <a:spAutoFit/>
          </a:bodyPr>
          <a:lstStyle/>
          <a:p>
            <a:r>
              <a:rPr lang="el-GR" dirty="0"/>
              <a:t>0.15</a:t>
            </a:r>
          </a:p>
        </p:txBody>
      </p:sp>
      <p:cxnSp>
        <p:nvCxnSpPr>
          <p:cNvPr id="32" name="31 - Ευθεία γραμμή σύνδεσης"/>
          <p:cNvCxnSpPr>
            <a:stCxn id="30" idx="3"/>
            <a:endCxn id="31" idx="1"/>
          </p:cNvCxnSpPr>
          <p:nvPr/>
        </p:nvCxnSpPr>
        <p:spPr>
          <a:xfrm>
            <a:off x="1493024" y="1750750"/>
            <a:ext cx="41468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32 - TextBox"/>
          <p:cNvSpPr txBox="1"/>
          <p:nvPr/>
        </p:nvSpPr>
        <p:spPr>
          <a:xfrm>
            <a:off x="2839391" y="1566084"/>
            <a:ext cx="476412" cy="369332"/>
          </a:xfrm>
          <a:prstGeom prst="rect">
            <a:avLst/>
          </a:prstGeom>
          <a:noFill/>
        </p:spPr>
        <p:txBody>
          <a:bodyPr wrap="none" rtlCol="0">
            <a:spAutoFit/>
          </a:bodyPr>
          <a:lstStyle/>
          <a:p>
            <a:r>
              <a:rPr lang="el-GR" dirty="0"/>
              <a:t>0.3</a:t>
            </a:r>
          </a:p>
        </p:txBody>
      </p:sp>
      <p:sp>
        <p:nvSpPr>
          <p:cNvPr id="34" name="33 - TextBox"/>
          <p:cNvSpPr txBox="1"/>
          <p:nvPr/>
        </p:nvSpPr>
        <p:spPr>
          <a:xfrm>
            <a:off x="3703487" y="1566084"/>
            <a:ext cx="593432" cy="369332"/>
          </a:xfrm>
          <a:prstGeom prst="rect">
            <a:avLst/>
          </a:prstGeom>
          <a:noFill/>
        </p:spPr>
        <p:txBody>
          <a:bodyPr wrap="none" rtlCol="0">
            <a:spAutoFit/>
          </a:bodyPr>
          <a:lstStyle/>
          <a:p>
            <a:r>
              <a:rPr lang="el-GR" dirty="0"/>
              <a:t>0.25</a:t>
            </a:r>
          </a:p>
        </p:txBody>
      </p:sp>
      <p:cxnSp>
        <p:nvCxnSpPr>
          <p:cNvPr id="35" name="34 - Ευθεία γραμμή σύνδεσης"/>
          <p:cNvCxnSpPr>
            <a:stCxn id="33" idx="3"/>
            <a:endCxn id="25" idx="1"/>
          </p:cNvCxnSpPr>
          <p:nvPr/>
        </p:nvCxnSpPr>
        <p:spPr>
          <a:xfrm flipV="1">
            <a:off x="3315803" y="1237402"/>
            <a:ext cx="387684" cy="51334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35 - Ευθεία γραμμή σύνδεσης"/>
          <p:cNvCxnSpPr/>
          <p:nvPr/>
        </p:nvCxnSpPr>
        <p:spPr>
          <a:xfrm flipV="1">
            <a:off x="4234818" y="1218818"/>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36 - Ευθεία γραμμή σύνδεσης"/>
          <p:cNvCxnSpPr>
            <a:endCxn id="18" idx="1"/>
          </p:cNvCxnSpPr>
          <p:nvPr/>
        </p:nvCxnSpPr>
        <p:spPr>
          <a:xfrm>
            <a:off x="5990318" y="714762"/>
            <a:ext cx="28361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37 - Έλλειψη"/>
          <p:cNvSpPr/>
          <p:nvPr/>
        </p:nvSpPr>
        <p:spPr>
          <a:xfrm>
            <a:off x="6278350" y="458088"/>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38 - TextBox"/>
          <p:cNvSpPr txBox="1"/>
          <p:nvPr/>
        </p:nvSpPr>
        <p:spPr>
          <a:xfrm>
            <a:off x="5976664" y="386080"/>
            <a:ext cx="301686" cy="369332"/>
          </a:xfrm>
          <a:prstGeom prst="rect">
            <a:avLst/>
          </a:prstGeom>
          <a:noFill/>
        </p:spPr>
        <p:txBody>
          <a:bodyPr wrap="none" rtlCol="0">
            <a:spAutoFit/>
          </a:bodyPr>
          <a:lstStyle/>
          <a:p>
            <a:r>
              <a:rPr lang="el-GR" b="1" dirty="0"/>
              <a:t>0</a:t>
            </a:r>
          </a:p>
        </p:txBody>
      </p:sp>
      <p:sp>
        <p:nvSpPr>
          <p:cNvPr id="40" name="39 - TextBox"/>
          <p:cNvSpPr txBox="1"/>
          <p:nvPr/>
        </p:nvSpPr>
        <p:spPr>
          <a:xfrm>
            <a:off x="395536" y="2699628"/>
            <a:ext cx="301686" cy="369332"/>
          </a:xfrm>
          <a:prstGeom prst="rect">
            <a:avLst/>
          </a:prstGeom>
          <a:noFill/>
        </p:spPr>
        <p:txBody>
          <a:bodyPr wrap="none" rtlCol="0">
            <a:spAutoFit/>
          </a:bodyPr>
          <a:lstStyle/>
          <a:p>
            <a:r>
              <a:rPr lang="en-US" b="1" dirty="0"/>
              <a:t>5</a:t>
            </a:r>
            <a:endParaRPr lang="el-GR" b="1" dirty="0"/>
          </a:p>
        </p:txBody>
      </p:sp>
      <p:sp>
        <p:nvSpPr>
          <p:cNvPr id="41" name="40 - TextBox"/>
          <p:cNvSpPr txBox="1"/>
          <p:nvPr/>
        </p:nvSpPr>
        <p:spPr>
          <a:xfrm>
            <a:off x="899592" y="2699628"/>
            <a:ext cx="593432" cy="369332"/>
          </a:xfrm>
          <a:prstGeom prst="rect">
            <a:avLst/>
          </a:prstGeom>
          <a:noFill/>
        </p:spPr>
        <p:txBody>
          <a:bodyPr wrap="none" rtlCol="0">
            <a:spAutoFit/>
          </a:bodyPr>
          <a:lstStyle/>
          <a:p>
            <a:r>
              <a:rPr lang="el-GR" dirty="0"/>
              <a:t>0.05</a:t>
            </a:r>
          </a:p>
        </p:txBody>
      </p:sp>
      <p:cxnSp>
        <p:nvCxnSpPr>
          <p:cNvPr id="42" name="41 - Ευθεία γραμμή σύνδεσης"/>
          <p:cNvCxnSpPr/>
          <p:nvPr/>
        </p:nvCxnSpPr>
        <p:spPr>
          <a:xfrm>
            <a:off x="2520280" y="1776298"/>
            <a:ext cx="36004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42 - Ευθεία γραμμή σύνδεσης"/>
          <p:cNvCxnSpPr/>
          <p:nvPr/>
        </p:nvCxnSpPr>
        <p:spPr>
          <a:xfrm flipV="1">
            <a:off x="4248472" y="1218818"/>
            <a:ext cx="355623" cy="9292"/>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43 - TextBox"/>
          <p:cNvSpPr txBox="1"/>
          <p:nvPr/>
        </p:nvSpPr>
        <p:spPr>
          <a:xfrm>
            <a:off x="4306826" y="899428"/>
            <a:ext cx="301686" cy="369332"/>
          </a:xfrm>
          <a:prstGeom prst="rect">
            <a:avLst/>
          </a:prstGeom>
          <a:noFill/>
        </p:spPr>
        <p:txBody>
          <a:bodyPr wrap="none" rtlCol="0">
            <a:spAutoFit/>
          </a:bodyPr>
          <a:lstStyle/>
          <a:p>
            <a:r>
              <a:rPr lang="el-GR" b="1" dirty="0"/>
              <a:t>0</a:t>
            </a:r>
          </a:p>
        </p:txBody>
      </p:sp>
      <p:sp>
        <p:nvSpPr>
          <p:cNvPr id="45" name="44 - TextBox"/>
          <p:cNvSpPr txBox="1"/>
          <p:nvPr/>
        </p:nvSpPr>
        <p:spPr>
          <a:xfrm>
            <a:off x="4378834" y="1331476"/>
            <a:ext cx="301686" cy="369332"/>
          </a:xfrm>
          <a:prstGeom prst="rect">
            <a:avLst/>
          </a:prstGeom>
          <a:noFill/>
        </p:spPr>
        <p:txBody>
          <a:bodyPr wrap="none" rtlCol="0">
            <a:spAutoFit/>
          </a:bodyPr>
          <a:lstStyle/>
          <a:p>
            <a:r>
              <a:rPr lang="el-GR" dirty="0"/>
              <a:t>1</a:t>
            </a:r>
          </a:p>
        </p:txBody>
      </p:sp>
      <p:sp>
        <p:nvSpPr>
          <p:cNvPr id="46" name="45 - TextBox"/>
          <p:cNvSpPr txBox="1"/>
          <p:nvPr/>
        </p:nvSpPr>
        <p:spPr>
          <a:xfrm>
            <a:off x="6062326" y="818128"/>
            <a:ext cx="301686" cy="369332"/>
          </a:xfrm>
          <a:prstGeom prst="rect">
            <a:avLst/>
          </a:prstGeom>
          <a:noFill/>
        </p:spPr>
        <p:txBody>
          <a:bodyPr wrap="none" rtlCol="0">
            <a:spAutoFit/>
          </a:bodyPr>
          <a:lstStyle/>
          <a:p>
            <a:r>
              <a:rPr lang="el-GR" dirty="0"/>
              <a:t>1</a:t>
            </a:r>
          </a:p>
        </p:txBody>
      </p:sp>
      <p:sp>
        <p:nvSpPr>
          <p:cNvPr id="47" name="46 - TextBox"/>
          <p:cNvSpPr txBox="1"/>
          <p:nvPr/>
        </p:nvSpPr>
        <p:spPr>
          <a:xfrm>
            <a:off x="395536" y="2132856"/>
            <a:ext cx="301686" cy="369332"/>
          </a:xfrm>
          <a:prstGeom prst="rect">
            <a:avLst/>
          </a:prstGeom>
          <a:noFill/>
        </p:spPr>
        <p:txBody>
          <a:bodyPr wrap="none" rtlCol="0">
            <a:spAutoFit/>
          </a:bodyPr>
          <a:lstStyle/>
          <a:p>
            <a:r>
              <a:rPr lang="en-US" b="1" dirty="0"/>
              <a:t>4</a:t>
            </a:r>
            <a:endParaRPr lang="el-GR" b="1" dirty="0"/>
          </a:p>
        </p:txBody>
      </p:sp>
      <p:sp>
        <p:nvSpPr>
          <p:cNvPr id="48" name="47 - TextBox"/>
          <p:cNvSpPr txBox="1"/>
          <p:nvPr/>
        </p:nvSpPr>
        <p:spPr>
          <a:xfrm>
            <a:off x="936104" y="2123564"/>
            <a:ext cx="476412" cy="369332"/>
          </a:xfrm>
          <a:prstGeom prst="rect">
            <a:avLst/>
          </a:prstGeom>
          <a:noFill/>
        </p:spPr>
        <p:txBody>
          <a:bodyPr wrap="none" rtlCol="0">
            <a:spAutoFit/>
          </a:bodyPr>
          <a:lstStyle/>
          <a:p>
            <a:r>
              <a:rPr lang="el-GR" dirty="0"/>
              <a:t>0.1</a:t>
            </a:r>
          </a:p>
        </p:txBody>
      </p:sp>
      <p:sp>
        <p:nvSpPr>
          <p:cNvPr id="49" name="48 - TextBox"/>
          <p:cNvSpPr txBox="1"/>
          <p:nvPr/>
        </p:nvSpPr>
        <p:spPr>
          <a:xfrm>
            <a:off x="1907704" y="2132856"/>
            <a:ext cx="593432" cy="369332"/>
          </a:xfrm>
          <a:prstGeom prst="rect">
            <a:avLst/>
          </a:prstGeom>
          <a:noFill/>
        </p:spPr>
        <p:txBody>
          <a:bodyPr wrap="none" rtlCol="0">
            <a:spAutoFit/>
          </a:bodyPr>
          <a:lstStyle/>
          <a:p>
            <a:r>
              <a:rPr lang="el-GR" dirty="0"/>
              <a:t>0.15</a:t>
            </a:r>
          </a:p>
        </p:txBody>
      </p:sp>
      <p:cxnSp>
        <p:nvCxnSpPr>
          <p:cNvPr id="50" name="49 - Ευθεία γραμμή σύνδεσης"/>
          <p:cNvCxnSpPr/>
          <p:nvPr/>
        </p:nvCxnSpPr>
        <p:spPr>
          <a:xfrm flipV="1">
            <a:off x="2520280" y="1776298"/>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51" name="50 - TextBox"/>
          <p:cNvSpPr txBox="1"/>
          <p:nvPr/>
        </p:nvSpPr>
        <p:spPr>
          <a:xfrm>
            <a:off x="2592288" y="1456908"/>
            <a:ext cx="301686" cy="369332"/>
          </a:xfrm>
          <a:prstGeom prst="rect">
            <a:avLst/>
          </a:prstGeom>
          <a:noFill/>
        </p:spPr>
        <p:txBody>
          <a:bodyPr wrap="none" rtlCol="0">
            <a:spAutoFit/>
          </a:bodyPr>
          <a:lstStyle/>
          <a:p>
            <a:r>
              <a:rPr lang="el-GR" b="1" dirty="0"/>
              <a:t>0</a:t>
            </a:r>
          </a:p>
        </p:txBody>
      </p:sp>
      <p:sp>
        <p:nvSpPr>
          <p:cNvPr id="52" name="51 - TextBox"/>
          <p:cNvSpPr txBox="1"/>
          <p:nvPr/>
        </p:nvSpPr>
        <p:spPr>
          <a:xfrm>
            <a:off x="2605942" y="1970256"/>
            <a:ext cx="301686" cy="369332"/>
          </a:xfrm>
          <a:prstGeom prst="rect">
            <a:avLst/>
          </a:prstGeom>
          <a:noFill/>
        </p:spPr>
        <p:txBody>
          <a:bodyPr wrap="none" rtlCol="0">
            <a:spAutoFit/>
          </a:bodyPr>
          <a:lstStyle/>
          <a:p>
            <a:r>
              <a:rPr lang="el-GR" dirty="0"/>
              <a:t>1</a:t>
            </a:r>
          </a:p>
        </p:txBody>
      </p:sp>
      <p:cxnSp>
        <p:nvCxnSpPr>
          <p:cNvPr id="53" name="52 - Ευθεία γραμμή σύνδεσης"/>
          <p:cNvCxnSpPr/>
          <p:nvPr/>
        </p:nvCxnSpPr>
        <p:spPr>
          <a:xfrm>
            <a:off x="1484860" y="2352362"/>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53 - Ευθεία γραμμή σύνδεσης"/>
          <p:cNvCxnSpPr/>
          <p:nvPr/>
        </p:nvCxnSpPr>
        <p:spPr>
          <a:xfrm flipV="1">
            <a:off x="1484860" y="2352362"/>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55" name="54 - TextBox"/>
          <p:cNvSpPr txBox="1"/>
          <p:nvPr/>
        </p:nvSpPr>
        <p:spPr>
          <a:xfrm>
            <a:off x="1556868" y="2032972"/>
            <a:ext cx="301686" cy="369332"/>
          </a:xfrm>
          <a:prstGeom prst="rect">
            <a:avLst/>
          </a:prstGeom>
          <a:noFill/>
        </p:spPr>
        <p:txBody>
          <a:bodyPr wrap="none" rtlCol="0">
            <a:spAutoFit/>
          </a:bodyPr>
          <a:lstStyle/>
          <a:p>
            <a:r>
              <a:rPr lang="el-GR" dirty="0"/>
              <a:t>0</a:t>
            </a:r>
          </a:p>
        </p:txBody>
      </p:sp>
      <p:sp>
        <p:nvSpPr>
          <p:cNvPr id="56" name="55 - TextBox"/>
          <p:cNvSpPr txBox="1"/>
          <p:nvPr/>
        </p:nvSpPr>
        <p:spPr>
          <a:xfrm>
            <a:off x="1570522" y="2546320"/>
            <a:ext cx="301686" cy="369332"/>
          </a:xfrm>
          <a:prstGeom prst="rect">
            <a:avLst/>
          </a:prstGeom>
          <a:noFill/>
        </p:spPr>
        <p:txBody>
          <a:bodyPr wrap="none" rtlCol="0">
            <a:spAutoFit/>
          </a:bodyPr>
          <a:lstStyle/>
          <a:p>
            <a:r>
              <a:rPr lang="el-GR" dirty="0"/>
              <a:t>1</a:t>
            </a:r>
          </a:p>
        </p:txBody>
      </p:sp>
      <p:sp>
        <p:nvSpPr>
          <p:cNvPr id="57" name="56 - TextBox"/>
          <p:cNvSpPr txBox="1"/>
          <p:nvPr/>
        </p:nvSpPr>
        <p:spPr>
          <a:xfrm>
            <a:off x="3635896" y="0"/>
            <a:ext cx="1201611" cy="369332"/>
          </a:xfrm>
          <a:prstGeom prst="rect">
            <a:avLst/>
          </a:prstGeom>
          <a:noFill/>
        </p:spPr>
        <p:txBody>
          <a:bodyPr wrap="none" rtlCol="0">
            <a:spAutoFit/>
          </a:bodyPr>
          <a:lstStyle/>
          <a:p>
            <a:r>
              <a:rPr lang="el-GR" b="1" dirty="0"/>
              <a:t>Σύμβολο 3</a:t>
            </a:r>
          </a:p>
        </p:txBody>
      </p:sp>
      <p:sp>
        <p:nvSpPr>
          <p:cNvPr id="58" name="57 - TextBox"/>
          <p:cNvSpPr txBox="1"/>
          <p:nvPr/>
        </p:nvSpPr>
        <p:spPr>
          <a:xfrm>
            <a:off x="6444208" y="1412776"/>
            <a:ext cx="535724" cy="369332"/>
          </a:xfrm>
          <a:prstGeom prst="rect">
            <a:avLst/>
          </a:prstGeom>
          <a:noFill/>
        </p:spPr>
        <p:txBody>
          <a:bodyPr wrap="none" rtlCol="0">
            <a:spAutoFit/>
          </a:bodyPr>
          <a:lstStyle/>
          <a:p>
            <a:r>
              <a:rPr lang="el-GR" b="1" dirty="0"/>
              <a:t>000</a:t>
            </a:r>
          </a:p>
        </p:txBody>
      </p:sp>
      <p:sp>
        <p:nvSpPr>
          <p:cNvPr id="60" name="59 - Βέλος προς τα κάτω"/>
          <p:cNvSpPr/>
          <p:nvPr/>
        </p:nvSpPr>
        <p:spPr>
          <a:xfrm>
            <a:off x="6588224" y="1763524"/>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1" name="60 - Shape"/>
          <p:cNvCxnSpPr/>
          <p:nvPr/>
        </p:nvCxnSpPr>
        <p:spPr>
          <a:xfrm rot="5400000">
            <a:off x="6346690" y="1789034"/>
            <a:ext cx="705272" cy="510237"/>
          </a:xfrm>
          <a:prstGeom prst="curvedConnector4">
            <a:avLst>
              <a:gd name="adj1" fmla="val 33635"/>
              <a:gd name="adj2" fmla="val 144803"/>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61 - TextBox"/>
          <p:cNvSpPr txBox="1"/>
          <p:nvPr/>
        </p:nvSpPr>
        <p:spPr>
          <a:xfrm>
            <a:off x="6444208" y="2258288"/>
            <a:ext cx="648072" cy="369332"/>
          </a:xfrm>
          <a:prstGeom prst="rect">
            <a:avLst/>
          </a:prstGeom>
          <a:noFill/>
        </p:spPr>
        <p:txBody>
          <a:bodyPr wrap="square" rtlCol="0">
            <a:spAutoFit/>
          </a:bodyPr>
          <a:lstStyle/>
          <a:p>
            <a:r>
              <a:rPr lang="el-GR" b="1" dirty="0"/>
              <a:t>000</a:t>
            </a:r>
          </a:p>
        </p:txBody>
      </p:sp>
      <p:sp>
        <p:nvSpPr>
          <p:cNvPr id="64" name="63 - TextBox"/>
          <p:cNvSpPr txBox="1"/>
          <p:nvPr/>
        </p:nvSpPr>
        <p:spPr>
          <a:xfrm>
            <a:off x="395536" y="3789040"/>
            <a:ext cx="301686" cy="369332"/>
          </a:xfrm>
          <a:prstGeom prst="rect">
            <a:avLst/>
          </a:prstGeom>
          <a:noFill/>
        </p:spPr>
        <p:txBody>
          <a:bodyPr wrap="none" rtlCol="0">
            <a:spAutoFit/>
          </a:bodyPr>
          <a:lstStyle/>
          <a:p>
            <a:r>
              <a:rPr lang="en-US" b="1" dirty="0"/>
              <a:t>1</a:t>
            </a:r>
            <a:endParaRPr lang="el-GR" b="1" dirty="0"/>
          </a:p>
        </p:txBody>
      </p:sp>
      <p:sp>
        <p:nvSpPr>
          <p:cNvPr id="65" name="64 - TextBox"/>
          <p:cNvSpPr txBox="1"/>
          <p:nvPr/>
        </p:nvSpPr>
        <p:spPr>
          <a:xfrm>
            <a:off x="395536" y="4365104"/>
            <a:ext cx="301686" cy="369332"/>
          </a:xfrm>
          <a:prstGeom prst="rect">
            <a:avLst/>
          </a:prstGeom>
          <a:noFill/>
        </p:spPr>
        <p:txBody>
          <a:bodyPr wrap="none" rtlCol="0">
            <a:spAutoFit/>
          </a:bodyPr>
          <a:lstStyle/>
          <a:p>
            <a:r>
              <a:rPr lang="en-US" b="1" dirty="0"/>
              <a:t>2</a:t>
            </a:r>
            <a:endParaRPr lang="el-GR" b="1" dirty="0"/>
          </a:p>
        </p:txBody>
      </p:sp>
      <p:sp>
        <p:nvSpPr>
          <p:cNvPr id="66" name="65 - TextBox"/>
          <p:cNvSpPr txBox="1"/>
          <p:nvPr/>
        </p:nvSpPr>
        <p:spPr>
          <a:xfrm>
            <a:off x="395536" y="4878452"/>
            <a:ext cx="301686" cy="369332"/>
          </a:xfrm>
          <a:prstGeom prst="rect">
            <a:avLst/>
          </a:prstGeom>
          <a:noFill/>
        </p:spPr>
        <p:txBody>
          <a:bodyPr wrap="none" rtlCol="0">
            <a:spAutoFit/>
          </a:bodyPr>
          <a:lstStyle/>
          <a:p>
            <a:r>
              <a:rPr lang="en-US" b="1" dirty="0"/>
              <a:t>3</a:t>
            </a:r>
            <a:endParaRPr lang="el-GR" b="1" dirty="0"/>
          </a:p>
        </p:txBody>
      </p:sp>
      <p:sp>
        <p:nvSpPr>
          <p:cNvPr id="67" name="66 - TextBox"/>
          <p:cNvSpPr txBox="1"/>
          <p:nvPr/>
        </p:nvSpPr>
        <p:spPr>
          <a:xfrm>
            <a:off x="895175" y="3789040"/>
            <a:ext cx="593432" cy="369332"/>
          </a:xfrm>
          <a:prstGeom prst="rect">
            <a:avLst/>
          </a:prstGeom>
          <a:noFill/>
        </p:spPr>
        <p:txBody>
          <a:bodyPr wrap="none" rtlCol="0">
            <a:spAutoFit/>
          </a:bodyPr>
          <a:lstStyle/>
          <a:p>
            <a:r>
              <a:rPr lang="el-GR" dirty="0"/>
              <a:t>0.45</a:t>
            </a:r>
          </a:p>
        </p:txBody>
      </p:sp>
      <p:sp>
        <p:nvSpPr>
          <p:cNvPr id="68" name="67 - TextBox"/>
          <p:cNvSpPr txBox="1"/>
          <p:nvPr/>
        </p:nvSpPr>
        <p:spPr>
          <a:xfrm>
            <a:off x="1835696" y="3789040"/>
            <a:ext cx="593432" cy="369332"/>
          </a:xfrm>
          <a:prstGeom prst="rect">
            <a:avLst/>
          </a:prstGeom>
          <a:noFill/>
        </p:spPr>
        <p:txBody>
          <a:bodyPr wrap="none" rtlCol="0">
            <a:spAutoFit/>
          </a:bodyPr>
          <a:lstStyle/>
          <a:p>
            <a:r>
              <a:rPr lang="el-GR" dirty="0"/>
              <a:t>0.45</a:t>
            </a:r>
          </a:p>
        </p:txBody>
      </p:sp>
      <p:cxnSp>
        <p:nvCxnSpPr>
          <p:cNvPr id="69" name="68 - Ευθεία γραμμή σύνδεσης"/>
          <p:cNvCxnSpPr>
            <a:stCxn id="67" idx="3"/>
            <a:endCxn id="68" idx="1"/>
          </p:cNvCxnSpPr>
          <p:nvPr/>
        </p:nvCxnSpPr>
        <p:spPr>
          <a:xfrm>
            <a:off x="1488607" y="3973706"/>
            <a:ext cx="347089"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69 - TextBox"/>
          <p:cNvSpPr txBox="1"/>
          <p:nvPr/>
        </p:nvSpPr>
        <p:spPr>
          <a:xfrm>
            <a:off x="2767383" y="3789040"/>
            <a:ext cx="593432" cy="369332"/>
          </a:xfrm>
          <a:prstGeom prst="rect">
            <a:avLst/>
          </a:prstGeom>
          <a:noFill/>
        </p:spPr>
        <p:txBody>
          <a:bodyPr wrap="none" rtlCol="0">
            <a:spAutoFit/>
          </a:bodyPr>
          <a:lstStyle/>
          <a:p>
            <a:r>
              <a:rPr lang="el-GR" dirty="0"/>
              <a:t>0.45</a:t>
            </a:r>
          </a:p>
        </p:txBody>
      </p:sp>
      <p:cxnSp>
        <p:nvCxnSpPr>
          <p:cNvPr id="71" name="70 - Ευθεία γραμμή σύνδεσης"/>
          <p:cNvCxnSpPr>
            <a:stCxn id="68" idx="3"/>
            <a:endCxn id="70" idx="1"/>
          </p:cNvCxnSpPr>
          <p:nvPr/>
        </p:nvCxnSpPr>
        <p:spPr>
          <a:xfrm>
            <a:off x="2429128" y="3973706"/>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71 - TextBox"/>
          <p:cNvSpPr txBox="1"/>
          <p:nvPr/>
        </p:nvSpPr>
        <p:spPr>
          <a:xfrm>
            <a:off x="3631479" y="3789040"/>
            <a:ext cx="593432" cy="369332"/>
          </a:xfrm>
          <a:prstGeom prst="rect">
            <a:avLst/>
          </a:prstGeom>
          <a:noFill/>
        </p:spPr>
        <p:txBody>
          <a:bodyPr wrap="none" rtlCol="0">
            <a:spAutoFit/>
          </a:bodyPr>
          <a:lstStyle/>
          <a:p>
            <a:r>
              <a:rPr lang="el-GR" dirty="0"/>
              <a:t>0.45</a:t>
            </a:r>
          </a:p>
        </p:txBody>
      </p:sp>
      <p:cxnSp>
        <p:nvCxnSpPr>
          <p:cNvPr id="73" name="72 - Ευθεία γραμμή σύνδεσης"/>
          <p:cNvCxnSpPr>
            <a:stCxn id="70" idx="3"/>
            <a:endCxn id="72" idx="1"/>
          </p:cNvCxnSpPr>
          <p:nvPr/>
        </p:nvCxnSpPr>
        <p:spPr>
          <a:xfrm>
            <a:off x="3360815" y="3973706"/>
            <a:ext cx="270664"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73 - TextBox"/>
          <p:cNvSpPr txBox="1"/>
          <p:nvPr/>
        </p:nvSpPr>
        <p:spPr>
          <a:xfrm>
            <a:off x="4499992" y="3789040"/>
            <a:ext cx="508473" cy="369332"/>
          </a:xfrm>
          <a:prstGeom prst="rect">
            <a:avLst/>
          </a:prstGeom>
          <a:noFill/>
        </p:spPr>
        <p:txBody>
          <a:bodyPr wrap="none" rtlCol="0">
            <a:spAutoFit/>
          </a:bodyPr>
          <a:lstStyle/>
          <a:p>
            <a:r>
              <a:rPr lang="el-GR" dirty="0"/>
              <a:t>1/4</a:t>
            </a:r>
          </a:p>
        </p:txBody>
      </p:sp>
      <p:sp>
        <p:nvSpPr>
          <p:cNvPr id="75" name="74 - TextBox"/>
          <p:cNvSpPr txBox="1"/>
          <p:nvPr/>
        </p:nvSpPr>
        <p:spPr>
          <a:xfrm>
            <a:off x="5431679" y="3789040"/>
            <a:ext cx="593432" cy="369332"/>
          </a:xfrm>
          <a:prstGeom prst="rect">
            <a:avLst/>
          </a:prstGeom>
          <a:noFill/>
        </p:spPr>
        <p:txBody>
          <a:bodyPr wrap="none" rtlCol="0">
            <a:spAutoFit/>
          </a:bodyPr>
          <a:lstStyle/>
          <a:p>
            <a:r>
              <a:rPr lang="el-GR" dirty="0"/>
              <a:t>0.55</a:t>
            </a:r>
          </a:p>
        </p:txBody>
      </p:sp>
      <p:cxnSp>
        <p:nvCxnSpPr>
          <p:cNvPr id="76" name="75 - Ευθεία γραμμή σύνδεσης"/>
          <p:cNvCxnSpPr>
            <a:endCxn id="88" idx="1"/>
          </p:cNvCxnSpPr>
          <p:nvPr/>
        </p:nvCxnSpPr>
        <p:spPr>
          <a:xfrm>
            <a:off x="5112568" y="3995772"/>
            <a:ext cx="391119" cy="553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76 - Ευθεία γραμμή σύνδεσης"/>
          <p:cNvCxnSpPr>
            <a:stCxn id="72" idx="3"/>
            <a:endCxn id="74" idx="1"/>
          </p:cNvCxnSpPr>
          <p:nvPr/>
        </p:nvCxnSpPr>
        <p:spPr>
          <a:xfrm>
            <a:off x="4224911" y="3973706"/>
            <a:ext cx="275081"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77 - TextBox"/>
          <p:cNvSpPr txBox="1"/>
          <p:nvPr/>
        </p:nvSpPr>
        <p:spPr>
          <a:xfrm>
            <a:off x="6273933" y="3842464"/>
            <a:ext cx="508473" cy="369332"/>
          </a:xfrm>
          <a:prstGeom prst="rect">
            <a:avLst/>
          </a:prstGeom>
          <a:noFill/>
        </p:spPr>
        <p:txBody>
          <a:bodyPr wrap="square" rtlCol="0">
            <a:spAutoFit/>
          </a:bodyPr>
          <a:lstStyle/>
          <a:p>
            <a:r>
              <a:rPr lang="el-GR" dirty="0"/>
              <a:t>1</a:t>
            </a:r>
          </a:p>
        </p:txBody>
      </p:sp>
      <p:cxnSp>
        <p:nvCxnSpPr>
          <p:cNvPr id="79" name="78 - Ευθεία γραμμή σύνδεσης"/>
          <p:cNvCxnSpPr>
            <a:endCxn id="78" idx="1"/>
          </p:cNvCxnSpPr>
          <p:nvPr/>
        </p:nvCxnSpPr>
        <p:spPr>
          <a:xfrm flipV="1">
            <a:off x="5994735" y="4027130"/>
            <a:ext cx="27919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80" name="79 - TextBox"/>
          <p:cNvSpPr txBox="1"/>
          <p:nvPr/>
        </p:nvSpPr>
        <p:spPr>
          <a:xfrm>
            <a:off x="899592" y="4365104"/>
            <a:ext cx="593432" cy="369332"/>
          </a:xfrm>
          <a:prstGeom prst="rect">
            <a:avLst/>
          </a:prstGeom>
          <a:noFill/>
        </p:spPr>
        <p:txBody>
          <a:bodyPr wrap="none" rtlCol="0">
            <a:spAutoFit/>
          </a:bodyPr>
          <a:lstStyle/>
          <a:p>
            <a:r>
              <a:rPr lang="el-GR" dirty="0"/>
              <a:t>0.25</a:t>
            </a:r>
          </a:p>
        </p:txBody>
      </p:sp>
      <p:sp>
        <p:nvSpPr>
          <p:cNvPr id="81" name="80 - TextBox"/>
          <p:cNvSpPr txBox="1"/>
          <p:nvPr/>
        </p:nvSpPr>
        <p:spPr>
          <a:xfrm>
            <a:off x="1907704" y="4365104"/>
            <a:ext cx="593432" cy="369332"/>
          </a:xfrm>
          <a:prstGeom prst="rect">
            <a:avLst/>
          </a:prstGeom>
          <a:noFill/>
        </p:spPr>
        <p:txBody>
          <a:bodyPr wrap="none" rtlCol="0">
            <a:spAutoFit/>
          </a:bodyPr>
          <a:lstStyle/>
          <a:p>
            <a:r>
              <a:rPr lang="el-GR" dirty="0"/>
              <a:t>0.25</a:t>
            </a:r>
          </a:p>
        </p:txBody>
      </p:sp>
      <p:cxnSp>
        <p:nvCxnSpPr>
          <p:cNvPr id="82" name="81 - Ευθεία γραμμή σύνδεσης"/>
          <p:cNvCxnSpPr>
            <a:stCxn id="80" idx="3"/>
            <a:endCxn id="81" idx="1"/>
          </p:cNvCxnSpPr>
          <p:nvPr/>
        </p:nvCxnSpPr>
        <p:spPr>
          <a:xfrm>
            <a:off x="1493024" y="4549770"/>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83" name="82 - TextBox"/>
          <p:cNvSpPr txBox="1"/>
          <p:nvPr/>
        </p:nvSpPr>
        <p:spPr>
          <a:xfrm>
            <a:off x="2839391" y="4365104"/>
            <a:ext cx="593432" cy="369332"/>
          </a:xfrm>
          <a:prstGeom prst="rect">
            <a:avLst/>
          </a:prstGeom>
          <a:noFill/>
        </p:spPr>
        <p:txBody>
          <a:bodyPr wrap="none" rtlCol="0">
            <a:spAutoFit/>
          </a:bodyPr>
          <a:lstStyle/>
          <a:p>
            <a:r>
              <a:rPr lang="el-GR" dirty="0"/>
              <a:t>0.25</a:t>
            </a:r>
          </a:p>
        </p:txBody>
      </p:sp>
      <p:cxnSp>
        <p:nvCxnSpPr>
          <p:cNvPr id="84" name="83 - Ευθεία γραμμή σύνδεσης"/>
          <p:cNvCxnSpPr>
            <a:stCxn id="81" idx="3"/>
            <a:endCxn id="83" idx="1"/>
          </p:cNvCxnSpPr>
          <p:nvPr/>
        </p:nvCxnSpPr>
        <p:spPr>
          <a:xfrm>
            <a:off x="2501136" y="4549770"/>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84 - TextBox"/>
          <p:cNvSpPr txBox="1"/>
          <p:nvPr/>
        </p:nvSpPr>
        <p:spPr>
          <a:xfrm>
            <a:off x="3703487" y="4365104"/>
            <a:ext cx="476412" cy="369332"/>
          </a:xfrm>
          <a:prstGeom prst="rect">
            <a:avLst/>
          </a:prstGeom>
          <a:noFill/>
        </p:spPr>
        <p:txBody>
          <a:bodyPr wrap="none" rtlCol="0">
            <a:spAutoFit/>
          </a:bodyPr>
          <a:lstStyle/>
          <a:p>
            <a:r>
              <a:rPr lang="el-GR" dirty="0"/>
              <a:t>0.3</a:t>
            </a:r>
          </a:p>
        </p:txBody>
      </p:sp>
      <p:cxnSp>
        <p:nvCxnSpPr>
          <p:cNvPr id="86" name="85 - Ευθεία γραμμή σύνδεσης"/>
          <p:cNvCxnSpPr>
            <a:stCxn id="83" idx="3"/>
          </p:cNvCxnSpPr>
          <p:nvPr/>
        </p:nvCxnSpPr>
        <p:spPr>
          <a:xfrm>
            <a:off x="3432823" y="4549770"/>
            <a:ext cx="311593" cy="454114"/>
          </a:xfrm>
          <a:prstGeom prst="line">
            <a:avLst/>
          </a:prstGeom>
        </p:spPr>
        <p:style>
          <a:lnRef idx="1">
            <a:schemeClr val="accent1"/>
          </a:lnRef>
          <a:fillRef idx="0">
            <a:schemeClr val="accent1"/>
          </a:fillRef>
          <a:effectRef idx="0">
            <a:schemeClr val="accent1"/>
          </a:effectRef>
          <a:fontRef idx="minor">
            <a:schemeClr val="tx1"/>
          </a:fontRef>
        </p:style>
      </p:cxnSp>
      <p:sp>
        <p:nvSpPr>
          <p:cNvPr id="87" name="86 - TextBox"/>
          <p:cNvSpPr txBox="1"/>
          <p:nvPr/>
        </p:nvSpPr>
        <p:spPr>
          <a:xfrm>
            <a:off x="4572000" y="4365104"/>
            <a:ext cx="593432" cy="369332"/>
          </a:xfrm>
          <a:prstGeom prst="rect">
            <a:avLst/>
          </a:prstGeom>
          <a:noFill/>
        </p:spPr>
        <p:txBody>
          <a:bodyPr wrap="none" rtlCol="0">
            <a:spAutoFit/>
          </a:bodyPr>
          <a:lstStyle/>
          <a:p>
            <a:r>
              <a:rPr lang="el-GR" dirty="0"/>
              <a:t>0.55</a:t>
            </a:r>
          </a:p>
        </p:txBody>
      </p:sp>
      <p:sp>
        <p:nvSpPr>
          <p:cNvPr id="88" name="87 - TextBox"/>
          <p:cNvSpPr txBox="1"/>
          <p:nvPr/>
        </p:nvSpPr>
        <p:spPr>
          <a:xfrm>
            <a:off x="5503687" y="4365104"/>
            <a:ext cx="593432" cy="369332"/>
          </a:xfrm>
          <a:prstGeom prst="rect">
            <a:avLst/>
          </a:prstGeom>
          <a:noFill/>
        </p:spPr>
        <p:txBody>
          <a:bodyPr wrap="none" rtlCol="0">
            <a:spAutoFit/>
          </a:bodyPr>
          <a:lstStyle/>
          <a:p>
            <a:r>
              <a:rPr lang="el-GR" dirty="0"/>
              <a:t>0.45</a:t>
            </a:r>
          </a:p>
        </p:txBody>
      </p:sp>
      <p:cxnSp>
        <p:nvCxnSpPr>
          <p:cNvPr id="89" name="88 - Ευθεία γραμμή σύνδεσης"/>
          <p:cNvCxnSpPr>
            <a:stCxn id="87" idx="3"/>
            <a:endCxn id="75" idx="1"/>
          </p:cNvCxnSpPr>
          <p:nvPr/>
        </p:nvCxnSpPr>
        <p:spPr>
          <a:xfrm flipV="1">
            <a:off x="5165432" y="3973706"/>
            <a:ext cx="266247" cy="57606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0" name="89 - TextBox"/>
          <p:cNvSpPr txBox="1"/>
          <p:nvPr/>
        </p:nvSpPr>
        <p:spPr>
          <a:xfrm>
            <a:off x="899592" y="4878452"/>
            <a:ext cx="593432" cy="369332"/>
          </a:xfrm>
          <a:prstGeom prst="rect">
            <a:avLst/>
          </a:prstGeom>
          <a:noFill/>
        </p:spPr>
        <p:txBody>
          <a:bodyPr wrap="none" rtlCol="0">
            <a:spAutoFit/>
          </a:bodyPr>
          <a:lstStyle/>
          <a:p>
            <a:r>
              <a:rPr lang="el-GR" dirty="0"/>
              <a:t>0.15</a:t>
            </a:r>
          </a:p>
        </p:txBody>
      </p:sp>
      <p:sp>
        <p:nvSpPr>
          <p:cNvPr id="91" name="90 - TextBox"/>
          <p:cNvSpPr txBox="1"/>
          <p:nvPr/>
        </p:nvSpPr>
        <p:spPr>
          <a:xfrm>
            <a:off x="1907704" y="4878452"/>
            <a:ext cx="593432" cy="369332"/>
          </a:xfrm>
          <a:prstGeom prst="rect">
            <a:avLst/>
          </a:prstGeom>
          <a:noFill/>
        </p:spPr>
        <p:txBody>
          <a:bodyPr wrap="none" rtlCol="0">
            <a:spAutoFit/>
          </a:bodyPr>
          <a:lstStyle/>
          <a:p>
            <a:r>
              <a:rPr lang="el-GR" dirty="0"/>
              <a:t>0.15</a:t>
            </a:r>
          </a:p>
        </p:txBody>
      </p:sp>
      <p:cxnSp>
        <p:nvCxnSpPr>
          <p:cNvPr id="92" name="91 - Ευθεία γραμμή σύνδεσης"/>
          <p:cNvCxnSpPr>
            <a:stCxn id="90" idx="3"/>
            <a:endCxn id="91" idx="1"/>
          </p:cNvCxnSpPr>
          <p:nvPr/>
        </p:nvCxnSpPr>
        <p:spPr>
          <a:xfrm>
            <a:off x="1493024" y="5063118"/>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93" name="92 - TextBox"/>
          <p:cNvSpPr txBox="1"/>
          <p:nvPr/>
        </p:nvSpPr>
        <p:spPr>
          <a:xfrm>
            <a:off x="2839391" y="4878452"/>
            <a:ext cx="476412" cy="369332"/>
          </a:xfrm>
          <a:prstGeom prst="rect">
            <a:avLst/>
          </a:prstGeom>
          <a:noFill/>
        </p:spPr>
        <p:txBody>
          <a:bodyPr wrap="none" rtlCol="0">
            <a:spAutoFit/>
          </a:bodyPr>
          <a:lstStyle/>
          <a:p>
            <a:r>
              <a:rPr lang="el-GR" dirty="0"/>
              <a:t>0.3</a:t>
            </a:r>
          </a:p>
        </p:txBody>
      </p:sp>
      <p:sp>
        <p:nvSpPr>
          <p:cNvPr id="94" name="93 - TextBox"/>
          <p:cNvSpPr txBox="1"/>
          <p:nvPr/>
        </p:nvSpPr>
        <p:spPr>
          <a:xfrm>
            <a:off x="3703487" y="4878452"/>
            <a:ext cx="593432" cy="369332"/>
          </a:xfrm>
          <a:prstGeom prst="rect">
            <a:avLst/>
          </a:prstGeom>
          <a:noFill/>
        </p:spPr>
        <p:txBody>
          <a:bodyPr wrap="none" rtlCol="0">
            <a:spAutoFit/>
          </a:bodyPr>
          <a:lstStyle/>
          <a:p>
            <a:r>
              <a:rPr lang="el-GR" dirty="0"/>
              <a:t>0.25</a:t>
            </a:r>
          </a:p>
        </p:txBody>
      </p:sp>
      <p:cxnSp>
        <p:nvCxnSpPr>
          <p:cNvPr id="95" name="94 - Ευθεία γραμμή σύνδεσης"/>
          <p:cNvCxnSpPr>
            <a:stCxn id="93" idx="3"/>
            <a:endCxn id="85" idx="1"/>
          </p:cNvCxnSpPr>
          <p:nvPr/>
        </p:nvCxnSpPr>
        <p:spPr>
          <a:xfrm flipV="1">
            <a:off x="3315803" y="4549770"/>
            <a:ext cx="387684" cy="51334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95 - Ευθεία γραμμή σύνδεσης"/>
          <p:cNvCxnSpPr/>
          <p:nvPr/>
        </p:nvCxnSpPr>
        <p:spPr>
          <a:xfrm flipV="1">
            <a:off x="4234818" y="4531186"/>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96 - Ευθεία γραμμή σύνδεσης"/>
          <p:cNvCxnSpPr>
            <a:endCxn id="78" idx="1"/>
          </p:cNvCxnSpPr>
          <p:nvPr/>
        </p:nvCxnSpPr>
        <p:spPr>
          <a:xfrm>
            <a:off x="5990318" y="4027130"/>
            <a:ext cx="28361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97 - Έλλειψη"/>
          <p:cNvSpPr/>
          <p:nvPr/>
        </p:nvSpPr>
        <p:spPr>
          <a:xfrm>
            <a:off x="6278350" y="3770456"/>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0" name="99 - TextBox"/>
          <p:cNvSpPr txBox="1"/>
          <p:nvPr/>
        </p:nvSpPr>
        <p:spPr>
          <a:xfrm>
            <a:off x="395536" y="6011996"/>
            <a:ext cx="301686" cy="369332"/>
          </a:xfrm>
          <a:prstGeom prst="rect">
            <a:avLst/>
          </a:prstGeom>
          <a:noFill/>
        </p:spPr>
        <p:txBody>
          <a:bodyPr wrap="none" rtlCol="0">
            <a:spAutoFit/>
          </a:bodyPr>
          <a:lstStyle/>
          <a:p>
            <a:r>
              <a:rPr lang="en-US" b="1" dirty="0"/>
              <a:t>5</a:t>
            </a:r>
            <a:endParaRPr lang="el-GR" b="1" dirty="0"/>
          </a:p>
        </p:txBody>
      </p:sp>
      <p:sp>
        <p:nvSpPr>
          <p:cNvPr id="101" name="100 - TextBox"/>
          <p:cNvSpPr txBox="1"/>
          <p:nvPr/>
        </p:nvSpPr>
        <p:spPr>
          <a:xfrm>
            <a:off x="899592" y="6011996"/>
            <a:ext cx="593432" cy="369332"/>
          </a:xfrm>
          <a:prstGeom prst="rect">
            <a:avLst/>
          </a:prstGeom>
          <a:noFill/>
        </p:spPr>
        <p:txBody>
          <a:bodyPr wrap="none" rtlCol="0">
            <a:spAutoFit/>
          </a:bodyPr>
          <a:lstStyle/>
          <a:p>
            <a:r>
              <a:rPr lang="el-GR" dirty="0"/>
              <a:t>0.05</a:t>
            </a:r>
          </a:p>
        </p:txBody>
      </p:sp>
      <p:cxnSp>
        <p:nvCxnSpPr>
          <p:cNvPr id="102" name="101 - Ευθεία γραμμή σύνδεσης"/>
          <p:cNvCxnSpPr/>
          <p:nvPr/>
        </p:nvCxnSpPr>
        <p:spPr>
          <a:xfrm>
            <a:off x="2520280" y="5088666"/>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102 - Ευθεία γραμμή σύνδεσης"/>
          <p:cNvCxnSpPr/>
          <p:nvPr/>
        </p:nvCxnSpPr>
        <p:spPr>
          <a:xfrm flipV="1">
            <a:off x="4248472" y="4531186"/>
            <a:ext cx="355623" cy="9292"/>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4" name="103 - TextBox"/>
          <p:cNvSpPr txBox="1"/>
          <p:nvPr/>
        </p:nvSpPr>
        <p:spPr>
          <a:xfrm>
            <a:off x="4306826" y="4211796"/>
            <a:ext cx="301686" cy="369332"/>
          </a:xfrm>
          <a:prstGeom prst="rect">
            <a:avLst/>
          </a:prstGeom>
          <a:noFill/>
        </p:spPr>
        <p:txBody>
          <a:bodyPr wrap="none" rtlCol="0">
            <a:spAutoFit/>
          </a:bodyPr>
          <a:lstStyle/>
          <a:p>
            <a:r>
              <a:rPr lang="el-GR" b="1" dirty="0"/>
              <a:t>0</a:t>
            </a:r>
          </a:p>
        </p:txBody>
      </p:sp>
      <p:sp>
        <p:nvSpPr>
          <p:cNvPr id="105" name="104 - TextBox"/>
          <p:cNvSpPr txBox="1"/>
          <p:nvPr/>
        </p:nvSpPr>
        <p:spPr>
          <a:xfrm>
            <a:off x="4378834" y="4643844"/>
            <a:ext cx="301686" cy="369332"/>
          </a:xfrm>
          <a:prstGeom prst="rect">
            <a:avLst/>
          </a:prstGeom>
          <a:noFill/>
        </p:spPr>
        <p:txBody>
          <a:bodyPr wrap="none" rtlCol="0">
            <a:spAutoFit/>
          </a:bodyPr>
          <a:lstStyle/>
          <a:p>
            <a:r>
              <a:rPr lang="el-GR" dirty="0"/>
              <a:t>1</a:t>
            </a:r>
          </a:p>
        </p:txBody>
      </p:sp>
      <p:sp>
        <p:nvSpPr>
          <p:cNvPr id="106" name="105 - TextBox"/>
          <p:cNvSpPr txBox="1"/>
          <p:nvPr/>
        </p:nvSpPr>
        <p:spPr>
          <a:xfrm>
            <a:off x="6062326" y="4130496"/>
            <a:ext cx="301686" cy="369332"/>
          </a:xfrm>
          <a:prstGeom prst="rect">
            <a:avLst/>
          </a:prstGeom>
          <a:noFill/>
        </p:spPr>
        <p:txBody>
          <a:bodyPr wrap="none" rtlCol="0">
            <a:spAutoFit/>
          </a:bodyPr>
          <a:lstStyle/>
          <a:p>
            <a:r>
              <a:rPr lang="el-GR" dirty="0"/>
              <a:t>1</a:t>
            </a:r>
          </a:p>
        </p:txBody>
      </p:sp>
      <p:sp>
        <p:nvSpPr>
          <p:cNvPr id="107" name="106 - TextBox"/>
          <p:cNvSpPr txBox="1"/>
          <p:nvPr/>
        </p:nvSpPr>
        <p:spPr>
          <a:xfrm>
            <a:off x="395536" y="5445224"/>
            <a:ext cx="301686" cy="369332"/>
          </a:xfrm>
          <a:prstGeom prst="rect">
            <a:avLst/>
          </a:prstGeom>
          <a:noFill/>
        </p:spPr>
        <p:txBody>
          <a:bodyPr wrap="none" rtlCol="0">
            <a:spAutoFit/>
          </a:bodyPr>
          <a:lstStyle/>
          <a:p>
            <a:r>
              <a:rPr lang="en-US" b="1" dirty="0"/>
              <a:t>4</a:t>
            </a:r>
            <a:endParaRPr lang="el-GR" b="1" dirty="0"/>
          </a:p>
        </p:txBody>
      </p:sp>
      <p:sp>
        <p:nvSpPr>
          <p:cNvPr id="108" name="107 - TextBox"/>
          <p:cNvSpPr txBox="1"/>
          <p:nvPr/>
        </p:nvSpPr>
        <p:spPr>
          <a:xfrm>
            <a:off x="936104" y="5435932"/>
            <a:ext cx="476412" cy="369332"/>
          </a:xfrm>
          <a:prstGeom prst="rect">
            <a:avLst/>
          </a:prstGeom>
          <a:noFill/>
        </p:spPr>
        <p:txBody>
          <a:bodyPr wrap="none" rtlCol="0">
            <a:spAutoFit/>
          </a:bodyPr>
          <a:lstStyle/>
          <a:p>
            <a:r>
              <a:rPr lang="el-GR" dirty="0"/>
              <a:t>0.1</a:t>
            </a:r>
          </a:p>
        </p:txBody>
      </p:sp>
      <p:sp>
        <p:nvSpPr>
          <p:cNvPr id="109" name="108 - TextBox"/>
          <p:cNvSpPr txBox="1"/>
          <p:nvPr/>
        </p:nvSpPr>
        <p:spPr>
          <a:xfrm>
            <a:off x="1907704" y="5445224"/>
            <a:ext cx="593432" cy="369332"/>
          </a:xfrm>
          <a:prstGeom prst="rect">
            <a:avLst/>
          </a:prstGeom>
          <a:noFill/>
        </p:spPr>
        <p:txBody>
          <a:bodyPr wrap="none" rtlCol="0">
            <a:spAutoFit/>
          </a:bodyPr>
          <a:lstStyle/>
          <a:p>
            <a:r>
              <a:rPr lang="el-GR" dirty="0"/>
              <a:t>0.15</a:t>
            </a:r>
          </a:p>
        </p:txBody>
      </p:sp>
      <p:cxnSp>
        <p:nvCxnSpPr>
          <p:cNvPr id="110" name="109 - Ευθεία γραμμή σύνδεσης"/>
          <p:cNvCxnSpPr/>
          <p:nvPr/>
        </p:nvCxnSpPr>
        <p:spPr>
          <a:xfrm flipV="1">
            <a:off x="2520280" y="5088666"/>
            <a:ext cx="360040" cy="51334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110 - TextBox"/>
          <p:cNvSpPr txBox="1"/>
          <p:nvPr/>
        </p:nvSpPr>
        <p:spPr>
          <a:xfrm>
            <a:off x="2592288" y="4769276"/>
            <a:ext cx="301686" cy="369332"/>
          </a:xfrm>
          <a:prstGeom prst="rect">
            <a:avLst/>
          </a:prstGeom>
          <a:noFill/>
        </p:spPr>
        <p:txBody>
          <a:bodyPr wrap="none" rtlCol="0">
            <a:spAutoFit/>
          </a:bodyPr>
          <a:lstStyle/>
          <a:p>
            <a:r>
              <a:rPr lang="el-GR" dirty="0"/>
              <a:t>0</a:t>
            </a:r>
          </a:p>
        </p:txBody>
      </p:sp>
      <p:sp>
        <p:nvSpPr>
          <p:cNvPr id="112" name="111 - TextBox"/>
          <p:cNvSpPr txBox="1"/>
          <p:nvPr/>
        </p:nvSpPr>
        <p:spPr>
          <a:xfrm>
            <a:off x="2605942" y="5282624"/>
            <a:ext cx="301686" cy="369332"/>
          </a:xfrm>
          <a:prstGeom prst="rect">
            <a:avLst/>
          </a:prstGeom>
          <a:noFill/>
        </p:spPr>
        <p:txBody>
          <a:bodyPr wrap="none" rtlCol="0">
            <a:spAutoFit/>
          </a:bodyPr>
          <a:lstStyle/>
          <a:p>
            <a:r>
              <a:rPr lang="el-GR" b="1" dirty="0"/>
              <a:t>1</a:t>
            </a:r>
          </a:p>
        </p:txBody>
      </p:sp>
      <p:cxnSp>
        <p:nvCxnSpPr>
          <p:cNvPr id="113" name="112 - Ευθεία γραμμή σύνδεσης"/>
          <p:cNvCxnSpPr/>
          <p:nvPr/>
        </p:nvCxnSpPr>
        <p:spPr>
          <a:xfrm>
            <a:off x="1484860" y="5664730"/>
            <a:ext cx="36004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113 - Ευθεία γραμμή σύνδεσης"/>
          <p:cNvCxnSpPr/>
          <p:nvPr/>
        </p:nvCxnSpPr>
        <p:spPr>
          <a:xfrm flipV="1">
            <a:off x="1484860" y="5664730"/>
            <a:ext cx="360040" cy="513348"/>
          </a:xfrm>
          <a:prstGeom prst="line">
            <a:avLst/>
          </a:prstGeom>
        </p:spPr>
        <p:style>
          <a:lnRef idx="1">
            <a:schemeClr val="accent1"/>
          </a:lnRef>
          <a:fillRef idx="0">
            <a:schemeClr val="accent1"/>
          </a:fillRef>
          <a:effectRef idx="0">
            <a:schemeClr val="accent1"/>
          </a:effectRef>
          <a:fontRef idx="minor">
            <a:schemeClr val="tx1"/>
          </a:fontRef>
        </p:style>
      </p:cxnSp>
      <p:sp>
        <p:nvSpPr>
          <p:cNvPr id="115" name="114 - TextBox"/>
          <p:cNvSpPr txBox="1"/>
          <p:nvPr/>
        </p:nvSpPr>
        <p:spPr>
          <a:xfrm>
            <a:off x="1556868" y="5345340"/>
            <a:ext cx="301686" cy="369332"/>
          </a:xfrm>
          <a:prstGeom prst="rect">
            <a:avLst/>
          </a:prstGeom>
          <a:noFill/>
        </p:spPr>
        <p:txBody>
          <a:bodyPr wrap="none" rtlCol="0">
            <a:spAutoFit/>
          </a:bodyPr>
          <a:lstStyle/>
          <a:p>
            <a:r>
              <a:rPr lang="el-GR" b="1" dirty="0"/>
              <a:t>0</a:t>
            </a:r>
          </a:p>
        </p:txBody>
      </p:sp>
      <p:sp>
        <p:nvSpPr>
          <p:cNvPr id="116" name="115 - TextBox"/>
          <p:cNvSpPr txBox="1"/>
          <p:nvPr/>
        </p:nvSpPr>
        <p:spPr>
          <a:xfrm>
            <a:off x="1570522" y="5858688"/>
            <a:ext cx="301686" cy="369332"/>
          </a:xfrm>
          <a:prstGeom prst="rect">
            <a:avLst/>
          </a:prstGeom>
          <a:noFill/>
        </p:spPr>
        <p:txBody>
          <a:bodyPr wrap="none" rtlCol="0">
            <a:spAutoFit/>
          </a:bodyPr>
          <a:lstStyle/>
          <a:p>
            <a:r>
              <a:rPr lang="el-GR" dirty="0"/>
              <a:t>1</a:t>
            </a:r>
          </a:p>
        </p:txBody>
      </p:sp>
      <p:sp>
        <p:nvSpPr>
          <p:cNvPr id="117" name="116 - TextBox"/>
          <p:cNvSpPr txBox="1"/>
          <p:nvPr/>
        </p:nvSpPr>
        <p:spPr>
          <a:xfrm>
            <a:off x="3923928" y="3212976"/>
            <a:ext cx="1201611" cy="369332"/>
          </a:xfrm>
          <a:prstGeom prst="rect">
            <a:avLst/>
          </a:prstGeom>
          <a:noFill/>
        </p:spPr>
        <p:txBody>
          <a:bodyPr wrap="none" rtlCol="0">
            <a:spAutoFit/>
          </a:bodyPr>
          <a:lstStyle/>
          <a:p>
            <a:r>
              <a:rPr lang="el-GR" b="1" dirty="0"/>
              <a:t>Σύμβολο 4</a:t>
            </a:r>
          </a:p>
        </p:txBody>
      </p:sp>
      <p:sp>
        <p:nvSpPr>
          <p:cNvPr id="118" name="117 - TextBox"/>
          <p:cNvSpPr txBox="1"/>
          <p:nvPr/>
        </p:nvSpPr>
        <p:spPr>
          <a:xfrm>
            <a:off x="6084168" y="4959752"/>
            <a:ext cx="652743" cy="369332"/>
          </a:xfrm>
          <a:prstGeom prst="rect">
            <a:avLst/>
          </a:prstGeom>
          <a:noFill/>
        </p:spPr>
        <p:txBody>
          <a:bodyPr wrap="none" rtlCol="0">
            <a:spAutoFit/>
          </a:bodyPr>
          <a:lstStyle/>
          <a:p>
            <a:r>
              <a:rPr lang="el-GR" b="1" dirty="0"/>
              <a:t>0100</a:t>
            </a:r>
          </a:p>
        </p:txBody>
      </p:sp>
      <p:sp>
        <p:nvSpPr>
          <p:cNvPr id="119" name="118 - Βέλος προς τα κάτω"/>
          <p:cNvSpPr/>
          <p:nvPr/>
        </p:nvSpPr>
        <p:spPr>
          <a:xfrm>
            <a:off x="6228184" y="5310500"/>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0" name="119 - Shape"/>
          <p:cNvCxnSpPr/>
          <p:nvPr/>
        </p:nvCxnSpPr>
        <p:spPr>
          <a:xfrm rot="5400000">
            <a:off x="5986650" y="5336010"/>
            <a:ext cx="705272" cy="510237"/>
          </a:xfrm>
          <a:prstGeom prst="curvedConnector4">
            <a:avLst>
              <a:gd name="adj1" fmla="val 33635"/>
              <a:gd name="adj2" fmla="val 144803"/>
            </a:avLst>
          </a:prstGeom>
          <a:ln>
            <a:tailEnd type="arrow"/>
          </a:ln>
        </p:spPr>
        <p:style>
          <a:lnRef idx="1">
            <a:schemeClr val="accent1"/>
          </a:lnRef>
          <a:fillRef idx="0">
            <a:schemeClr val="accent1"/>
          </a:fillRef>
          <a:effectRef idx="0">
            <a:schemeClr val="accent1"/>
          </a:effectRef>
          <a:fontRef idx="minor">
            <a:schemeClr val="tx1"/>
          </a:fontRef>
        </p:style>
      </p:cxnSp>
      <p:sp>
        <p:nvSpPr>
          <p:cNvPr id="121" name="120 - TextBox"/>
          <p:cNvSpPr txBox="1"/>
          <p:nvPr/>
        </p:nvSpPr>
        <p:spPr>
          <a:xfrm>
            <a:off x="6084168" y="5805264"/>
            <a:ext cx="648072" cy="369332"/>
          </a:xfrm>
          <a:prstGeom prst="rect">
            <a:avLst/>
          </a:prstGeom>
          <a:noFill/>
        </p:spPr>
        <p:txBody>
          <a:bodyPr wrap="square" rtlCol="0">
            <a:spAutoFit/>
          </a:bodyPr>
          <a:lstStyle/>
          <a:p>
            <a:r>
              <a:rPr lang="el-GR" b="1" dirty="0"/>
              <a:t>0010</a:t>
            </a:r>
          </a:p>
        </p:txBody>
      </p:sp>
      <p:sp>
        <p:nvSpPr>
          <p:cNvPr id="122" name="121 - Θέση αριθμού διαφάνειας"/>
          <p:cNvSpPr>
            <a:spLocks noGrp="1"/>
          </p:cNvSpPr>
          <p:nvPr>
            <p:ph type="sldNum" sz="quarter" idx="12"/>
          </p:nvPr>
        </p:nvSpPr>
        <p:spPr/>
        <p:txBody>
          <a:bodyPr/>
          <a:lstStyle/>
          <a:p>
            <a:fld id="{2BFB6B6B-6A16-4D0B-B6BC-52D8B33A6A07}" type="slidenum">
              <a:rPr lang="el-GR" smtClean="0"/>
              <a:pPr/>
              <a:t>87</a:t>
            </a:fld>
            <a:endParaRPr lang="el-GR"/>
          </a:p>
        </p:txBody>
      </p:sp>
      <p:sp>
        <p:nvSpPr>
          <p:cNvPr id="123" name="122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41713023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336057" y="908720"/>
            <a:ext cx="301686" cy="369332"/>
          </a:xfrm>
          <a:prstGeom prst="rect">
            <a:avLst/>
          </a:prstGeom>
          <a:noFill/>
        </p:spPr>
        <p:txBody>
          <a:bodyPr wrap="none" rtlCol="0">
            <a:spAutoFit/>
          </a:bodyPr>
          <a:lstStyle/>
          <a:p>
            <a:r>
              <a:rPr lang="en-US" b="1" dirty="0"/>
              <a:t>1</a:t>
            </a:r>
            <a:endParaRPr lang="el-GR" b="1" dirty="0"/>
          </a:p>
        </p:txBody>
      </p:sp>
      <p:sp>
        <p:nvSpPr>
          <p:cNvPr id="5" name="4 - TextBox"/>
          <p:cNvSpPr txBox="1"/>
          <p:nvPr/>
        </p:nvSpPr>
        <p:spPr>
          <a:xfrm>
            <a:off x="1336057" y="1484784"/>
            <a:ext cx="301686" cy="369332"/>
          </a:xfrm>
          <a:prstGeom prst="rect">
            <a:avLst/>
          </a:prstGeom>
          <a:noFill/>
        </p:spPr>
        <p:txBody>
          <a:bodyPr wrap="none" rtlCol="0">
            <a:spAutoFit/>
          </a:bodyPr>
          <a:lstStyle/>
          <a:p>
            <a:r>
              <a:rPr lang="en-US" b="1" dirty="0"/>
              <a:t>2</a:t>
            </a:r>
            <a:endParaRPr lang="el-GR" b="1" dirty="0"/>
          </a:p>
        </p:txBody>
      </p:sp>
      <p:sp>
        <p:nvSpPr>
          <p:cNvPr id="6" name="5 - TextBox"/>
          <p:cNvSpPr txBox="1"/>
          <p:nvPr/>
        </p:nvSpPr>
        <p:spPr>
          <a:xfrm>
            <a:off x="1336057" y="1998132"/>
            <a:ext cx="301686" cy="369332"/>
          </a:xfrm>
          <a:prstGeom prst="rect">
            <a:avLst/>
          </a:prstGeom>
          <a:noFill/>
        </p:spPr>
        <p:txBody>
          <a:bodyPr wrap="none" rtlCol="0">
            <a:spAutoFit/>
          </a:bodyPr>
          <a:lstStyle/>
          <a:p>
            <a:r>
              <a:rPr lang="en-US" b="1" dirty="0"/>
              <a:t>3</a:t>
            </a:r>
            <a:endParaRPr lang="el-GR" b="1" dirty="0"/>
          </a:p>
        </p:txBody>
      </p:sp>
      <p:sp>
        <p:nvSpPr>
          <p:cNvPr id="7" name="6 - TextBox"/>
          <p:cNvSpPr txBox="1"/>
          <p:nvPr/>
        </p:nvSpPr>
        <p:spPr>
          <a:xfrm>
            <a:off x="1835696" y="908720"/>
            <a:ext cx="593432" cy="369332"/>
          </a:xfrm>
          <a:prstGeom prst="rect">
            <a:avLst/>
          </a:prstGeom>
          <a:noFill/>
        </p:spPr>
        <p:txBody>
          <a:bodyPr wrap="none" rtlCol="0">
            <a:spAutoFit/>
          </a:bodyPr>
          <a:lstStyle/>
          <a:p>
            <a:r>
              <a:rPr lang="el-GR" dirty="0"/>
              <a:t>0.45</a:t>
            </a:r>
          </a:p>
        </p:txBody>
      </p:sp>
      <p:sp>
        <p:nvSpPr>
          <p:cNvPr id="8" name="7 - TextBox"/>
          <p:cNvSpPr txBox="1"/>
          <p:nvPr/>
        </p:nvSpPr>
        <p:spPr>
          <a:xfrm>
            <a:off x="2776217" y="908720"/>
            <a:ext cx="593432" cy="369332"/>
          </a:xfrm>
          <a:prstGeom prst="rect">
            <a:avLst/>
          </a:prstGeom>
          <a:noFill/>
        </p:spPr>
        <p:txBody>
          <a:bodyPr wrap="none" rtlCol="0">
            <a:spAutoFit/>
          </a:bodyPr>
          <a:lstStyle/>
          <a:p>
            <a:r>
              <a:rPr lang="el-GR" dirty="0"/>
              <a:t>0.45</a:t>
            </a:r>
          </a:p>
        </p:txBody>
      </p:sp>
      <p:cxnSp>
        <p:nvCxnSpPr>
          <p:cNvPr id="9" name="8 - Ευθεία γραμμή σύνδεσης"/>
          <p:cNvCxnSpPr>
            <a:stCxn id="7" idx="3"/>
            <a:endCxn id="8" idx="1"/>
          </p:cNvCxnSpPr>
          <p:nvPr/>
        </p:nvCxnSpPr>
        <p:spPr>
          <a:xfrm>
            <a:off x="2429128" y="1093386"/>
            <a:ext cx="34708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9 - TextBox"/>
          <p:cNvSpPr txBox="1"/>
          <p:nvPr/>
        </p:nvSpPr>
        <p:spPr>
          <a:xfrm>
            <a:off x="3707904" y="908720"/>
            <a:ext cx="593432" cy="369332"/>
          </a:xfrm>
          <a:prstGeom prst="rect">
            <a:avLst/>
          </a:prstGeom>
          <a:noFill/>
        </p:spPr>
        <p:txBody>
          <a:bodyPr wrap="none" rtlCol="0">
            <a:spAutoFit/>
          </a:bodyPr>
          <a:lstStyle/>
          <a:p>
            <a:r>
              <a:rPr lang="el-GR" dirty="0"/>
              <a:t>0.45</a:t>
            </a:r>
          </a:p>
        </p:txBody>
      </p:sp>
      <p:cxnSp>
        <p:nvCxnSpPr>
          <p:cNvPr id="11" name="10 - Ευθεία γραμμή σύνδεσης"/>
          <p:cNvCxnSpPr>
            <a:stCxn id="8" idx="3"/>
            <a:endCxn id="10" idx="1"/>
          </p:cNvCxnSpPr>
          <p:nvPr/>
        </p:nvCxnSpPr>
        <p:spPr>
          <a:xfrm>
            <a:off x="3369649" y="1093386"/>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4572000" y="908720"/>
            <a:ext cx="593432" cy="369332"/>
          </a:xfrm>
          <a:prstGeom prst="rect">
            <a:avLst/>
          </a:prstGeom>
          <a:noFill/>
        </p:spPr>
        <p:txBody>
          <a:bodyPr wrap="none" rtlCol="0">
            <a:spAutoFit/>
          </a:bodyPr>
          <a:lstStyle/>
          <a:p>
            <a:r>
              <a:rPr lang="el-GR" dirty="0"/>
              <a:t>0.45</a:t>
            </a:r>
          </a:p>
        </p:txBody>
      </p:sp>
      <p:cxnSp>
        <p:nvCxnSpPr>
          <p:cNvPr id="13" name="12 - Ευθεία γραμμή σύνδεσης"/>
          <p:cNvCxnSpPr>
            <a:stCxn id="10" idx="3"/>
            <a:endCxn id="12" idx="1"/>
          </p:cNvCxnSpPr>
          <p:nvPr/>
        </p:nvCxnSpPr>
        <p:spPr>
          <a:xfrm>
            <a:off x="4301336" y="1093386"/>
            <a:ext cx="270664"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13 - TextBox"/>
          <p:cNvSpPr txBox="1"/>
          <p:nvPr/>
        </p:nvSpPr>
        <p:spPr>
          <a:xfrm>
            <a:off x="5440513" y="908720"/>
            <a:ext cx="508473" cy="369332"/>
          </a:xfrm>
          <a:prstGeom prst="rect">
            <a:avLst/>
          </a:prstGeom>
          <a:noFill/>
        </p:spPr>
        <p:txBody>
          <a:bodyPr wrap="none" rtlCol="0">
            <a:spAutoFit/>
          </a:bodyPr>
          <a:lstStyle/>
          <a:p>
            <a:r>
              <a:rPr lang="el-GR" dirty="0"/>
              <a:t>1/4</a:t>
            </a:r>
          </a:p>
        </p:txBody>
      </p:sp>
      <p:sp>
        <p:nvSpPr>
          <p:cNvPr id="15" name="14 - TextBox"/>
          <p:cNvSpPr txBox="1"/>
          <p:nvPr/>
        </p:nvSpPr>
        <p:spPr>
          <a:xfrm>
            <a:off x="6372200" y="908720"/>
            <a:ext cx="593432" cy="369332"/>
          </a:xfrm>
          <a:prstGeom prst="rect">
            <a:avLst/>
          </a:prstGeom>
          <a:noFill/>
        </p:spPr>
        <p:txBody>
          <a:bodyPr wrap="none" rtlCol="0">
            <a:spAutoFit/>
          </a:bodyPr>
          <a:lstStyle/>
          <a:p>
            <a:r>
              <a:rPr lang="el-GR" dirty="0"/>
              <a:t>0.55</a:t>
            </a:r>
          </a:p>
        </p:txBody>
      </p:sp>
      <p:cxnSp>
        <p:nvCxnSpPr>
          <p:cNvPr id="16" name="15 - Ευθεία γραμμή σύνδεσης"/>
          <p:cNvCxnSpPr>
            <a:endCxn id="28" idx="1"/>
          </p:cNvCxnSpPr>
          <p:nvPr/>
        </p:nvCxnSpPr>
        <p:spPr>
          <a:xfrm>
            <a:off x="6053089" y="1115452"/>
            <a:ext cx="391119" cy="553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16 - Ευθεία γραμμή σύνδεσης"/>
          <p:cNvCxnSpPr>
            <a:stCxn id="12" idx="3"/>
            <a:endCxn id="14" idx="1"/>
          </p:cNvCxnSpPr>
          <p:nvPr/>
        </p:nvCxnSpPr>
        <p:spPr>
          <a:xfrm>
            <a:off x="5165432" y="1093386"/>
            <a:ext cx="27508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17 - TextBox"/>
          <p:cNvSpPr txBox="1"/>
          <p:nvPr/>
        </p:nvSpPr>
        <p:spPr>
          <a:xfrm>
            <a:off x="7214454" y="962144"/>
            <a:ext cx="508473" cy="369332"/>
          </a:xfrm>
          <a:prstGeom prst="rect">
            <a:avLst/>
          </a:prstGeom>
          <a:noFill/>
        </p:spPr>
        <p:txBody>
          <a:bodyPr wrap="square" rtlCol="0">
            <a:spAutoFit/>
          </a:bodyPr>
          <a:lstStyle/>
          <a:p>
            <a:r>
              <a:rPr lang="el-GR" dirty="0"/>
              <a:t>1</a:t>
            </a:r>
          </a:p>
        </p:txBody>
      </p:sp>
      <p:cxnSp>
        <p:nvCxnSpPr>
          <p:cNvPr id="19" name="18 - Ευθεία γραμμή σύνδεσης"/>
          <p:cNvCxnSpPr>
            <a:endCxn id="18" idx="1"/>
          </p:cNvCxnSpPr>
          <p:nvPr/>
        </p:nvCxnSpPr>
        <p:spPr>
          <a:xfrm flipV="1">
            <a:off x="6935256" y="1146810"/>
            <a:ext cx="279198"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20" name="19 - TextBox"/>
          <p:cNvSpPr txBox="1"/>
          <p:nvPr/>
        </p:nvSpPr>
        <p:spPr>
          <a:xfrm>
            <a:off x="1840113" y="1484784"/>
            <a:ext cx="593432" cy="369332"/>
          </a:xfrm>
          <a:prstGeom prst="rect">
            <a:avLst/>
          </a:prstGeom>
          <a:noFill/>
        </p:spPr>
        <p:txBody>
          <a:bodyPr wrap="none" rtlCol="0">
            <a:spAutoFit/>
          </a:bodyPr>
          <a:lstStyle/>
          <a:p>
            <a:r>
              <a:rPr lang="el-GR" dirty="0"/>
              <a:t>0.25</a:t>
            </a:r>
          </a:p>
        </p:txBody>
      </p:sp>
      <p:sp>
        <p:nvSpPr>
          <p:cNvPr id="21" name="20 - TextBox"/>
          <p:cNvSpPr txBox="1"/>
          <p:nvPr/>
        </p:nvSpPr>
        <p:spPr>
          <a:xfrm>
            <a:off x="2848225" y="1484784"/>
            <a:ext cx="593432" cy="369332"/>
          </a:xfrm>
          <a:prstGeom prst="rect">
            <a:avLst/>
          </a:prstGeom>
          <a:noFill/>
        </p:spPr>
        <p:txBody>
          <a:bodyPr wrap="none" rtlCol="0">
            <a:spAutoFit/>
          </a:bodyPr>
          <a:lstStyle/>
          <a:p>
            <a:r>
              <a:rPr lang="el-GR" dirty="0"/>
              <a:t>0.25</a:t>
            </a:r>
          </a:p>
        </p:txBody>
      </p:sp>
      <p:cxnSp>
        <p:nvCxnSpPr>
          <p:cNvPr id="22" name="21 - Ευθεία γραμμή σύνδεσης"/>
          <p:cNvCxnSpPr>
            <a:stCxn id="20" idx="3"/>
            <a:endCxn id="21" idx="1"/>
          </p:cNvCxnSpPr>
          <p:nvPr/>
        </p:nvCxnSpPr>
        <p:spPr>
          <a:xfrm>
            <a:off x="2433545" y="1669450"/>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22 - TextBox"/>
          <p:cNvSpPr txBox="1"/>
          <p:nvPr/>
        </p:nvSpPr>
        <p:spPr>
          <a:xfrm>
            <a:off x="3779912" y="1484784"/>
            <a:ext cx="593432" cy="369332"/>
          </a:xfrm>
          <a:prstGeom prst="rect">
            <a:avLst/>
          </a:prstGeom>
          <a:noFill/>
        </p:spPr>
        <p:txBody>
          <a:bodyPr wrap="none" rtlCol="0">
            <a:spAutoFit/>
          </a:bodyPr>
          <a:lstStyle/>
          <a:p>
            <a:r>
              <a:rPr lang="el-GR" dirty="0"/>
              <a:t>0.25</a:t>
            </a:r>
          </a:p>
        </p:txBody>
      </p:sp>
      <p:cxnSp>
        <p:nvCxnSpPr>
          <p:cNvPr id="24" name="23 - Ευθεία γραμμή σύνδεσης"/>
          <p:cNvCxnSpPr>
            <a:stCxn id="21" idx="3"/>
            <a:endCxn id="23" idx="1"/>
          </p:cNvCxnSpPr>
          <p:nvPr/>
        </p:nvCxnSpPr>
        <p:spPr>
          <a:xfrm>
            <a:off x="3441657" y="1669450"/>
            <a:ext cx="338255"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24 - TextBox"/>
          <p:cNvSpPr txBox="1"/>
          <p:nvPr/>
        </p:nvSpPr>
        <p:spPr>
          <a:xfrm>
            <a:off x="4644008" y="1484784"/>
            <a:ext cx="476412" cy="369332"/>
          </a:xfrm>
          <a:prstGeom prst="rect">
            <a:avLst/>
          </a:prstGeom>
          <a:noFill/>
        </p:spPr>
        <p:txBody>
          <a:bodyPr wrap="none" rtlCol="0">
            <a:spAutoFit/>
          </a:bodyPr>
          <a:lstStyle/>
          <a:p>
            <a:r>
              <a:rPr lang="el-GR" dirty="0"/>
              <a:t>0.3</a:t>
            </a:r>
          </a:p>
        </p:txBody>
      </p:sp>
      <p:cxnSp>
        <p:nvCxnSpPr>
          <p:cNvPr id="26" name="25 - Ευθεία γραμμή σύνδεσης"/>
          <p:cNvCxnSpPr>
            <a:stCxn id="23" idx="3"/>
          </p:cNvCxnSpPr>
          <p:nvPr/>
        </p:nvCxnSpPr>
        <p:spPr>
          <a:xfrm>
            <a:off x="4373344" y="1669450"/>
            <a:ext cx="311593" cy="454114"/>
          </a:xfrm>
          <a:prstGeom prst="line">
            <a:avLst/>
          </a:prstGeom>
        </p:spPr>
        <p:style>
          <a:lnRef idx="1">
            <a:schemeClr val="accent1"/>
          </a:lnRef>
          <a:fillRef idx="0">
            <a:schemeClr val="accent1"/>
          </a:fillRef>
          <a:effectRef idx="0">
            <a:schemeClr val="accent1"/>
          </a:effectRef>
          <a:fontRef idx="minor">
            <a:schemeClr val="tx1"/>
          </a:fontRef>
        </p:style>
      </p:cxnSp>
      <p:sp>
        <p:nvSpPr>
          <p:cNvPr id="27" name="26 - TextBox"/>
          <p:cNvSpPr txBox="1"/>
          <p:nvPr/>
        </p:nvSpPr>
        <p:spPr>
          <a:xfrm>
            <a:off x="5512521" y="1484784"/>
            <a:ext cx="593432" cy="369332"/>
          </a:xfrm>
          <a:prstGeom prst="rect">
            <a:avLst/>
          </a:prstGeom>
          <a:noFill/>
        </p:spPr>
        <p:txBody>
          <a:bodyPr wrap="none" rtlCol="0">
            <a:spAutoFit/>
          </a:bodyPr>
          <a:lstStyle/>
          <a:p>
            <a:r>
              <a:rPr lang="el-GR" dirty="0"/>
              <a:t>0.55</a:t>
            </a:r>
          </a:p>
        </p:txBody>
      </p:sp>
      <p:sp>
        <p:nvSpPr>
          <p:cNvPr id="28" name="27 - TextBox"/>
          <p:cNvSpPr txBox="1"/>
          <p:nvPr/>
        </p:nvSpPr>
        <p:spPr>
          <a:xfrm>
            <a:off x="6444208" y="1484784"/>
            <a:ext cx="593432" cy="369332"/>
          </a:xfrm>
          <a:prstGeom prst="rect">
            <a:avLst/>
          </a:prstGeom>
          <a:noFill/>
        </p:spPr>
        <p:txBody>
          <a:bodyPr wrap="none" rtlCol="0">
            <a:spAutoFit/>
          </a:bodyPr>
          <a:lstStyle/>
          <a:p>
            <a:r>
              <a:rPr lang="el-GR" dirty="0"/>
              <a:t>0.45</a:t>
            </a:r>
          </a:p>
        </p:txBody>
      </p:sp>
      <p:cxnSp>
        <p:nvCxnSpPr>
          <p:cNvPr id="29" name="28 - Ευθεία γραμμή σύνδεσης"/>
          <p:cNvCxnSpPr>
            <a:stCxn id="27" idx="3"/>
            <a:endCxn id="15" idx="1"/>
          </p:cNvCxnSpPr>
          <p:nvPr/>
        </p:nvCxnSpPr>
        <p:spPr>
          <a:xfrm flipV="1">
            <a:off x="6105953" y="1093386"/>
            <a:ext cx="266247" cy="57606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29 - TextBox"/>
          <p:cNvSpPr txBox="1"/>
          <p:nvPr/>
        </p:nvSpPr>
        <p:spPr>
          <a:xfrm>
            <a:off x="1840113" y="1998132"/>
            <a:ext cx="593432" cy="369332"/>
          </a:xfrm>
          <a:prstGeom prst="rect">
            <a:avLst/>
          </a:prstGeom>
          <a:noFill/>
        </p:spPr>
        <p:txBody>
          <a:bodyPr wrap="none" rtlCol="0">
            <a:spAutoFit/>
          </a:bodyPr>
          <a:lstStyle/>
          <a:p>
            <a:r>
              <a:rPr lang="el-GR" dirty="0"/>
              <a:t>0.15</a:t>
            </a:r>
          </a:p>
        </p:txBody>
      </p:sp>
      <p:sp>
        <p:nvSpPr>
          <p:cNvPr id="31" name="30 - TextBox"/>
          <p:cNvSpPr txBox="1"/>
          <p:nvPr/>
        </p:nvSpPr>
        <p:spPr>
          <a:xfrm>
            <a:off x="2848225" y="1998132"/>
            <a:ext cx="593432" cy="369332"/>
          </a:xfrm>
          <a:prstGeom prst="rect">
            <a:avLst/>
          </a:prstGeom>
          <a:noFill/>
        </p:spPr>
        <p:txBody>
          <a:bodyPr wrap="none" rtlCol="0">
            <a:spAutoFit/>
          </a:bodyPr>
          <a:lstStyle/>
          <a:p>
            <a:r>
              <a:rPr lang="el-GR" dirty="0"/>
              <a:t>0.15</a:t>
            </a:r>
          </a:p>
        </p:txBody>
      </p:sp>
      <p:cxnSp>
        <p:nvCxnSpPr>
          <p:cNvPr id="32" name="31 - Ευθεία γραμμή σύνδεσης"/>
          <p:cNvCxnSpPr>
            <a:stCxn id="30" idx="3"/>
            <a:endCxn id="31" idx="1"/>
          </p:cNvCxnSpPr>
          <p:nvPr/>
        </p:nvCxnSpPr>
        <p:spPr>
          <a:xfrm>
            <a:off x="2433545" y="2182798"/>
            <a:ext cx="41468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32 - TextBox"/>
          <p:cNvSpPr txBox="1"/>
          <p:nvPr/>
        </p:nvSpPr>
        <p:spPr>
          <a:xfrm>
            <a:off x="3779912" y="1998132"/>
            <a:ext cx="476412" cy="369332"/>
          </a:xfrm>
          <a:prstGeom prst="rect">
            <a:avLst/>
          </a:prstGeom>
          <a:noFill/>
        </p:spPr>
        <p:txBody>
          <a:bodyPr wrap="none" rtlCol="0">
            <a:spAutoFit/>
          </a:bodyPr>
          <a:lstStyle/>
          <a:p>
            <a:r>
              <a:rPr lang="el-GR" dirty="0"/>
              <a:t>0.3</a:t>
            </a:r>
          </a:p>
        </p:txBody>
      </p:sp>
      <p:sp>
        <p:nvSpPr>
          <p:cNvPr id="34" name="33 - TextBox"/>
          <p:cNvSpPr txBox="1"/>
          <p:nvPr/>
        </p:nvSpPr>
        <p:spPr>
          <a:xfrm>
            <a:off x="4644008" y="1998132"/>
            <a:ext cx="593432" cy="369332"/>
          </a:xfrm>
          <a:prstGeom prst="rect">
            <a:avLst/>
          </a:prstGeom>
          <a:noFill/>
        </p:spPr>
        <p:txBody>
          <a:bodyPr wrap="none" rtlCol="0">
            <a:spAutoFit/>
          </a:bodyPr>
          <a:lstStyle/>
          <a:p>
            <a:r>
              <a:rPr lang="el-GR" dirty="0"/>
              <a:t>0.25</a:t>
            </a:r>
          </a:p>
        </p:txBody>
      </p:sp>
      <p:cxnSp>
        <p:nvCxnSpPr>
          <p:cNvPr id="35" name="34 - Ευθεία γραμμή σύνδεσης"/>
          <p:cNvCxnSpPr>
            <a:stCxn id="33" idx="3"/>
            <a:endCxn id="25" idx="1"/>
          </p:cNvCxnSpPr>
          <p:nvPr/>
        </p:nvCxnSpPr>
        <p:spPr>
          <a:xfrm flipV="1">
            <a:off x="4256324" y="1669450"/>
            <a:ext cx="387684" cy="51334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35 - Ευθεία γραμμή σύνδεσης"/>
          <p:cNvCxnSpPr/>
          <p:nvPr/>
        </p:nvCxnSpPr>
        <p:spPr>
          <a:xfrm flipV="1">
            <a:off x="5175339" y="1650866"/>
            <a:ext cx="369277"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36 - Ευθεία γραμμή σύνδεσης"/>
          <p:cNvCxnSpPr>
            <a:endCxn id="18" idx="1"/>
          </p:cNvCxnSpPr>
          <p:nvPr/>
        </p:nvCxnSpPr>
        <p:spPr>
          <a:xfrm>
            <a:off x="6930839" y="1146810"/>
            <a:ext cx="28361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37 - Έλλειψη"/>
          <p:cNvSpPr/>
          <p:nvPr/>
        </p:nvSpPr>
        <p:spPr>
          <a:xfrm>
            <a:off x="7218871" y="890136"/>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38 - TextBox"/>
          <p:cNvSpPr txBox="1"/>
          <p:nvPr/>
        </p:nvSpPr>
        <p:spPr>
          <a:xfrm>
            <a:off x="6917185" y="818128"/>
            <a:ext cx="301686" cy="369332"/>
          </a:xfrm>
          <a:prstGeom prst="rect">
            <a:avLst/>
          </a:prstGeom>
          <a:noFill/>
        </p:spPr>
        <p:txBody>
          <a:bodyPr wrap="none" rtlCol="0">
            <a:spAutoFit/>
          </a:bodyPr>
          <a:lstStyle/>
          <a:p>
            <a:r>
              <a:rPr lang="el-GR" b="1" dirty="0"/>
              <a:t>0</a:t>
            </a:r>
          </a:p>
        </p:txBody>
      </p:sp>
      <p:sp>
        <p:nvSpPr>
          <p:cNvPr id="40" name="39 - TextBox"/>
          <p:cNvSpPr txBox="1"/>
          <p:nvPr/>
        </p:nvSpPr>
        <p:spPr>
          <a:xfrm>
            <a:off x="1336057" y="3131676"/>
            <a:ext cx="301686" cy="369332"/>
          </a:xfrm>
          <a:prstGeom prst="rect">
            <a:avLst/>
          </a:prstGeom>
          <a:noFill/>
        </p:spPr>
        <p:txBody>
          <a:bodyPr wrap="none" rtlCol="0">
            <a:spAutoFit/>
          </a:bodyPr>
          <a:lstStyle/>
          <a:p>
            <a:r>
              <a:rPr lang="en-US" b="1" dirty="0"/>
              <a:t>5</a:t>
            </a:r>
            <a:endParaRPr lang="el-GR" b="1" dirty="0"/>
          </a:p>
        </p:txBody>
      </p:sp>
      <p:sp>
        <p:nvSpPr>
          <p:cNvPr id="41" name="40 - TextBox"/>
          <p:cNvSpPr txBox="1"/>
          <p:nvPr/>
        </p:nvSpPr>
        <p:spPr>
          <a:xfrm>
            <a:off x="1840113" y="3131676"/>
            <a:ext cx="593432" cy="369332"/>
          </a:xfrm>
          <a:prstGeom prst="rect">
            <a:avLst/>
          </a:prstGeom>
          <a:noFill/>
        </p:spPr>
        <p:txBody>
          <a:bodyPr wrap="none" rtlCol="0">
            <a:spAutoFit/>
          </a:bodyPr>
          <a:lstStyle/>
          <a:p>
            <a:r>
              <a:rPr lang="el-GR" dirty="0"/>
              <a:t>0.05</a:t>
            </a:r>
          </a:p>
        </p:txBody>
      </p:sp>
      <p:cxnSp>
        <p:nvCxnSpPr>
          <p:cNvPr id="42" name="41 - Ευθεία γραμμή σύνδεσης"/>
          <p:cNvCxnSpPr/>
          <p:nvPr/>
        </p:nvCxnSpPr>
        <p:spPr>
          <a:xfrm>
            <a:off x="3460801" y="2208346"/>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42 - Ευθεία γραμμή σύνδεσης"/>
          <p:cNvCxnSpPr/>
          <p:nvPr/>
        </p:nvCxnSpPr>
        <p:spPr>
          <a:xfrm flipV="1">
            <a:off x="5188993" y="1650866"/>
            <a:ext cx="355623" cy="9292"/>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43 - TextBox"/>
          <p:cNvSpPr txBox="1"/>
          <p:nvPr/>
        </p:nvSpPr>
        <p:spPr>
          <a:xfrm>
            <a:off x="5247347" y="1331476"/>
            <a:ext cx="301686" cy="369332"/>
          </a:xfrm>
          <a:prstGeom prst="rect">
            <a:avLst/>
          </a:prstGeom>
          <a:noFill/>
        </p:spPr>
        <p:txBody>
          <a:bodyPr wrap="none" rtlCol="0">
            <a:spAutoFit/>
          </a:bodyPr>
          <a:lstStyle/>
          <a:p>
            <a:r>
              <a:rPr lang="el-GR" b="1" dirty="0"/>
              <a:t>0</a:t>
            </a:r>
          </a:p>
        </p:txBody>
      </p:sp>
      <p:sp>
        <p:nvSpPr>
          <p:cNvPr id="45" name="44 - TextBox"/>
          <p:cNvSpPr txBox="1"/>
          <p:nvPr/>
        </p:nvSpPr>
        <p:spPr>
          <a:xfrm>
            <a:off x="5319355" y="1763524"/>
            <a:ext cx="301686" cy="369332"/>
          </a:xfrm>
          <a:prstGeom prst="rect">
            <a:avLst/>
          </a:prstGeom>
          <a:noFill/>
        </p:spPr>
        <p:txBody>
          <a:bodyPr wrap="none" rtlCol="0">
            <a:spAutoFit/>
          </a:bodyPr>
          <a:lstStyle/>
          <a:p>
            <a:r>
              <a:rPr lang="el-GR" dirty="0"/>
              <a:t>1</a:t>
            </a:r>
          </a:p>
        </p:txBody>
      </p:sp>
      <p:sp>
        <p:nvSpPr>
          <p:cNvPr id="46" name="45 - TextBox"/>
          <p:cNvSpPr txBox="1"/>
          <p:nvPr/>
        </p:nvSpPr>
        <p:spPr>
          <a:xfrm>
            <a:off x="7002847" y="1250176"/>
            <a:ext cx="301686" cy="369332"/>
          </a:xfrm>
          <a:prstGeom prst="rect">
            <a:avLst/>
          </a:prstGeom>
          <a:noFill/>
        </p:spPr>
        <p:txBody>
          <a:bodyPr wrap="none" rtlCol="0">
            <a:spAutoFit/>
          </a:bodyPr>
          <a:lstStyle/>
          <a:p>
            <a:r>
              <a:rPr lang="el-GR" dirty="0"/>
              <a:t>1</a:t>
            </a:r>
          </a:p>
        </p:txBody>
      </p:sp>
      <p:sp>
        <p:nvSpPr>
          <p:cNvPr id="47" name="46 - TextBox"/>
          <p:cNvSpPr txBox="1"/>
          <p:nvPr/>
        </p:nvSpPr>
        <p:spPr>
          <a:xfrm>
            <a:off x="1336057" y="2564904"/>
            <a:ext cx="301686" cy="369332"/>
          </a:xfrm>
          <a:prstGeom prst="rect">
            <a:avLst/>
          </a:prstGeom>
          <a:noFill/>
        </p:spPr>
        <p:txBody>
          <a:bodyPr wrap="none" rtlCol="0">
            <a:spAutoFit/>
          </a:bodyPr>
          <a:lstStyle/>
          <a:p>
            <a:r>
              <a:rPr lang="en-US" b="1" dirty="0"/>
              <a:t>4</a:t>
            </a:r>
            <a:endParaRPr lang="el-GR" b="1" dirty="0"/>
          </a:p>
        </p:txBody>
      </p:sp>
      <p:sp>
        <p:nvSpPr>
          <p:cNvPr id="48" name="47 - TextBox"/>
          <p:cNvSpPr txBox="1"/>
          <p:nvPr/>
        </p:nvSpPr>
        <p:spPr>
          <a:xfrm>
            <a:off x="1876625" y="2555612"/>
            <a:ext cx="476412" cy="369332"/>
          </a:xfrm>
          <a:prstGeom prst="rect">
            <a:avLst/>
          </a:prstGeom>
          <a:noFill/>
        </p:spPr>
        <p:txBody>
          <a:bodyPr wrap="none" rtlCol="0">
            <a:spAutoFit/>
          </a:bodyPr>
          <a:lstStyle/>
          <a:p>
            <a:r>
              <a:rPr lang="el-GR" dirty="0"/>
              <a:t>0.1</a:t>
            </a:r>
          </a:p>
        </p:txBody>
      </p:sp>
      <p:sp>
        <p:nvSpPr>
          <p:cNvPr id="49" name="48 - TextBox"/>
          <p:cNvSpPr txBox="1"/>
          <p:nvPr/>
        </p:nvSpPr>
        <p:spPr>
          <a:xfrm>
            <a:off x="2848225" y="2564904"/>
            <a:ext cx="593432" cy="369332"/>
          </a:xfrm>
          <a:prstGeom prst="rect">
            <a:avLst/>
          </a:prstGeom>
          <a:noFill/>
        </p:spPr>
        <p:txBody>
          <a:bodyPr wrap="none" rtlCol="0">
            <a:spAutoFit/>
          </a:bodyPr>
          <a:lstStyle/>
          <a:p>
            <a:r>
              <a:rPr lang="el-GR" dirty="0"/>
              <a:t>0.15</a:t>
            </a:r>
          </a:p>
        </p:txBody>
      </p:sp>
      <p:cxnSp>
        <p:nvCxnSpPr>
          <p:cNvPr id="50" name="49 - Ευθεία γραμμή σύνδεσης"/>
          <p:cNvCxnSpPr/>
          <p:nvPr/>
        </p:nvCxnSpPr>
        <p:spPr>
          <a:xfrm flipV="1">
            <a:off x="3460801" y="2208346"/>
            <a:ext cx="360040" cy="51334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50 - TextBox"/>
          <p:cNvSpPr txBox="1"/>
          <p:nvPr/>
        </p:nvSpPr>
        <p:spPr>
          <a:xfrm>
            <a:off x="3532809" y="1888956"/>
            <a:ext cx="301686" cy="369332"/>
          </a:xfrm>
          <a:prstGeom prst="rect">
            <a:avLst/>
          </a:prstGeom>
          <a:noFill/>
        </p:spPr>
        <p:txBody>
          <a:bodyPr wrap="none" rtlCol="0">
            <a:spAutoFit/>
          </a:bodyPr>
          <a:lstStyle/>
          <a:p>
            <a:r>
              <a:rPr lang="el-GR" dirty="0"/>
              <a:t>0</a:t>
            </a:r>
          </a:p>
        </p:txBody>
      </p:sp>
      <p:sp>
        <p:nvSpPr>
          <p:cNvPr id="52" name="51 - TextBox"/>
          <p:cNvSpPr txBox="1"/>
          <p:nvPr/>
        </p:nvSpPr>
        <p:spPr>
          <a:xfrm>
            <a:off x="3546463" y="2402304"/>
            <a:ext cx="301686" cy="369332"/>
          </a:xfrm>
          <a:prstGeom prst="rect">
            <a:avLst/>
          </a:prstGeom>
          <a:noFill/>
        </p:spPr>
        <p:txBody>
          <a:bodyPr wrap="none" rtlCol="0">
            <a:spAutoFit/>
          </a:bodyPr>
          <a:lstStyle/>
          <a:p>
            <a:r>
              <a:rPr lang="el-GR" b="1" dirty="0"/>
              <a:t>1</a:t>
            </a:r>
          </a:p>
        </p:txBody>
      </p:sp>
      <p:sp>
        <p:nvSpPr>
          <p:cNvPr id="53" name="52 - TextBox"/>
          <p:cNvSpPr txBox="1"/>
          <p:nvPr/>
        </p:nvSpPr>
        <p:spPr>
          <a:xfrm>
            <a:off x="3851920" y="260648"/>
            <a:ext cx="1201611" cy="369332"/>
          </a:xfrm>
          <a:prstGeom prst="rect">
            <a:avLst/>
          </a:prstGeom>
          <a:noFill/>
        </p:spPr>
        <p:txBody>
          <a:bodyPr wrap="none" rtlCol="0">
            <a:spAutoFit/>
          </a:bodyPr>
          <a:lstStyle/>
          <a:p>
            <a:r>
              <a:rPr lang="el-GR" b="1" dirty="0"/>
              <a:t>Σύμβολο 5</a:t>
            </a:r>
          </a:p>
        </p:txBody>
      </p:sp>
      <p:cxnSp>
        <p:nvCxnSpPr>
          <p:cNvPr id="54" name="53 - Ευθεία γραμμή σύνδεσης"/>
          <p:cNvCxnSpPr/>
          <p:nvPr/>
        </p:nvCxnSpPr>
        <p:spPr>
          <a:xfrm>
            <a:off x="2425381" y="2784410"/>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54 - Ευθεία γραμμή σύνδεσης"/>
          <p:cNvCxnSpPr/>
          <p:nvPr/>
        </p:nvCxnSpPr>
        <p:spPr>
          <a:xfrm flipV="1">
            <a:off x="2425381" y="2784410"/>
            <a:ext cx="360040" cy="51334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55 - TextBox"/>
          <p:cNvSpPr txBox="1"/>
          <p:nvPr/>
        </p:nvSpPr>
        <p:spPr>
          <a:xfrm>
            <a:off x="2497389" y="2465020"/>
            <a:ext cx="301686" cy="369332"/>
          </a:xfrm>
          <a:prstGeom prst="rect">
            <a:avLst/>
          </a:prstGeom>
          <a:noFill/>
        </p:spPr>
        <p:txBody>
          <a:bodyPr wrap="none" rtlCol="0">
            <a:spAutoFit/>
          </a:bodyPr>
          <a:lstStyle/>
          <a:p>
            <a:r>
              <a:rPr lang="el-GR" dirty="0"/>
              <a:t>0</a:t>
            </a:r>
          </a:p>
        </p:txBody>
      </p:sp>
      <p:sp>
        <p:nvSpPr>
          <p:cNvPr id="57" name="56 - TextBox"/>
          <p:cNvSpPr txBox="1"/>
          <p:nvPr/>
        </p:nvSpPr>
        <p:spPr>
          <a:xfrm>
            <a:off x="2511043" y="2978368"/>
            <a:ext cx="301686" cy="369332"/>
          </a:xfrm>
          <a:prstGeom prst="rect">
            <a:avLst/>
          </a:prstGeom>
          <a:noFill/>
        </p:spPr>
        <p:txBody>
          <a:bodyPr wrap="none" rtlCol="0">
            <a:spAutoFit/>
          </a:bodyPr>
          <a:lstStyle/>
          <a:p>
            <a:r>
              <a:rPr lang="el-GR" b="1" dirty="0"/>
              <a:t>1</a:t>
            </a:r>
          </a:p>
        </p:txBody>
      </p:sp>
      <p:sp>
        <p:nvSpPr>
          <p:cNvPr id="58" name="57 - TextBox"/>
          <p:cNvSpPr txBox="1"/>
          <p:nvPr/>
        </p:nvSpPr>
        <p:spPr>
          <a:xfrm>
            <a:off x="6444208" y="2367464"/>
            <a:ext cx="652743" cy="369332"/>
          </a:xfrm>
          <a:prstGeom prst="rect">
            <a:avLst/>
          </a:prstGeom>
          <a:noFill/>
        </p:spPr>
        <p:txBody>
          <a:bodyPr wrap="none" rtlCol="0">
            <a:spAutoFit/>
          </a:bodyPr>
          <a:lstStyle/>
          <a:p>
            <a:r>
              <a:rPr lang="el-GR" b="1" dirty="0"/>
              <a:t>1100</a:t>
            </a:r>
          </a:p>
        </p:txBody>
      </p:sp>
      <p:sp>
        <p:nvSpPr>
          <p:cNvPr id="59" name="58 - Βέλος προς τα κάτω"/>
          <p:cNvSpPr/>
          <p:nvPr/>
        </p:nvSpPr>
        <p:spPr>
          <a:xfrm>
            <a:off x="6588224" y="2718212"/>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0" name="59 - Shape"/>
          <p:cNvCxnSpPr/>
          <p:nvPr/>
        </p:nvCxnSpPr>
        <p:spPr>
          <a:xfrm rot="5400000">
            <a:off x="6346690" y="2743722"/>
            <a:ext cx="705272" cy="510237"/>
          </a:xfrm>
          <a:prstGeom prst="curvedConnector4">
            <a:avLst>
              <a:gd name="adj1" fmla="val 33635"/>
              <a:gd name="adj2" fmla="val 144803"/>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60 - TextBox"/>
          <p:cNvSpPr txBox="1"/>
          <p:nvPr/>
        </p:nvSpPr>
        <p:spPr>
          <a:xfrm>
            <a:off x="6444208" y="3212976"/>
            <a:ext cx="648072" cy="369332"/>
          </a:xfrm>
          <a:prstGeom prst="rect">
            <a:avLst/>
          </a:prstGeom>
          <a:noFill/>
        </p:spPr>
        <p:txBody>
          <a:bodyPr wrap="square" rtlCol="0">
            <a:spAutoFit/>
          </a:bodyPr>
          <a:lstStyle/>
          <a:p>
            <a:r>
              <a:rPr lang="el-GR" b="1" dirty="0"/>
              <a:t>0011</a:t>
            </a:r>
          </a:p>
        </p:txBody>
      </p:sp>
      <p:sp>
        <p:nvSpPr>
          <p:cNvPr id="62" name="61 - Θέση αριθμού διαφάνειας"/>
          <p:cNvSpPr>
            <a:spLocks noGrp="1"/>
          </p:cNvSpPr>
          <p:nvPr>
            <p:ph type="sldNum" sz="quarter" idx="12"/>
          </p:nvPr>
        </p:nvSpPr>
        <p:spPr/>
        <p:txBody>
          <a:bodyPr/>
          <a:lstStyle/>
          <a:p>
            <a:fld id="{2BFB6B6B-6A16-4D0B-B6BC-52D8B33A6A07}" type="slidenum">
              <a:rPr lang="el-GR" smtClean="0"/>
              <a:pPr/>
              <a:t>88</a:t>
            </a:fld>
            <a:endParaRPr lang="el-GR"/>
          </a:p>
        </p:txBody>
      </p:sp>
      <p:sp>
        <p:nvSpPr>
          <p:cNvPr id="63" name="62 - Θέση υποσέλιδου"/>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3362359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 Ομάδα"/>
          <p:cNvGrpSpPr/>
          <p:nvPr/>
        </p:nvGrpSpPr>
        <p:grpSpPr>
          <a:xfrm>
            <a:off x="2279243" y="0"/>
            <a:ext cx="6721913" cy="8715412"/>
            <a:chOff x="2643174" y="0"/>
            <a:chExt cx="6721913" cy="8715412"/>
          </a:xfrm>
        </p:grpSpPr>
        <p:pic>
          <p:nvPicPr>
            <p:cNvPr id="38914"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3000364" y="0"/>
              <a:ext cx="6364723" cy="8029588"/>
            </a:xfrm>
            <a:prstGeom prst="rect">
              <a:avLst/>
            </a:prstGeom>
            <a:noFill/>
            <a:ln w="9525">
              <a:noFill/>
              <a:miter lim="800000"/>
              <a:headEnd/>
              <a:tailEnd/>
            </a:ln>
          </p:spPr>
        </p:pic>
        <p:sp>
          <p:nvSpPr>
            <p:cNvPr id="5" name="4 - Ορθογώνιο"/>
            <p:cNvSpPr/>
            <p:nvPr/>
          </p:nvSpPr>
          <p:spPr>
            <a:xfrm>
              <a:off x="2643174" y="4214818"/>
              <a:ext cx="2714644" cy="4000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4357686" y="6500834"/>
              <a:ext cx="4500594" cy="221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5072066" y="5500702"/>
              <a:ext cx="428628" cy="1357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38916" name="Picture 4"/>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a:off x="0" y="4857760"/>
            <a:ext cx="3562359" cy="611116"/>
          </a:xfrm>
          <a:prstGeom prst="rect">
            <a:avLst/>
          </a:prstGeom>
          <a:noFill/>
          <a:ln w="9525">
            <a:noFill/>
            <a:miter lim="800000"/>
            <a:headEnd/>
            <a:tailEnd/>
          </a:ln>
        </p:spPr>
      </p:pic>
      <p:sp>
        <p:nvSpPr>
          <p:cNvPr id="8" name="7 - TextBox"/>
          <p:cNvSpPr txBox="1"/>
          <p:nvPr/>
        </p:nvSpPr>
        <p:spPr>
          <a:xfrm>
            <a:off x="0" y="214290"/>
            <a:ext cx="2614049" cy="646331"/>
          </a:xfrm>
          <a:prstGeom prst="rect">
            <a:avLst/>
          </a:prstGeom>
          <a:noFill/>
        </p:spPr>
        <p:txBody>
          <a:bodyPr wrap="none" rtlCol="0">
            <a:spAutoFit/>
          </a:bodyPr>
          <a:lstStyle/>
          <a:p>
            <a:r>
              <a:rPr lang="el-GR" dirty="0"/>
              <a:t>Κωδ. </a:t>
            </a:r>
            <a:r>
              <a:rPr lang="en-US" dirty="0" err="1"/>
              <a:t>Huffmann</a:t>
            </a:r>
            <a:r>
              <a:rPr lang="en-US" dirty="0"/>
              <a:t> </a:t>
            </a:r>
            <a:r>
              <a:rPr lang="el-GR" dirty="0"/>
              <a:t>με</a:t>
            </a:r>
          </a:p>
          <a:p>
            <a:r>
              <a:rPr lang="el-GR" dirty="0"/>
              <a:t>Χρήση δυαδικού δένδρου</a:t>
            </a:r>
          </a:p>
        </p:txBody>
      </p:sp>
      <p:sp>
        <p:nvSpPr>
          <p:cNvPr id="9" name="8 - Θέση αριθμού διαφάνειας"/>
          <p:cNvSpPr>
            <a:spLocks noGrp="1"/>
          </p:cNvSpPr>
          <p:nvPr>
            <p:ph type="sldNum" sz="quarter" idx="12"/>
          </p:nvPr>
        </p:nvSpPr>
        <p:spPr/>
        <p:txBody>
          <a:bodyPr/>
          <a:lstStyle/>
          <a:p>
            <a:fld id="{2BFB6B6B-6A16-4D0B-B6BC-52D8B33A6A07}" type="slidenum">
              <a:rPr lang="el-GR" smtClean="0"/>
              <a:pPr/>
              <a:t>89</a:t>
            </a:fld>
            <a:endParaRPr lang="el-GR"/>
          </a:p>
        </p:txBody>
      </p:sp>
      <p:sp>
        <p:nvSpPr>
          <p:cNvPr id="11"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2913574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38100" y="71414"/>
            <a:ext cx="9067800" cy="482917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a:off x="714348" y="4905375"/>
            <a:ext cx="6705600" cy="1952625"/>
          </a:xfrm>
          <a:prstGeom prst="rect">
            <a:avLst/>
          </a:prstGeom>
          <a:noFill/>
          <a:ln w="9525">
            <a:noFill/>
            <a:miter lim="800000"/>
            <a:headEnd/>
            <a:tailEnd/>
          </a:ln>
        </p:spPr>
      </p:pic>
      <p:sp>
        <p:nvSpPr>
          <p:cNvPr id="4" name="3 - Θέση αριθμού διαφάνειας"/>
          <p:cNvSpPr>
            <a:spLocks noGrp="1"/>
          </p:cNvSpPr>
          <p:nvPr>
            <p:ph type="sldNum" sz="quarter" idx="12"/>
          </p:nvPr>
        </p:nvSpPr>
        <p:spPr/>
        <p:txBody>
          <a:bodyPr/>
          <a:lstStyle/>
          <a:p>
            <a:fld id="{2BFB6B6B-6A16-4D0B-B6BC-52D8B33A6A07}" type="slidenum">
              <a:rPr lang="el-GR" smtClean="0"/>
              <a:pPr/>
              <a:t>9</a:t>
            </a:fld>
            <a:endParaRPr lang="el-GR"/>
          </a:p>
        </p:txBody>
      </p:sp>
      <p:sp>
        <p:nvSpPr>
          <p:cNvPr id="6"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36481830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214282" y="928670"/>
            <a:ext cx="9144000" cy="5572140"/>
            <a:chOff x="-3924300" y="-2390775"/>
            <a:chExt cx="7848600" cy="4781550"/>
          </a:xfrm>
        </p:grpSpPr>
        <p:pic>
          <p:nvPicPr>
            <p:cNvPr id="3" name="Picture 3"/>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3924300" y="-2390775"/>
              <a:ext cx="7848600" cy="4781550"/>
            </a:xfrm>
            <a:prstGeom prst="rect">
              <a:avLst/>
            </a:prstGeom>
            <a:noFill/>
            <a:ln w="9525">
              <a:noFill/>
              <a:miter lim="800000"/>
              <a:headEnd/>
              <a:tailEnd/>
            </a:ln>
          </p:spPr>
        </p:pic>
        <p:sp>
          <p:nvSpPr>
            <p:cNvPr id="4" name="3 - Ορθογώνιο"/>
            <p:cNvSpPr/>
            <p:nvPr/>
          </p:nvSpPr>
          <p:spPr>
            <a:xfrm>
              <a:off x="-1071602" y="-2357478"/>
              <a:ext cx="4929222" cy="264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90</a:t>
            </a:fld>
            <a:endParaRPr lang="el-GR"/>
          </a:p>
        </p:txBody>
      </p:sp>
      <p:sp>
        <p:nvSpPr>
          <p:cNvPr id="7"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4992810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 Ομάδα"/>
          <p:cNvGrpSpPr/>
          <p:nvPr/>
        </p:nvGrpSpPr>
        <p:grpSpPr>
          <a:xfrm rot="120000">
            <a:off x="642910" y="-571528"/>
            <a:ext cx="8072494" cy="6000792"/>
            <a:chOff x="642910" y="428604"/>
            <a:chExt cx="8072494" cy="6000792"/>
          </a:xfrm>
        </p:grpSpPr>
        <p:pic>
          <p:nvPicPr>
            <p:cNvPr id="39938"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a:off x="814388" y="681038"/>
              <a:ext cx="7515225" cy="5495925"/>
            </a:xfrm>
            <a:prstGeom prst="rect">
              <a:avLst/>
            </a:prstGeom>
            <a:noFill/>
            <a:ln w="9525">
              <a:noFill/>
              <a:miter lim="800000"/>
              <a:headEnd/>
              <a:tailEnd/>
            </a:ln>
          </p:spPr>
        </p:pic>
        <p:sp>
          <p:nvSpPr>
            <p:cNvPr id="3" name="2 - Ορθογώνιο"/>
            <p:cNvSpPr/>
            <p:nvPr/>
          </p:nvSpPr>
          <p:spPr>
            <a:xfrm>
              <a:off x="785786" y="571480"/>
              <a:ext cx="428628" cy="5857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θογώνιο"/>
            <p:cNvSpPr/>
            <p:nvPr/>
          </p:nvSpPr>
          <p:spPr>
            <a:xfrm>
              <a:off x="642910" y="428604"/>
              <a:ext cx="8072494"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39939" name="Picture 3"/>
          <p:cNvPicPr>
            <a:picLocks noChangeAspect="1" noChangeArrowheads="1"/>
          </p:cNvPicPr>
          <p:nvPr/>
        </p:nvPicPr>
        <p:blipFill>
          <a:blip r:embed="rId3" cstate="print">
            <a:duotone>
              <a:schemeClr val="accent5">
                <a:shade val="45000"/>
                <a:satMod val="135000"/>
              </a:schemeClr>
              <a:prstClr val="white"/>
            </a:duotone>
            <a:lum bright="-60000" contrast="80000"/>
          </a:blip>
          <a:srcRect/>
          <a:stretch>
            <a:fillRect/>
          </a:stretch>
        </p:blipFill>
        <p:spPr bwMode="auto">
          <a:xfrm>
            <a:off x="1714480" y="5500702"/>
            <a:ext cx="5610225" cy="876300"/>
          </a:xfrm>
          <a:prstGeom prst="rect">
            <a:avLst/>
          </a:prstGeom>
          <a:noFill/>
          <a:ln w="9525">
            <a:noFill/>
            <a:miter lim="800000"/>
            <a:headEnd/>
            <a:tailEnd/>
          </a:ln>
        </p:spPr>
      </p:pic>
      <p:sp>
        <p:nvSpPr>
          <p:cNvPr id="7" name="6 - Θέση αριθμού διαφάνειας"/>
          <p:cNvSpPr>
            <a:spLocks noGrp="1"/>
          </p:cNvSpPr>
          <p:nvPr>
            <p:ph type="sldNum" sz="quarter" idx="12"/>
          </p:nvPr>
        </p:nvSpPr>
        <p:spPr/>
        <p:txBody>
          <a:bodyPr/>
          <a:lstStyle/>
          <a:p>
            <a:fld id="{2BFB6B6B-6A16-4D0B-B6BC-52D8B33A6A07}" type="slidenum">
              <a:rPr lang="el-GR" smtClean="0"/>
              <a:pPr/>
              <a:t>91</a:t>
            </a:fld>
            <a:endParaRPr lang="el-GR"/>
          </a:p>
        </p:txBody>
      </p:sp>
      <p:sp>
        <p:nvSpPr>
          <p:cNvPr id="9"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2287552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 Ομάδα"/>
          <p:cNvGrpSpPr/>
          <p:nvPr/>
        </p:nvGrpSpPr>
        <p:grpSpPr>
          <a:xfrm>
            <a:off x="566738" y="752475"/>
            <a:ext cx="8077228" cy="5819797"/>
            <a:chOff x="566738" y="752475"/>
            <a:chExt cx="8077228" cy="5819797"/>
          </a:xfrm>
        </p:grpSpPr>
        <p:pic>
          <p:nvPicPr>
            <p:cNvPr id="40962"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rot="60000">
              <a:off x="566738" y="752475"/>
              <a:ext cx="8010525" cy="5353050"/>
            </a:xfrm>
            <a:prstGeom prst="rect">
              <a:avLst/>
            </a:prstGeom>
            <a:noFill/>
            <a:ln w="9525">
              <a:noFill/>
              <a:miter lim="800000"/>
              <a:headEnd/>
              <a:tailEnd/>
            </a:ln>
          </p:spPr>
        </p:pic>
        <p:sp>
          <p:nvSpPr>
            <p:cNvPr id="3" name="2 - Ορθογώνιο"/>
            <p:cNvSpPr/>
            <p:nvPr/>
          </p:nvSpPr>
          <p:spPr>
            <a:xfrm>
              <a:off x="4071934" y="5643578"/>
              <a:ext cx="4572032"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Ορθογώνιο"/>
            <p:cNvSpPr/>
            <p:nvPr/>
          </p:nvSpPr>
          <p:spPr>
            <a:xfrm>
              <a:off x="5929322" y="5572140"/>
              <a:ext cx="2428892"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 name="5 - Θέση αριθμού διαφάνειας"/>
          <p:cNvSpPr>
            <a:spLocks noGrp="1"/>
          </p:cNvSpPr>
          <p:nvPr>
            <p:ph type="sldNum" sz="quarter" idx="12"/>
          </p:nvPr>
        </p:nvSpPr>
        <p:spPr/>
        <p:txBody>
          <a:bodyPr/>
          <a:lstStyle/>
          <a:p>
            <a:fld id="{2BFB6B6B-6A16-4D0B-B6BC-52D8B33A6A07}" type="slidenum">
              <a:rPr lang="el-GR" smtClean="0"/>
              <a:pPr/>
              <a:t>92</a:t>
            </a:fld>
            <a:endParaRPr lang="el-GR"/>
          </a:p>
        </p:txBody>
      </p:sp>
      <p:sp>
        <p:nvSpPr>
          <p:cNvPr id="8"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13036015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958D6A5A-474F-4E4C-A2CF-06B5ECF119B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l-GR" dirty="0"/>
          </a:p>
        </p:txBody>
      </p:sp>
      <p:sp>
        <p:nvSpPr>
          <p:cNvPr id="5" name="Θέση αριθμού διαφάνειας 4">
            <a:extLst>
              <a:ext uri="{FF2B5EF4-FFF2-40B4-BE49-F238E27FC236}">
                <a16:creationId xmlns:a16="http://schemas.microsoft.com/office/drawing/2014/main" id="{5E1D4C3C-6A41-42C2-9580-930848711D8D}"/>
              </a:ext>
            </a:extLst>
          </p:cNvPr>
          <p:cNvSpPr>
            <a:spLocks noGrp="1"/>
          </p:cNvSpPr>
          <p:nvPr>
            <p:ph type="sldNum" sz="quarter" idx="12"/>
          </p:nvPr>
        </p:nvSpPr>
        <p:spPr/>
        <p:txBody>
          <a:bodyPr/>
          <a:lstStyle/>
          <a:p>
            <a:fld id="{2BFB6B6B-6A16-4D0B-B6BC-52D8B33A6A07}" type="slidenum">
              <a:rPr lang="el-GR" smtClean="0"/>
              <a:pPr/>
              <a:t>93</a:t>
            </a:fld>
            <a:endParaRPr lang="el-GR"/>
          </a:p>
        </p:txBody>
      </p:sp>
      <p:pic>
        <p:nvPicPr>
          <p:cNvPr id="6" name="Εικόνα 5">
            <a:extLst>
              <a:ext uri="{FF2B5EF4-FFF2-40B4-BE49-F238E27FC236}">
                <a16:creationId xmlns:a16="http://schemas.microsoft.com/office/drawing/2014/main" id="{8743116D-B71F-4979-9066-129986DEF1A9}"/>
              </a:ext>
            </a:extLst>
          </p:cNvPr>
          <p:cNvPicPr>
            <a:picLocks noChangeAspect="1"/>
          </p:cNvPicPr>
          <p:nvPr/>
        </p:nvPicPr>
        <p:blipFill>
          <a:blip r:embed="rId2"/>
          <a:stretch>
            <a:fillRect/>
          </a:stretch>
        </p:blipFill>
        <p:spPr>
          <a:xfrm>
            <a:off x="0" y="118083"/>
            <a:ext cx="9144000" cy="6621834"/>
          </a:xfrm>
          <a:prstGeom prst="rect">
            <a:avLst/>
          </a:prstGeom>
        </p:spPr>
      </p:pic>
    </p:spTree>
    <p:extLst>
      <p:ext uri="{BB962C8B-B14F-4D97-AF65-F5344CB8AC3E}">
        <p14:creationId xmlns:p14="http://schemas.microsoft.com/office/powerpoint/2010/main" val="35684994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 Ομάδα"/>
          <p:cNvGrpSpPr/>
          <p:nvPr/>
        </p:nvGrpSpPr>
        <p:grpSpPr>
          <a:xfrm>
            <a:off x="697935" y="-500090"/>
            <a:ext cx="7803155" cy="6938380"/>
            <a:chOff x="697935" y="-500090"/>
            <a:chExt cx="7803155" cy="6938380"/>
          </a:xfrm>
        </p:grpSpPr>
        <p:pic>
          <p:nvPicPr>
            <p:cNvPr id="41986"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rot="60000">
              <a:off x="697935" y="66051"/>
              <a:ext cx="7624901" cy="6372239"/>
            </a:xfrm>
            <a:prstGeom prst="rect">
              <a:avLst/>
            </a:prstGeom>
            <a:noFill/>
            <a:ln w="9525">
              <a:noFill/>
              <a:miter lim="800000"/>
              <a:headEnd/>
              <a:tailEnd/>
            </a:ln>
          </p:spPr>
        </p:pic>
        <p:sp>
          <p:nvSpPr>
            <p:cNvPr id="3" name="2 - Ορθογώνιο"/>
            <p:cNvSpPr/>
            <p:nvPr/>
          </p:nvSpPr>
          <p:spPr>
            <a:xfrm>
              <a:off x="7286644" y="-500090"/>
              <a:ext cx="1214446" cy="1000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 name="4 - Θέση αριθμού διαφάνειας"/>
          <p:cNvSpPr>
            <a:spLocks noGrp="1"/>
          </p:cNvSpPr>
          <p:nvPr>
            <p:ph type="sldNum" sz="quarter" idx="12"/>
          </p:nvPr>
        </p:nvSpPr>
        <p:spPr/>
        <p:txBody>
          <a:bodyPr/>
          <a:lstStyle/>
          <a:p>
            <a:fld id="{2BFB6B6B-6A16-4D0B-B6BC-52D8B33A6A07}" type="slidenum">
              <a:rPr lang="el-GR" smtClean="0"/>
              <a:pPr/>
              <a:t>94</a:t>
            </a:fld>
            <a:endParaRPr lang="el-GR"/>
          </a:p>
        </p:txBody>
      </p:sp>
      <p:sp>
        <p:nvSpPr>
          <p:cNvPr id="7"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1957997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rot="60000">
            <a:off x="-106461" y="1009302"/>
            <a:ext cx="9277350" cy="4257675"/>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95</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41264878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duotone>
              <a:schemeClr val="accent5">
                <a:shade val="45000"/>
                <a:satMod val="135000"/>
              </a:schemeClr>
              <a:prstClr val="white"/>
            </a:duotone>
            <a:lum bright="-60000" contrast="80000"/>
          </a:blip>
          <a:srcRect/>
          <a:stretch>
            <a:fillRect/>
          </a:stretch>
        </p:blipFill>
        <p:spPr bwMode="auto">
          <a:xfrm rot="120000">
            <a:off x="853197" y="483216"/>
            <a:ext cx="7313187" cy="5130633"/>
          </a:xfrm>
          <a:prstGeom prst="rect">
            <a:avLst/>
          </a:prstGeom>
          <a:noFill/>
          <a:ln w="9525">
            <a:noFill/>
            <a:miter lim="800000"/>
            <a:headEnd/>
            <a:tailEnd/>
          </a:ln>
        </p:spPr>
      </p:pic>
      <p:sp>
        <p:nvSpPr>
          <p:cNvPr id="3" name="2 - Θέση αριθμού διαφάνειας"/>
          <p:cNvSpPr>
            <a:spLocks noGrp="1"/>
          </p:cNvSpPr>
          <p:nvPr>
            <p:ph type="sldNum" sz="quarter" idx="12"/>
          </p:nvPr>
        </p:nvSpPr>
        <p:spPr/>
        <p:txBody>
          <a:bodyPr/>
          <a:lstStyle/>
          <a:p>
            <a:fld id="{2BFB6B6B-6A16-4D0B-B6BC-52D8B33A6A07}" type="slidenum">
              <a:rPr lang="el-GR" smtClean="0"/>
              <a:pPr/>
              <a:t>96</a:t>
            </a:fld>
            <a:endParaRPr lang="el-GR"/>
          </a:p>
        </p:txBody>
      </p:sp>
      <p:sp>
        <p:nvSpPr>
          <p:cNvPr id="5" name="4 - Θέση υποσέλιδου"/>
          <p:cNvSpPr>
            <a:spLocks noGrp="1"/>
          </p:cNvSpPr>
          <p:nvPr>
            <p:ph type="ftr" sz="quarter" idx="11"/>
          </p:nvPr>
        </p:nvSpPr>
        <p:spPr>
          <a:xfrm>
            <a:off x="2714612" y="6564337"/>
            <a:ext cx="3643338" cy="365125"/>
          </a:xfrm>
        </p:spPr>
        <p:txBody>
          <a:bodyPr/>
          <a:lstStyle/>
          <a:p>
            <a:r>
              <a:rPr lang="el-GR" dirty="0"/>
              <a:t>ΕΑΠ/ΠΛΗ22/ΗΛΕ.46/4η ΟΣΣ/10.03.2024/</a:t>
            </a:r>
            <a:r>
              <a:rPr lang="el-GR" dirty="0" err="1"/>
              <a:t>Ν.Δημητρίου</a:t>
            </a:r>
            <a:endParaRPr lang="el-GR" dirty="0"/>
          </a:p>
        </p:txBody>
      </p:sp>
    </p:spTree>
    <p:extLst>
      <p:ext uri="{BB962C8B-B14F-4D97-AF65-F5344CB8AC3E}">
        <p14:creationId xmlns:p14="http://schemas.microsoft.com/office/powerpoint/2010/main" val="9153480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54A54058-C852-4488-94AB-BCFFCFCD35C4}"/>
              </a:ext>
            </a:extLst>
          </p:cNvPr>
          <p:cNvSpPr>
            <a:spLocks noGrp="1" noChangeArrowheads="1"/>
          </p:cNvSpPr>
          <p:nvPr>
            <p:ph type="title"/>
          </p:nvPr>
        </p:nvSpPr>
        <p:spPr/>
        <p:txBody>
          <a:bodyPr/>
          <a:lstStyle/>
          <a:p>
            <a:pPr eaLnBrk="1" hangingPunct="1"/>
            <a:r>
              <a:rPr lang="el-GR" altLang="el-GR" sz="3400" dirty="0"/>
              <a:t>Αλγόριθμος κωδικοποίησης</a:t>
            </a:r>
            <a:r>
              <a:rPr lang="en-GB" altLang="el-GR" sz="3400" dirty="0"/>
              <a:t> SHANNON</a:t>
            </a:r>
            <a:endParaRPr lang="el-GR" altLang="el-GR" sz="3400" dirty="0"/>
          </a:p>
        </p:txBody>
      </p:sp>
      <p:sp>
        <p:nvSpPr>
          <p:cNvPr id="110595" name="Rectangle 3">
            <a:extLst>
              <a:ext uri="{FF2B5EF4-FFF2-40B4-BE49-F238E27FC236}">
                <a16:creationId xmlns:a16="http://schemas.microsoft.com/office/drawing/2014/main" id="{F1617836-D591-4402-A63B-7DAC5FC20B13}"/>
              </a:ext>
            </a:extLst>
          </p:cNvPr>
          <p:cNvSpPr>
            <a:spLocks noGrp="1" noChangeArrowheads="1"/>
          </p:cNvSpPr>
          <p:nvPr>
            <p:ph type="body" idx="1"/>
          </p:nvPr>
        </p:nvSpPr>
        <p:spPr>
          <a:xfrm>
            <a:off x="620713" y="1273175"/>
            <a:ext cx="7885112" cy="4570413"/>
          </a:xfrm>
        </p:spPr>
        <p:txBody>
          <a:bodyPr/>
          <a:lstStyle/>
          <a:p>
            <a:pPr eaLnBrk="1" hangingPunct="1">
              <a:lnSpc>
                <a:spcPct val="80000"/>
              </a:lnSpc>
            </a:pPr>
            <a:r>
              <a:rPr lang="el-GR" altLang="el-GR" sz="1900"/>
              <a:t>Παράδειγμα μετατροπής δεκαδικού κλάσματος σε δυαδικό</a:t>
            </a:r>
          </a:p>
          <a:p>
            <a:pPr lvl="1" eaLnBrk="1" hangingPunct="1">
              <a:lnSpc>
                <a:spcPct val="80000"/>
              </a:lnSpc>
            </a:pPr>
            <a:r>
              <a:rPr lang="en-GB" altLang="el-GR" sz="1700"/>
              <a:t>F=0.375</a:t>
            </a:r>
          </a:p>
          <a:p>
            <a:pPr lvl="2" eaLnBrk="1" hangingPunct="1">
              <a:lnSpc>
                <a:spcPct val="80000"/>
              </a:lnSpc>
            </a:pPr>
            <a:r>
              <a:rPr lang="en-GB" altLang="el-GR" sz="1500"/>
              <a:t>2F=2*0.375=0.75 &lt; 1 </a:t>
            </a:r>
            <a:r>
              <a:rPr lang="en-GB" altLang="el-GR" sz="1500">
                <a:sym typeface="Symbol" panose="05050102010706020507" pitchFamily="18" charset="2"/>
              </a:rPr>
              <a:t></a:t>
            </a:r>
            <a:r>
              <a:rPr lang="el-GR" altLang="el-GR" sz="1500">
                <a:sym typeface="Symbol" panose="05050102010706020507" pitchFamily="18" charset="2"/>
              </a:rPr>
              <a:t> α</a:t>
            </a:r>
            <a:r>
              <a:rPr lang="el-GR" altLang="el-GR" sz="1500" baseline="-25000">
                <a:sym typeface="Symbol" panose="05050102010706020507" pitchFamily="18" charset="2"/>
              </a:rPr>
              <a:t>1</a:t>
            </a:r>
            <a:r>
              <a:rPr lang="el-GR" altLang="el-GR" sz="1500">
                <a:sym typeface="Symbol" panose="05050102010706020507" pitchFamily="18" charset="2"/>
              </a:rPr>
              <a:t>=0</a:t>
            </a:r>
          </a:p>
          <a:p>
            <a:pPr lvl="2" eaLnBrk="1" hangingPunct="1">
              <a:lnSpc>
                <a:spcPct val="80000"/>
              </a:lnSpc>
            </a:pPr>
            <a:r>
              <a:rPr lang="el-GR" altLang="el-GR" sz="1500">
                <a:sym typeface="Symbol" panose="05050102010706020507" pitchFamily="18" charset="2"/>
              </a:rPr>
              <a:t>2(2</a:t>
            </a:r>
            <a:r>
              <a:rPr lang="en-GB" altLang="el-GR" sz="1500">
                <a:sym typeface="Symbol" panose="05050102010706020507" pitchFamily="18" charset="2"/>
              </a:rPr>
              <a:t>F-</a:t>
            </a:r>
            <a:r>
              <a:rPr lang="el-GR" altLang="el-GR" sz="1500">
                <a:sym typeface="Symbol" panose="05050102010706020507" pitchFamily="18" charset="2"/>
              </a:rPr>
              <a:t>α</a:t>
            </a:r>
            <a:r>
              <a:rPr lang="el-GR" altLang="el-GR" sz="1500" baseline="-25000">
                <a:sym typeface="Symbol" panose="05050102010706020507" pitchFamily="18" charset="2"/>
              </a:rPr>
              <a:t>1</a:t>
            </a:r>
            <a:r>
              <a:rPr lang="el-GR" altLang="el-GR" sz="1500">
                <a:sym typeface="Symbol" panose="05050102010706020507" pitchFamily="18" charset="2"/>
              </a:rPr>
              <a:t>)=</a:t>
            </a:r>
            <a:r>
              <a:rPr lang="en-GB" altLang="el-GR" sz="1500"/>
              <a:t>2*0.75=</a:t>
            </a:r>
            <a:r>
              <a:rPr lang="el-GR" altLang="el-GR" sz="1500"/>
              <a:t>1.5 ≥ 1 </a:t>
            </a:r>
            <a:r>
              <a:rPr lang="en-GB" altLang="el-GR" sz="1500">
                <a:sym typeface="Symbol" panose="05050102010706020507" pitchFamily="18" charset="2"/>
              </a:rPr>
              <a:t></a:t>
            </a:r>
            <a:r>
              <a:rPr lang="el-GR" altLang="el-GR" sz="1500">
                <a:sym typeface="Symbol" panose="05050102010706020507" pitchFamily="18" charset="2"/>
              </a:rPr>
              <a:t> α</a:t>
            </a:r>
            <a:r>
              <a:rPr lang="el-GR" altLang="el-GR" sz="1500" baseline="-25000">
                <a:sym typeface="Symbol" panose="05050102010706020507" pitchFamily="18" charset="2"/>
              </a:rPr>
              <a:t>2</a:t>
            </a:r>
            <a:r>
              <a:rPr lang="el-GR" altLang="el-GR" sz="1500">
                <a:sym typeface="Symbol" panose="05050102010706020507" pitchFamily="18" charset="2"/>
              </a:rPr>
              <a:t>=1</a:t>
            </a:r>
          </a:p>
          <a:p>
            <a:pPr lvl="2" eaLnBrk="1" hangingPunct="1">
              <a:lnSpc>
                <a:spcPct val="80000"/>
              </a:lnSpc>
            </a:pPr>
            <a:r>
              <a:rPr lang="el-GR" altLang="el-GR" sz="1500">
                <a:sym typeface="Symbol" panose="05050102010706020507" pitchFamily="18" charset="2"/>
              </a:rPr>
              <a:t>2(2(2</a:t>
            </a:r>
            <a:r>
              <a:rPr lang="en-GB" altLang="el-GR" sz="1500">
                <a:sym typeface="Symbol" panose="05050102010706020507" pitchFamily="18" charset="2"/>
              </a:rPr>
              <a:t>F-</a:t>
            </a:r>
            <a:r>
              <a:rPr lang="el-GR" altLang="el-GR" sz="1500">
                <a:sym typeface="Symbol" panose="05050102010706020507" pitchFamily="18" charset="2"/>
              </a:rPr>
              <a:t>α</a:t>
            </a:r>
            <a:r>
              <a:rPr lang="el-GR" altLang="el-GR" sz="1500" baseline="-25000">
                <a:sym typeface="Symbol" panose="05050102010706020507" pitchFamily="18" charset="2"/>
              </a:rPr>
              <a:t>1</a:t>
            </a:r>
            <a:r>
              <a:rPr lang="el-GR" altLang="el-GR" sz="1500">
                <a:sym typeface="Symbol" panose="05050102010706020507" pitchFamily="18" charset="2"/>
              </a:rPr>
              <a:t>)-α2)=2(1.5-1)=1 </a:t>
            </a:r>
            <a:r>
              <a:rPr lang="el-GR" altLang="el-GR" sz="1500"/>
              <a:t>≥ 1 </a:t>
            </a:r>
            <a:r>
              <a:rPr lang="en-GB" altLang="el-GR" sz="1500">
                <a:sym typeface="Symbol" panose="05050102010706020507" pitchFamily="18" charset="2"/>
              </a:rPr>
              <a:t></a:t>
            </a:r>
            <a:r>
              <a:rPr lang="el-GR" altLang="el-GR" sz="1500">
                <a:sym typeface="Symbol" panose="05050102010706020507" pitchFamily="18" charset="2"/>
              </a:rPr>
              <a:t> α</a:t>
            </a:r>
            <a:r>
              <a:rPr lang="el-GR" altLang="el-GR" sz="1500" baseline="-25000">
                <a:sym typeface="Symbol" panose="05050102010706020507" pitchFamily="18" charset="2"/>
              </a:rPr>
              <a:t>3</a:t>
            </a:r>
            <a:r>
              <a:rPr lang="el-GR" altLang="el-GR" sz="1500">
                <a:sym typeface="Symbol" panose="05050102010706020507" pitchFamily="18" charset="2"/>
              </a:rPr>
              <a:t>=1</a:t>
            </a:r>
          </a:p>
          <a:p>
            <a:pPr lvl="2" eaLnBrk="1" hangingPunct="1">
              <a:lnSpc>
                <a:spcPct val="80000"/>
              </a:lnSpc>
            </a:pPr>
            <a:r>
              <a:rPr lang="el-GR" altLang="el-GR" sz="1500"/>
              <a:t>Άρα το δυαδικό ανάπτυγμα του 0.375 είναι 0.011</a:t>
            </a:r>
          </a:p>
          <a:p>
            <a:pPr lvl="1" eaLnBrk="1" hangingPunct="1">
              <a:lnSpc>
                <a:spcPct val="80000"/>
              </a:lnSpc>
            </a:pPr>
            <a:r>
              <a:rPr lang="en-GB" altLang="el-GR" sz="1700"/>
              <a:t>F=0.327</a:t>
            </a:r>
          </a:p>
          <a:p>
            <a:pPr lvl="2" eaLnBrk="1" hangingPunct="1">
              <a:lnSpc>
                <a:spcPct val="80000"/>
              </a:lnSpc>
            </a:pPr>
            <a:r>
              <a:rPr lang="en-GB" altLang="el-GR" sz="1500"/>
              <a:t>2*0.327=0.654 &lt; 1 </a:t>
            </a:r>
            <a:r>
              <a:rPr lang="en-GB" altLang="el-GR" sz="1500">
                <a:sym typeface="Symbol" panose="05050102010706020507" pitchFamily="18" charset="2"/>
              </a:rPr>
              <a:t></a:t>
            </a:r>
            <a:r>
              <a:rPr lang="el-GR" altLang="el-GR" sz="1500">
                <a:sym typeface="Symbol" panose="05050102010706020507" pitchFamily="18" charset="2"/>
              </a:rPr>
              <a:t> α</a:t>
            </a:r>
            <a:r>
              <a:rPr lang="el-GR" altLang="el-GR" sz="1500" baseline="-25000">
                <a:sym typeface="Symbol" panose="05050102010706020507" pitchFamily="18" charset="2"/>
              </a:rPr>
              <a:t>1</a:t>
            </a:r>
            <a:r>
              <a:rPr lang="el-GR" altLang="el-GR" sz="1500">
                <a:sym typeface="Symbol" panose="05050102010706020507" pitchFamily="18" charset="2"/>
              </a:rPr>
              <a:t>=0</a:t>
            </a:r>
            <a:endParaRPr lang="en-GB" altLang="el-GR" sz="1500">
              <a:sym typeface="Symbol" panose="05050102010706020507" pitchFamily="18" charset="2"/>
            </a:endParaRPr>
          </a:p>
          <a:p>
            <a:pPr lvl="2" eaLnBrk="1" hangingPunct="1">
              <a:lnSpc>
                <a:spcPct val="80000"/>
              </a:lnSpc>
            </a:pPr>
            <a:r>
              <a:rPr lang="en-GB" altLang="el-GR" sz="1500">
                <a:sym typeface="Symbol" panose="05050102010706020507" pitchFamily="18" charset="2"/>
              </a:rPr>
              <a:t>2*0.654=1.308 </a:t>
            </a:r>
            <a:r>
              <a:rPr lang="el-GR" altLang="el-GR" sz="1500"/>
              <a:t>≥ 1 </a:t>
            </a:r>
            <a:r>
              <a:rPr lang="en-GB" altLang="el-GR" sz="1500">
                <a:sym typeface="Symbol" panose="05050102010706020507" pitchFamily="18" charset="2"/>
              </a:rPr>
              <a:t></a:t>
            </a:r>
            <a:r>
              <a:rPr lang="el-GR" altLang="el-GR" sz="1500">
                <a:sym typeface="Symbol" panose="05050102010706020507" pitchFamily="18" charset="2"/>
              </a:rPr>
              <a:t> α</a:t>
            </a:r>
            <a:r>
              <a:rPr lang="el-GR" altLang="el-GR" sz="1500" baseline="-25000">
                <a:sym typeface="Symbol" panose="05050102010706020507" pitchFamily="18" charset="2"/>
              </a:rPr>
              <a:t>2</a:t>
            </a:r>
            <a:r>
              <a:rPr lang="el-GR" altLang="el-GR" sz="1500">
                <a:sym typeface="Symbol" panose="05050102010706020507" pitchFamily="18" charset="2"/>
              </a:rPr>
              <a:t>=1</a:t>
            </a:r>
            <a:endParaRPr lang="en-GB" altLang="el-GR" sz="1500">
              <a:sym typeface="Symbol" panose="05050102010706020507" pitchFamily="18" charset="2"/>
            </a:endParaRPr>
          </a:p>
          <a:p>
            <a:pPr lvl="2" eaLnBrk="1" hangingPunct="1">
              <a:lnSpc>
                <a:spcPct val="80000"/>
              </a:lnSpc>
            </a:pPr>
            <a:r>
              <a:rPr lang="en-GB" altLang="el-GR" sz="1500">
                <a:sym typeface="Symbol" panose="05050102010706020507" pitchFamily="18" charset="2"/>
              </a:rPr>
              <a:t>2*(1.308-1)=0.616 </a:t>
            </a:r>
            <a:r>
              <a:rPr lang="en-GB" altLang="el-GR" sz="1500"/>
              <a:t>&lt; 1 </a:t>
            </a:r>
            <a:r>
              <a:rPr lang="en-GB" altLang="el-GR" sz="1500">
                <a:sym typeface="Symbol" panose="05050102010706020507" pitchFamily="18" charset="2"/>
              </a:rPr>
              <a:t></a:t>
            </a:r>
            <a:r>
              <a:rPr lang="el-GR" altLang="el-GR" sz="1500">
                <a:sym typeface="Symbol" panose="05050102010706020507" pitchFamily="18" charset="2"/>
              </a:rPr>
              <a:t> α</a:t>
            </a:r>
            <a:r>
              <a:rPr lang="en-GB" altLang="el-GR" sz="1500" baseline="-25000">
                <a:sym typeface="Symbol" panose="05050102010706020507" pitchFamily="18" charset="2"/>
              </a:rPr>
              <a:t>3</a:t>
            </a:r>
            <a:r>
              <a:rPr lang="el-GR" altLang="el-GR" sz="1500">
                <a:sym typeface="Symbol" panose="05050102010706020507" pitchFamily="18" charset="2"/>
              </a:rPr>
              <a:t>=0</a:t>
            </a:r>
            <a:endParaRPr lang="en-GB" altLang="el-GR" sz="1500">
              <a:sym typeface="Symbol" panose="05050102010706020507" pitchFamily="18" charset="2"/>
            </a:endParaRPr>
          </a:p>
          <a:p>
            <a:pPr lvl="2" eaLnBrk="1" hangingPunct="1">
              <a:lnSpc>
                <a:spcPct val="80000"/>
              </a:lnSpc>
            </a:pPr>
            <a:r>
              <a:rPr lang="en-GB" altLang="el-GR" sz="1500">
                <a:sym typeface="Symbol" panose="05050102010706020507" pitchFamily="18" charset="2"/>
              </a:rPr>
              <a:t>2*0.616=1.232 </a:t>
            </a:r>
            <a:r>
              <a:rPr lang="el-GR" altLang="el-GR" sz="1500"/>
              <a:t>≥ 1 </a:t>
            </a:r>
            <a:r>
              <a:rPr lang="en-GB" altLang="el-GR" sz="1500">
                <a:sym typeface="Symbol" panose="05050102010706020507" pitchFamily="18" charset="2"/>
              </a:rPr>
              <a:t></a:t>
            </a:r>
            <a:r>
              <a:rPr lang="el-GR" altLang="el-GR" sz="1500">
                <a:sym typeface="Symbol" panose="05050102010706020507" pitchFamily="18" charset="2"/>
              </a:rPr>
              <a:t> α</a:t>
            </a:r>
            <a:r>
              <a:rPr lang="en-GB" altLang="el-GR" sz="1500" baseline="-25000">
                <a:sym typeface="Symbol" panose="05050102010706020507" pitchFamily="18" charset="2"/>
              </a:rPr>
              <a:t>4</a:t>
            </a:r>
            <a:r>
              <a:rPr lang="el-GR" altLang="el-GR" sz="1500">
                <a:sym typeface="Symbol" panose="05050102010706020507" pitchFamily="18" charset="2"/>
              </a:rPr>
              <a:t>=1</a:t>
            </a:r>
            <a:endParaRPr lang="en-GB" altLang="el-GR" sz="1500">
              <a:sym typeface="Symbol" panose="05050102010706020507" pitchFamily="18" charset="2"/>
            </a:endParaRPr>
          </a:p>
          <a:p>
            <a:pPr lvl="2" eaLnBrk="1" hangingPunct="1">
              <a:lnSpc>
                <a:spcPct val="80000"/>
              </a:lnSpc>
            </a:pPr>
            <a:r>
              <a:rPr lang="en-GB" altLang="el-GR" sz="1500">
                <a:sym typeface="Symbol" panose="05050102010706020507" pitchFamily="18" charset="2"/>
              </a:rPr>
              <a:t>2*(1.232-1)=0.464 </a:t>
            </a:r>
            <a:r>
              <a:rPr lang="en-GB" altLang="el-GR" sz="1500"/>
              <a:t>&lt; 1 </a:t>
            </a:r>
            <a:r>
              <a:rPr lang="en-GB" altLang="el-GR" sz="1500">
                <a:sym typeface="Symbol" panose="05050102010706020507" pitchFamily="18" charset="2"/>
              </a:rPr>
              <a:t></a:t>
            </a:r>
            <a:r>
              <a:rPr lang="el-GR" altLang="el-GR" sz="1500">
                <a:sym typeface="Symbol" panose="05050102010706020507" pitchFamily="18" charset="2"/>
              </a:rPr>
              <a:t> α</a:t>
            </a:r>
            <a:r>
              <a:rPr lang="en-GB" altLang="el-GR" sz="1500" baseline="-25000">
                <a:sym typeface="Symbol" panose="05050102010706020507" pitchFamily="18" charset="2"/>
              </a:rPr>
              <a:t>5</a:t>
            </a:r>
            <a:r>
              <a:rPr lang="el-GR" altLang="el-GR" sz="1500">
                <a:sym typeface="Symbol" panose="05050102010706020507" pitchFamily="18" charset="2"/>
              </a:rPr>
              <a:t>=0</a:t>
            </a:r>
            <a:endParaRPr lang="en-GB" altLang="el-GR" sz="1500">
              <a:sym typeface="Symbol" panose="05050102010706020507" pitchFamily="18" charset="2"/>
            </a:endParaRPr>
          </a:p>
          <a:p>
            <a:pPr lvl="2" eaLnBrk="1" hangingPunct="1">
              <a:lnSpc>
                <a:spcPct val="80000"/>
              </a:lnSpc>
            </a:pPr>
            <a:r>
              <a:rPr lang="en-GB" altLang="el-GR" sz="1500">
                <a:sym typeface="Symbol" panose="05050102010706020507" pitchFamily="18" charset="2"/>
              </a:rPr>
              <a:t>2*0.464=0.928 </a:t>
            </a:r>
            <a:r>
              <a:rPr lang="en-GB" altLang="el-GR" sz="1500"/>
              <a:t>&lt; 1 </a:t>
            </a:r>
            <a:r>
              <a:rPr lang="en-GB" altLang="el-GR" sz="1500">
                <a:sym typeface="Symbol" panose="05050102010706020507" pitchFamily="18" charset="2"/>
              </a:rPr>
              <a:t></a:t>
            </a:r>
            <a:r>
              <a:rPr lang="el-GR" altLang="el-GR" sz="1500">
                <a:sym typeface="Symbol" panose="05050102010706020507" pitchFamily="18" charset="2"/>
              </a:rPr>
              <a:t> α</a:t>
            </a:r>
            <a:r>
              <a:rPr lang="en-GB" altLang="el-GR" sz="1500" baseline="-25000">
                <a:sym typeface="Symbol" panose="05050102010706020507" pitchFamily="18" charset="2"/>
              </a:rPr>
              <a:t>6</a:t>
            </a:r>
            <a:r>
              <a:rPr lang="el-GR" altLang="el-GR" sz="1500">
                <a:sym typeface="Symbol" panose="05050102010706020507" pitchFamily="18" charset="2"/>
              </a:rPr>
              <a:t>=0</a:t>
            </a:r>
            <a:endParaRPr lang="en-GB" altLang="el-GR" sz="1500">
              <a:sym typeface="Symbol" panose="05050102010706020507" pitchFamily="18" charset="2"/>
            </a:endParaRPr>
          </a:p>
          <a:p>
            <a:pPr lvl="2" eaLnBrk="1" hangingPunct="1">
              <a:lnSpc>
                <a:spcPct val="80000"/>
              </a:lnSpc>
            </a:pPr>
            <a:r>
              <a:rPr lang="en-GB" altLang="el-GR" sz="1500">
                <a:sym typeface="Symbol" panose="05050102010706020507" pitchFamily="18" charset="2"/>
              </a:rPr>
              <a:t>2*0.928=1.956 </a:t>
            </a:r>
            <a:r>
              <a:rPr lang="el-GR" altLang="el-GR" sz="1500"/>
              <a:t>≥ 1 </a:t>
            </a:r>
            <a:r>
              <a:rPr lang="en-GB" altLang="el-GR" sz="1500">
                <a:sym typeface="Symbol" panose="05050102010706020507" pitchFamily="18" charset="2"/>
              </a:rPr>
              <a:t></a:t>
            </a:r>
            <a:r>
              <a:rPr lang="el-GR" altLang="el-GR" sz="1500">
                <a:sym typeface="Symbol" panose="05050102010706020507" pitchFamily="18" charset="2"/>
              </a:rPr>
              <a:t> α</a:t>
            </a:r>
            <a:r>
              <a:rPr lang="en-GB" altLang="el-GR" sz="1500" baseline="-25000">
                <a:sym typeface="Symbol" panose="05050102010706020507" pitchFamily="18" charset="2"/>
              </a:rPr>
              <a:t>7</a:t>
            </a:r>
            <a:r>
              <a:rPr lang="el-GR" altLang="el-GR" sz="1500">
                <a:sym typeface="Symbol" panose="05050102010706020507" pitchFamily="18" charset="2"/>
              </a:rPr>
              <a:t>=1</a:t>
            </a:r>
            <a:endParaRPr lang="en-GB" altLang="el-GR" sz="1500">
              <a:sym typeface="Symbol" panose="05050102010706020507" pitchFamily="18" charset="2"/>
            </a:endParaRPr>
          </a:p>
          <a:p>
            <a:pPr lvl="2" eaLnBrk="1" hangingPunct="1">
              <a:lnSpc>
                <a:spcPct val="80000"/>
              </a:lnSpc>
            </a:pPr>
            <a:r>
              <a:rPr lang="en-GB" altLang="el-GR" sz="1500">
                <a:sym typeface="Symbol" panose="05050102010706020507" pitchFamily="18" charset="2"/>
              </a:rPr>
              <a:t>2*(1.956-1)=1.912 </a:t>
            </a:r>
            <a:r>
              <a:rPr lang="el-GR" altLang="el-GR" sz="1500"/>
              <a:t>≥ 1 </a:t>
            </a:r>
            <a:r>
              <a:rPr lang="en-GB" altLang="el-GR" sz="1500">
                <a:sym typeface="Symbol" panose="05050102010706020507" pitchFamily="18" charset="2"/>
              </a:rPr>
              <a:t></a:t>
            </a:r>
            <a:r>
              <a:rPr lang="el-GR" altLang="el-GR" sz="1500">
                <a:sym typeface="Symbol" panose="05050102010706020507" pitchFamily="18" charset="2"/>
              </a:rPr>
              <a:t> α</a:t>
            </a:r>
            <a:r>
              <a:rPr lang="en-GB" altLang="el-GR" sz="1500" baseline="-25000">
                <a:sym typeface="Symbol" panose="05050102010706020507" pitchFamily="18" charset="2"/>
              </a:rPr>
              <a:t>8</a:t>
            </a:r>
            <a:r>
              <a:rPr lang="el-GR" altLang="el-GR" sz="1500">
                <a:sym typeface="Symbol" panose="05050102010706020507" pitchFamily="18" charset="2"/>
              </a:rPr>
              <a:t>=1</a:t>
            </a:r>
            <a:endParaRPr lang="en-GB" altLang="el-GR" sz="1500">
              <a:sym typeface="Symbol" panose="05050102010706020507" pitchFamily="18" charset="2"/>
            </a:endParaRPr>
          </a:p>
          <a:p>
            <a:pPr lvl="2" eaLnBrk="1" hangingPunct="1">
              <a:lnSpc>
                <a:spcPct val="80000"/>
              </a:lnSpc>
            </a:pPr>
            <a:r>
              <a:rPr lang="en-GB" altLang="el-GR" sz="1500">
                <a:sym typeface="Symbol" panose="05050102010706020507" pitchFamily="18" charset="2"/>
              </a:rPr>
              <a:t>2*(1.912-1)=1.824 </a:t>
            </a:r>
            <a:r>
              <a:rPr lang="el-GR" altLang="el-GR" sz="1500"/>
              <a:t>≥ 1 </a:t>
            </a:r>
            <a:r>
              <a:rPr lang="en-GB" altLang="el-GR" sz="1500">
                <a:sym typeface="Symbol" panose="05050102010706020507" pitchFamily="18" charset="2"/>
              </a:rPr>
              <a:t></a:t>
            </a:r>
            <a:r>
              <a:rPr lang="el-GR" altLang="el-GR" sz="1500">
                <a:sym typeface="Symbol" panose="05050102010706020507" pitchFamily="18" charset="2"/>
              </a:rPr>
              <a:t> α</a:t>
            </a:r>
            <a:r>
              <a:rPr lang="en-GB" altLang="el-GR" sz="1500" baseline="-25000">
                <a:sym typeface="Symbol" panose="05050102010706020507" pitchFamily="18" charset="2"/>
              </a:rPr>
              <a:t>9</a:t>
            </a:r>
            <a:r>
              <a:rPr lang="el-GR" altLang="el-GR" sz="1500">
                <a:sym typeface="Symbol" panose="05050102010706020507" pitchFamily="18" charset="2"/>
              </a:rPr>
              <a:t>=1</a:t>
            </a:r>
            <a:endParaRPr lang="en-GB" altLang="el-GR" sz="1500">
              <a:sym typeface="Symbol" panose="05050102010706020507" pitchFamily="18" charset="2"/>
            </a:endParaRPr>
          </a:p>
          <a:p>
            <a:pPr lvl="2" eaLnBrk="1" hangingPunct="1">
              <a:lnSpc>
                <a:spcPct val="80000"/>
              </a:lnSpc>
            </a:pPr>
            <a:r>
              <a:rPr lang="el-GR" altLang="el-GR" sz="1500"/>
              <a:t>Άρα το δυαδικό ανάπτυγμα του 0.3</a:t>
            </a:r>
            <a:r>
              <a:rPr lang="en-GB" altLang="el-GR" sz="1500"/>
              <a:t>27</a:t>
            </a:r>
            <a:r>
              <a:rPr lang="el-GR" altLang="el-GR" sz="1500"/>
              <a:t> είναι 0.0</a:t>
            </a:r>
            <a:r>
              <a:rPr lang="en-GB" altLang="el-GR" sz="1500"/>
              <a:t>10100111…</a:t>
            </a:r>
          </a:p>
          <a:p>
            <a:pPr lvl="2" eaLnBrk="1" hangingPunct="1">
              <a:lnSpc>
                <a:spcPct val="80000"/>
              </a:lnSpc>
            </a:pPr>
            <a:r>
              <a:rPr lang="el-GR" altLang="el-GR" sz="1500"/>
              <a:t>Παρατηρούμε ότι είναι δυνατόν το δυαδικό ανάπτυγμα ενός κλάσματος να αποτελείται από άπειρα δυαδικά ψηφία</a:t>
            </a:r>
          </a:p>
        </p:txBody>
      </p:sp>
    </p:spTree>
    <p:extLst>
      <p:ext uri="{BB962C8B-B14F-4D97-AF65-F5344CB8AC3E}">
        <p14:creationId xmlns:p14="http://schemas.microsoft.com/office/powerpoint/2010/main" val="2690856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3">
            <a:extLst>
              <a:ext uri="{FF2B5EF4-FFF2-40B4-BE49-F238E27FC236}">
                <a16:creationId xmlns:a16="http://schemas.microsoft.com/office/drawing/2014/main" id="{66470F32-2997-4E33-8F03-3D05545BA1EC}"/>
              </a:ext>
            </a:extLst>
          </p:cNvPr>
          <p:cNvSpPr txBox="1">
            <a:spLocks noChangeArrowheads="1"/>
          </p:cNvSpPr>
          <p:nvPr/>
        </p:nvSpPr>
        <p:spPr bwMode="auto">
          <a:xfrm>
            <a:off x="6472238" y="38417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742950" indent="-285750">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r>
              <a:rPr lang="el-GR" altLang="el-GR" sz="1600" b="1">
                <a:solidFill>
                  <a:srgbClr val="FF0000"/>
                </a:solidFill>
                <a:cs typeface="Arial" panose="020B0604020202020204" pitchFamily="34" charset="0"/>
              </a:rPr>
              <a:t>0</a:t>
            </a:r>
          </a:p>
        </p:txBody>
      </p:sp>
      <p:sp>
        <p:nvSpPr>
          <p:cNvPr id="111619" name="Rectangle 4">
            <a:extLst>
              <a:ext uri="{FF2B5EF4-FFF2-40B4-BE49-F238E27FC236}">
                <a16:creationId xmlns:a16="http://schemas.microsoft.com/office/drawing/2014/main" id="{62084555-39D8-42F6-B413-CC87B6FEBE88}"/>
              </a:ext>
            </a:extLst>
          </p:cNvPr>
          <p:cNvSpPr>
            <a:spLocks noChangeArrowheads="1"/>
          </p:cNvSpPr>
          <p:nvPr/>
        </p:nvSpPr>
        <p:spPr bwMode="auto">
          <a:xfrm>
            <a:off x="4714875" y="1562100"/>
            <a:ext cx="1223963" cy="460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742950" indent="-285750">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endParaRPr lang="el-GR" altLang="el-GR" sz="2000">
              <a:cs typeface="Arial" panose="020B0604020202020204" pitchFamily="34" charset="0"/>
            </a:endParaRPr>
          </a:p>
        </p:txBody>
      </p:sp>
      <p:sp>
        <p:nvSpPr>
          <p:cNvPr id="111620" name="Rectangle 5">
            <a:extLst>
              <a:ext uri="{FF2B5EF4-FFF2-40B4-BE49-F238E27FC236}">
                <a16:creationId xmlns:a16="http://schemas.microsoft.com/office/drawing/2014/main" id="{9DE1D691-A87B-462F-8C7A-5EB7330A14A0}"/>
              </a:ext>
            </a:extLst>
          </p:cNvPr>
          <p:cNvSpPr>
            <a:spLocks noChangeArrowheads="1"/>
          </p:cNvSpPr>
          <p:nvPr/>
        </p:nvSpPr>
        <p:spPr bwMode="auto">
          <a:xfrm>
            <a:off x="5938838" y="1562100"/>
            <a:ext cx="1223962" cy="460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742950" indent="-285750">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endParaRPr lang="el-GR" altLang="el-GR" sz="2000">
              <a:cs typeface="Arial" panose="020B0604020202020204" pitchFamily="34" charset="0"/>
            </a:endParaRPr>
          </a:p>
        </p:txBody>
      </p:sp>
      <p:sp>
        <p:nvSpPr>
          <p:cNvPr id="111621" name="Rectangle 6">
            <a:extLst>
              <a:ext uri="{FF2B5EF4-FFF2-40B4-BE49-F238E27FC236}">
                <a16:creationId xmlns:a16="http://schemas.microsoft.com/office/drawing/2014/main" id="{F5B0C29C-3016-4257-80C3-5B79609D6401}"/>
              </a:ext>
            </a:extLst>
          </p:cNvPr>
          <p:cNvSpPr>
            <a:spLocks noGrp="1" noChangeArrowheads="1"/>
          </p:cNvSpPr>
          <p:nvPr>
            <p:ph type="title"/>
          </p:nvPr>
        </p:nvSpPr>
        <p:spPr/>
        <p:txBody>
          <a:bodyPr>
            <a:normAutofit fontScale="90000"/>
          </a:bodyPr>
          <a:lstStyle/>
          <a:p>
            <a:pPr eaLnBrk="1" hangingPunct="1"/>
            <a:r>
              <a:rPr lang="el-GR" altLang="el-GR" dirty="0"/>
              <a:t>Αλγόριθμος κωδικοποίησης</a:t>
            </a:r>
            <a:r>
              <a:rPr lang="en-GB" altLang="el-GR" dirty="0"/>
              <a:t> SHANNON …</a:t>
            </a:r>
            <a:endParaRPr lang="el-GR" altLang="el-GR" dirty="0"/>
          </a:p>
        </p:txBody>
      </p:sp>
      <p:sp>
        <p:nvSpPr>
          <p:cNvPr id="111622" name="Rectangle 7">
            <a:extLst>
              <a:ext uri="{FF2B5EF4-FFF2-40B4-BE49-F238E27FC236}">
                <a16:creationId xmlns:a16="http://schemas.microsoft.com/office/drawing/2014/main" id="{F4E907C8-D809-4154-BC4D-54B6D5779B5B}"/>
              </a:ext>
            </a:extLst>
          </p:cNvPr>
          <p:cNvSpPr>
            <a:spLocks noChangeArrowheads="1"/>
          </p:cNvSpPr>
          <p:nvPr/>
        </p:nvSpPr>
        <p:spPr bwMode="auto">
          <a:xfrm>
            <a:off x="3490913" y="1562100"/>
            <a:ext cx="1223962" cy="460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742950" indent="-285750">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endParaRPr lang="el-GR" altLang="el-GR" sz="2000">
              <a:cs typeface="Arial" panose="020B0604020202020204" pitchFamily="34" charset="0"/>
            </a:endParaRPr>
          </a:p>
        </p:txBody>
      </p:sp>
      <p:sp>
        <p:nvSpPr>
          <p:cNvPr id="111623" name="Rectangle 8">
            <a:extLst>
              <a:ext uri="{FF2B5EF4-FFF2-40B4-BE49-F238E27FC236}">
                <a16:creationId xmlns:a16="http://schemas.microsoft.com/office/drawing/2014/main" id="{6BFAB250-9F12-4BCF-9255-A97BAB99DF2E}"/>
              </a:ext>
            </a:extLst>
          </p:cNvPr>
          <p:cNvSpPr>
            <a:spLocks noChangeArrowheads="1"/>
          </p:cNvSpPr>
          <p:nvPr/>
        </p:nvSpPr>
        <p:spPr bwMode="auto">
          <a:xfrm>
            <a:off x="7164388" y="1562100"/>
            <a:ext cx="1223962" cy="460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742950" indent="-285750">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endParaRPr lang="el-GR" altLang="el-GR" sz="2000">
              <a:cs typeface="Arial" panose="020B0604020202020204" pitchFamily="34" charset="0"/>
            </a:endParaRPr>
          </a:p>
        </p:txBody>
      </p:sp>
      <p:sp>
        <p:nvSpPr>
          <p:cNvPr id="111624" name="Text Box 9">
            <a:extLst>
              <a:ext uri="{FF2B5EF4-FFF2-40B4-BE49-F238E27FC236}">
                <a16:creationId xmlns:a16="http://schemas.microsoft.com/office/drawing/2014/main" id="{F0C3AEA9-293D-4207-B3A4-42FF07E2C0A4}"/>
              </a:ext>
            </a:extLst>
          </p:cNvPr>
          <p:cNvSpPr txBox="1">
            <a:spLocks noChangeArrowheads="1"/>
          </p:cNvSpPr>
          <p:nvPr/>
        </p:nvSpPr>
        <p:spPr bwMode="auto">
          <a:xfrm rot="5400000">
            <a:off x="-627062" y="3644900"/>
            <a:ext cx="22177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spcAft>
                <a:spcPct val="20000"/>
              </a:spcAft>
              <a:buClr>
                <a:srgbClr val="FF6600"/>
              </a:buClr>
              <a:buSzPct val="11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1pPr>
            <a:lvl2pPr marL="742950" indent="-285750">
              <a:lnSpc>
                <a:spcPct val="90000"/>
              </a:lnSpc>
              <a:spcBef>
                <a:spcPct val="20000"/>
              </a:spcBef>
              <a:spcAft>
                <a:spcPct val="20000"/>
              </a:spcAft>
              <a:buClr>
                <a:srgbClr val="FF6600"/>
              </a:buClr>
              <a:buChar char="–"/>
              <a:defRPr sz="2200">
                <a:solidFill>
                  <a:schemeClr val="tx1"/>
                </a:solidFill>
                <a:latin typeface="Arial" panose="020B0604020202020204" pitchFamily="34" charset="0"/>
                <a:ea typeface="MS PGothic" panose="020B0600070205080204" pitchFamily="34" charset="-128"/>
              </a:defRPr>
            </a:lvl2pPr>
            <a:lvl3pPr marL="1143000" indent="-228600">
              <a:lnSpc>
                <a:spcPct val="90000"/>
              </a:lnSpc>
              <a:spcBef>
                <a:spcPct val="20000"/>
              </a:spcBef>
              <a:spcAft>
                <a:spcPct val="20000"/>
              </a:spcAft>
              <a:buClr>
                <a:srgbClr val="FF6600"/>
              </a:buClr>
              <a:buChar char="•"/>
              <a:defRPr sz="2000">
                <a:solidFill>
                  <a:schemeClr val="tx1"/>
                </a:solidFill>
                <a:latin typeface="Arial" panose="020B0604020202020204" pitchFamily="34" charset="0"/>
                <a:ea typeface="MS PGothic" panose="020B0600070205080204" pitchFamily="34" charset="-128"/>
              </a:defRPr>
            </a:lvl3pPr>
            <a:lvl4pPr marL="1600200" indent="-228600">
              <a:lnSpc>
                <a:spcPct val="90000"/>
              </a:lnSpc>
              <a:spcBef>
                <a:spcPct val="20000"/>
              </a:spcBef>
              <a:spcAft>
                <a:spcPct val="20000"/>
              </a:spcAft>
              <a:buClr>
                <a:schemeClr val="accent1"/>
              </a:buClr>
              <a:buSzPct val="70000"/>
              <a:buChar char="–"/>
              <a:defRPr>
                <a:solidFill>
                  <a:schemeClr val="tx1"/>
                </a:solidFill>
                <a:latin typeface="Arial" panose="020B0604020202020204" pitchFamily="34" charset="0"/>
                <a:ea typeface="MS PGothic" panose="020B0600070205080204" pitchFamily="34" charset="-128"/>
              </a:defRPr>
            </a:lvl4pPr>
            <a:lvl5pPr marL="2057400" indent="-22860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ct val="20000"/>
              </a:spcBef>
              <a:spcAft>
                <a:spcPct val="20000"/>
              </a:spcAft>
              <a:buClr>
                <a:schemeClr val="accent1"/>
              </a:buClr>
              <a:buSzPct val="70000"/>
              <a:buChar char="•"/>
              <a:defRPr sz="16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0"/>
              </a:spcBef>
              <a:spcAft>
                <a:spcPct val="0"/>
              </a:spcAft>
              <a:buClrTx/>
              <a:buSzTx/>
              <a:buFontTx/>
              <a:buNone/>
            </a:pPr>
            <a:r>
              <a:rPr lang="el-GR" altLang="el-GR" sz="2800" b="1" u="sng">
                <a:cs typeface="Arial" panose="020B0604020202020204" pitchFamily="34" charset="0"/>
              </a:rPr>
              <a:t>Παράδειγμα</a:t>
            </a:r>
          </a:p>
        </p:txBody>
      </p:sp>
      <p:sp>
        <p:nvSpPr>
          <p:cNvPr id="2" name="Freeform 1">
            <a:extLst>
              <a:ext uri="{FF2B5EF4-FFF2-40B4-BE49-F238E27FC236}">
                <a16:creationId xmlns:a16="http://schemas.microsoft.com/office/drawing/2014/main" id="{F1B6CE3C-7D18-47A8-B995-9279BAE7CDCF}"/>
              </a:ext>
            </a:extLst>
          </p:cNvPr>
          <p:cNvSpPr/>
          <p:nvPr/>
        </p:nvSpPr>
        <p:spPr bwMode="auto">
          <a:xfrm>
            <a:off x="3340100" y="1263650"/>
            <a:ext cx="2081213" cy="390525"/>
          </a:xfrm>
          <a:custGeom>
            <a:avLst/>
            <a:gdLst>
              <a:gd name="connsiteX0" fmla="*/ 0 w 2865120"/>
              <a:gd name="connsiteY0" fmla="*/ 383185 h 391894"/>
              <a:gd name="connsiteX1" fmla="*/ 1332412 w 2865120"/>
              <a:gd name="connsiteY1" fmla="*/ 8 h 391894"/>
              <a:gd name="connsiteX2" fmla="*/ 2865120 w 2865120"/>
              <a:gd name="connsiteY2" fmla="*/ 391894 h 391894"/>
            </a:gdLst>
            <a:ahLst/>
            <a:cxnLst>
              <a:cxn ang="0">
                <a:pos x="connsiteX0" y="connsiteY0"/>
              </a:cxn>
              <a:cxn ang="0">
                <a:pos x="connsiteX1" y="connsiteY1"/>
              </a:cxn>
              <a:cxn ang="0">
                <a:pos x="connsiteX2" y="connsiteY2"/>
              </a:cxn>
            </a:cxnLst>
            <a:rect l="l" t="t" r="r" b="b"/>
            <a:pathLst>
              <a:path w="2865120" h="391894">
                <a:moveTo>
                  <a:pt x="0" y="383185"/>
                </a:moveTo>
                <a:cubicBezTo>
                  <a:pt x="427446" y="190871"/>
                  <a:pt x="854892" y="-1443"/>
                  <a:pt x="1332412" y="8"/>
                </a:cubicBezTo>
                <a:cubicBezTo>
                  <a:pt x="1809932" y="1459"/>
                  <a:pt x="2337526" y="196676"/>
                  <a:pt x="2865120" y="391894"/>
                </a:cubicBezTo>
              </a:path>
            </a:pathLst>
          </a:custGeom>
          <a:noFill/>
          <a:ln>
            <a:solidFill>
              <a:srgbClr val="FF0000"/>
            </a:solidFill>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0" tIns="0" rIns="0" bIns="0"/>
          <a:lstStyle/>
          <a:p>
            <a:pPr algn="ctr" eaLnBrk="1" hangingPunct="1">
              <a:defRPr/>
            </a:pPr>
            <a:endParaRPr lang="en-US">
              <a:latin typeface="Arial" charset="0"/>
              <a:ea typeface="ＭＳ Ｐゴシック" charset="0"/>
            </a:endParaRPr>
          </a:p>
        </p:txBody>
      </p:sp>
      <p:sp>
        <p:nvSpPr>
          <p:cNvPr id="11" name="Freeform 10">
            <a:extLst>
              <a:ext uri="{FF2B5EF4-FFF2-40B4-BE49-F238E27FC236}">
                <a16:creationId xmlns:a16="http://schemas.microsoft.com/office/drawing/2014/main" id="{D834BFA4-6BCA-46AB-A249-B7FC94C34B07}"/>
              </a:ext>
            </a:extLst>
          </p:cNvPr>
          <p:cNvSpPr/>
          <p:nvPr/>
        </p:nvSpPr>
        <p:spPr bwMode="auto">
          <a:xfrm>
            <a:off x="4464050" y="1211263"/>
            <a:ext cx="2081213" cy="390525"/>
          </a:xfrm>
          <a:custGeom>
            <a:avLst/>
            <a:gdLst>
              <a:gd name="connsiteX0" fmla="*/ 0 w 2865120"/>
              <a:gd name="connsiteY0" fmla="*/ 383185 h 391894"/>
              <a:gd name="connsiteX1" fmla="*/ 1332412 w 2865120"/>
              <a:gd name="connsiteY1" fmla="*/ 8 h 391894"/>
              <a:gd name="connsiteX2" fmla="*/ 2865120 w 2865120"/>
              <a:gd name="connsiteY2" fmla="*/ 391894 h 391894"/>
            </a:gdLst>
            <a:ahLst/>
            <a:cxnLst>
              <a:cxn ang="0">
                <a:pos x="connsiteX0" y="connsiteY0"/>
              </a:cxn>
              <a:cxn ang="0">
                <a:pos x="connsiteX1" y="connsiteY1"/>
              </a:cxn>
              <a:cxn ang="0">
                <a:pos x="connsiteX2" y="connsiteY2"/>
              </a:cxn>
            </a:cxnLst>
            <a:rect l="l" t="t" r="r" b="b"/>
            <a:pathLst>
              <a:path w="2865120" h="391894">
                <a:moveTo>
                  <a:pt x="0" y="383185"/>
                </a:moveTo>
                <a:cubicBezTo>
                  <a:pt x="427446" y="190871"/>
                  <a:pt x="854892" y="-1443"/>
                  <a:pt x="1332412" y="8"/>
                </a:cubicBezTo>
                <a:cubicBezTo>
                  <a:pt x="1809932" y="1459"/>
                  <a:pt x="2337526" y="196676"/>
                  <a:pt x="2865120" y="391894"/>
                </a:cubicBezTo>
              </a:path>
            </a:pathLst>
          </a:custGeom>
          <a:noFill/>
          <a:ln>
            <a:solidFill>
              <a:srgbClr val="FF0000"/>
            </a:solidFill>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0" tIns="0" rIns="0" bIns="0"/>
          <a:lstStyle/>
          <a:p>
            <a:pPr algn="ctr" eaLnBrk="1" hangingPunct="1">
              <a:defRPr/>
            </a:pPr>
            <a:endParaRPr lang="en-US">
              <a:latin typeface="Arial" charset="0"/>
              <a:ea typeface="ＭＳ Ｐゴシック" charset="0"/>
            </a:endParaRPr>
          </a:p>
        </p:txBody>
      </p:sp>
      <p:pic>
        <p:nvPicPr>
          <p:cNvPr id="111627" name="Εικόνα 2">
            <a:extLst>
              <a:ext uri="{FF2B5EF4-FFF2-40B4-BE49-F238E27FC236}">
                <a16:creationId xmlns:a16="http://schemas.microsoft.com/office/drawing/2014/main" id="{557D70C3-63FB-4D59-A3B0-5016A7E91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926" y="1693560"/>
            <a:ext cx="71723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Ευθύγραμμο βέλος σύνδεσης 4">
            <a:extLst>
              <a:ext uri="{FF2B5EF4-FFF2-40B4-BE49-F238E27FC236}">
                <a16:creationId xmlns:a16="http://schemas.microsoft.com/office/drawing/2014/main" id="{F5DB7E2D-9820-4851-895E-E9828CA86905}"/>
              </a:ext>
            </a:extLst>
          </p:cNvPr>
          <p:cNvCxnSpPr>
            <a:cxnSpLocks/>
          </p:cNvCxnSpPr>
          <p:nvPr/>
        </p:nvCxnSpPr>
        <p:spPr>
          <a:xfrm>
            <a:off x="3635896" y="2708920"/>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F9F54F-6870-4EC6-80E8-EF2653913CA1}"/>
              </a:ext>
            </a:extLst>
          </p:cNvPr>
          <p:cNvSpPr txBox="1"/>
          <p:nvPr/>
        </p:nvSpPr>
        <p:spPr>
          <a:xfrm>
            <a:off x="4820913" y="2708920"/>
            <a:ext cx="341760" cy="261610"/>
          </a:xfrm>
          <a:prstGeom prst="rect">
            <a:avLst/>
          </a:prstGeom>
          <a:noFill/>
        </p:spPr>
        <p:txBody>
          <a:bodyPr wrap="none" rtlCol="0">
            <a:spAutoFit/>
          </a:bodyPr>
          <a:lstStyle/>
          <a:p>
            <a:r>
              <a:rPr lang="el-GR" sz="1050" dirty="0"/>
              <a:t>(+)</a:t>
            </a:r>
            <a:endParaRPr lang="en-US" sz="1050" dirty="0"/>
          </a:p>
        </p:txBody>
      </p:sp>
      <p:sp>
        <p:nvSpPr>
          <p:cNvPr id="22" name="Ελεύθερη σχεδίαση: Σχήμα 21">
            <a:extLst>
              <a:ext uri="{FF2B5EF4-FFF2-40B4-BE49-F238E27FC236}">
                <a16:creationId xmlns:a16="http://schemas.microsoft.com/office/drawing/2014/main" id="{6F75DF78-5923-4E28-9578-58CD55EC72EA}"/>
              </a:ext>
            </a:extLst>
          </p:cNvPr>
          <p:cNvSpPr/>
          <p:nvPr/>
        </p:nvSpPr>
        <p:spPr>
          <a:xfrm>
            <a:off x="4979254" y="2666360"/>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Ευθύγραμμο βέλος σύνδεσης 31">
            <a:extLst>
              <a:ext uri="{FF2B5EF4-FFF2-40B4-BE49-F238E27FC236}">
                <a16:creationId xmlns:a16="http://schemas.microsoft.com/office/drawing/2014/main" id="{56FA8EBD-9415-49AD-A1F8-18C0AEFA3E86}"/>
              </a:ext>
            </a:extLst>
          </p:cNvPr>
          <p:cNvCxnSpPr>
            <a:cxnSpLocks/>
          </p:cNvCxnSpPr>
          <p:nvPr/>
        </p:nvCxnSpPr>
        <p:spPr>
          <a:xfrm>
            <a:off x="3689701" y="3070359"/>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53502CC-0D85-4A03-8AF9-C37C5374AF19}"/>
              </a:ext>
            </a:extLst>
          </p:cNvPr>
          <p:cNvSpPr txBox="1"/>
          <p:nvPr/>
        </p:nvSpPr>
        <p:spPr>
          <a:xfrm>
            <a:off x="4874718" y="3070359"/>
            <a:ext cx="341760" cy="261610"/>
          </a:xfrm>
          <a:prstGeom prst="rect">
            <a:avLst/>
          </a:prstGeom>
          <a:noFill/>
        </p:spPr>
        <p:txBody>
          <a:bodyPr wrap="none" rtlCol="0">
            <a:spAutoFit/>
          </a:bodyPr>
          <a:lstStyle/>
          <a:p>
            <a:r>
              <a:rPr lang="el-GR" sz="1050" dirty="0"/>
              <a:t>(+)</a:t>
            </a:r>
            <a:endParaRPr lang="en-US" sz="1050" dirty="0"/>
          </a:p>
        </p:txBody>
      </p:sp>
      <p:sp>
        <p:nvSpPr>
          <p:cNvPr id="34" name="Ελεύθερη σχεδίαση: Σχήμα 33">
            <a:extLst>
              <a:ext uri="{FF2B5EF4-FFF2-40B4-BE49-F238E27FC236}">
                <a16:creationId xmlns:a16="http://schemas.microsoft.com/office/drawing/2014/main" id="{E96A71D1-B9CF-4F27-B266-1FB107296D22}"/>
              </a:ext>
            </a:extLst>
          </p:cNvPr>
          <p:cNvSpPr/>
          <p:nvPr/>
        </p:nvSpPr>
        <p:spPr>
          <a:xfrm>
            <a:off x="5033059" y="3027799"/>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Ευθύγραμμο βέλος σύνδεσης 34">
            <a:extLst>
              <a:ext uri="{FF2B5EF4-FFF2-40B4-BE49-F238E27FC236}">
                <a16:creationId xmlns:a16="http://schemas.microsoft.com/office/drawing/2014/main" id="{9D8B47C1-602D-42DB-994E-8CDCDC8C0F76}"/>
              </a:ext>
            </a:extLst>
          </p:cNvPr>
          <p:cNvCxnSpPr>
            <a:cxnSpLocks/>
          </p:cNvCxnSpPr>
          <p:nvPr/>
        </p:nvCxnSpPr>
        <p:spPr>
          <a:xfrm>
            <a:off x="3703255" y="3406668"/>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4638B9-7936-4B2D-BF73-5A853A866E81}"/>
              </a:ext>
            </a:extLst>
          </p:cNvPr>
          <p:cNvSpPr txBox="1"/>
          <p:nvPr/>
        </p:nvSpPr>
        <p:spPr>
          <a:xfrm>
            <a:off x="4888272" y="3406668"/>
            <a:ext cx="341760" cy="261610"/>
          </a:xfrm>
          <a:prstGeom prst="rect">
            <a:avLst/>
          </a:prstGeom>
          <a:noFill/>
        </p:spPr>
        <p:txBody>
          <a:bodyPr wrap="none" rtlCol="0">
            <a:spAutoFit/>
          </a:bodyPr>
          <a:lstStyle/>
          <a:p>
            <a:r>
              <a:rPr lang="el-GR" sz="1050" dirty="0"/>
              <a:t>(+)</a:t>
            </a:r>
            <a:endParaRPr lang="en-US" sz="1050" dirty="0"/>
          </a:p>
        </p:txBody>
      </p:sp>
      <p:sp>
        <p:nvSpPr>
          <p:cNvPr id="37" name="Ελεύθερη σχεδίαση: Σχήμα 36">
            <a:extLst>
              <a:ext uri="{FF2B5EF4-FFF2-40B4-BE49-F238E27FC236}">
                <a16:creationId xmlns:a16="http://schemas.microsoft.com/office/drawing/2014/main" id="{A71DB988-A44A-4EC1-978C-CADD5AB77FEC}"/>
              </a:ext>
            </a:extLst>
          </p:cNvPr>
          <p:cNvSpPr/>
          <p:nvPr/>
        </p:nvSpPr>
        <p:spPr>
          <a:xfrm>
            <a:off x="5046613" y="3364108"/>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Ευθύγραμμο βέλος σύνδεσης 37">
            <a:extLst>
              <a:ext uri="{FF2B5EF4-FFF2-40B4-BE49-F238E27FC236}">
                <a16:creationId xmlns:a16="http://schemas.microsoft.com/office/drawing/2014/main" id="{1EA33C8F-6B71-4FE2-ADC1-7C708BCE0596}"/>
              </a:ext>
            </a:extLst>
          </p:cNvPr>
          <p:cNvCxnSpPr>
            <a:cxnSpLocks/>
          </p:cNvCxnSpPr>
          <p:nvPr/>
        </p:nvCxnSpPr>
        <p:spPr>
          <a:xfrm>
            <a:off x="3712828" y="3753852"/>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2017C8F-E87A-4EA3-B663-1417FAD33359}"/>
              </a:ext>
            </a:extLst>
          </p:cNvPr>
          <p:cNvSpPr txBox="1"/>
          <p:nvPr/>
        </p:nvSpPr>
        <p:spPr>
          <a:xfrm>
            <a:off x="4897845" y="3753852"/>
            <a:ext cx="341760" cy="261610"/>
          </a:xfrm>
          <a:prstGeom prst="rect">
            <a:avLst/>
          </a:prstGeom>
          <a:noFill/>
        </p:spPr>
        <p:txBody>
          <a:bodyPr wrap="none" rtlCol="0">
            <a:spAutoFit/>
          </a:bodyPr>
          <a:lstStyle/>
          <a:p>
            <a:r>
              <a:rPr lang="el-GR" sz="1050" dirty="0"/>
              <a:t>(+)</a:t>
            </a:r>
            <a:endParaRPr lang="en-US" sz="1050" dirty="0"/>
          </a:p>
        </p:txBody>
      </p:sp>
      <p:sp>
        <p:nvSpPr>
          <p:cNvPr id="40" name="Ελεύθερη σχεδίαση: Σχήμα 39">
            <a:extLst>
              <a:ext uri="{FF2B5EF4-FFF2-40B4-BE49-F238E27FC236}">
                <a16:creationId xmlns:a16="http://schemas.microsoft.com/office/drawing/2014/main" id="{AF0BA6A9-01D0-41B4-B9D9-7C7DFDE4E64B}"/>
              </a:ext>
            </a:extLst>
          </p:cNvPr>
          <p:cNvSpPr/>
          <p:nvPr/>
        </p:nvSpPr>
        <p:spPr>
          <a:xfrm>
            <a:off x="5056186" y="3711292"/>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Ευθύγραμμο βέλος σύνδεσης 40">
            <a:extLst>
              <a:ext uri="{FF2B5EF4-FFF2-40B4-BE49-F238E27FC236}">
                <a16:creationId xmlns:a16="http://schemas.microsoft.com/office/drawing/2014/main" id="{E6B279A6-6284-450B-BC00-4DBF99558E25}"/>
              </a:ext>
            </a:extLst>
          </p:cNvPr>
          <p:cNvCxnSpPr>
            <a:cxnSpLocks/>
          </p:cNvCxnSpPr>
          <p:nvPr/>
        </p:nvCxnSpPr>
        <p:spPr>
          <a:xfrm>
            <a:off x="3740076" y="4085282"/>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BA7E3E3-28DD-4062-9D28-264F62250B15}"/>
              </a:ext>
            </a:extLst>
          </p:cNvPr>
          <p:cNvSpPr txBox="1"/>
          <p:nvPr/>
        </p:nvSpPr>
        <p:spPr>
          <a:xfrm>
            <a:off x="4925093" y="4085282"/>
            <a:ext cx="341760" cy="261610"/>
          </a:xfrm>
          <a:prstGeom prst="rect">
            <a:avLst/>
          </a:prstGeom>
          <a:noFill/>
        </p:spPr>
        <p:txBody>
          <a:bodyPr wrap="none" rtlCol="0">
            <a:spAutoFit/>
          </a:bodyPr>
          <a:lstStyle/>
          <a:p>
            <a:r>
              <a:rPr lang="el-GR" sz="1050" dirty="0"/>
              <a:t>(+)</a:t>
            </a:r>
            <a:endParaRPr lang="en-US" sz="1050" dirty="0"/>
          </a:p>
        </p:txBody>
      </p:sp>
      <p:sp>
        <p:nvSpPr>
          <p:cNvPr id="43" name="Ελεύθερη σχεδίαση: Σχήμα 42">
            <a:extLst>
              <a:ext uri="{FF2B5EF4-FFF2-40B4-BE49-F238E27FC236}">
                <a16:creationId xmlns:a16="http://schemas.microsoft.com/office/drawing/2014/main" id="{539AB030-AA51-46F4-B1E0-6111558575F4}"/>
              </a:ext>
            </a:extLst>
          </p:cNvPr>
          <p:cNvSpPr/>
          <p:nvPr/>
        </p:nvSpPr>
        <p:spPr>
          <a:xfrm>
            <a:off x="5083434" y="4042722"/>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Ευθύγραμμο βέλος σύνδεσης 43">
            <a:extLst>
              <a:ext uri="{FF2B5EF4-FFF2-40B4-BE49-F238E27FC236}">
                <a16:creationId xmlns:a16="http://schemas.microsoft.com/office/drawing/2014/main" id="{F868C464-9889-400A-9347-8573D5DD9091}"/>
              </a:ext>
            </a:extLst>
          </p:cNvPr>
          <p:cNvCxnSpPr>
            <a:cxnSpLocks/>
          </p:cNvCxnSpPr>
          <p:nvPr/>
        </p:nvCxnSpPr>
        <p:spPr>
          <a:xfrm>
            <a:off x="3796855" y="4443039"/>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8A3789C-008E-4FE5-903D-7ED93AB7500F}"/>
              </a:ext>
            </a:extLst>
          </p:cNvPr>
          <p:cNvSpPr txBox="1"/>
          <p:nvPr/>
        </p:nvSpPr>
        <p:spPr>
          <a:xfrm>
            <a:off x="4981872" y="4443039"/>
            <a:ext cx="341760" cy="261610"/>
          </a:xfrm>
          <a:prstGeom prst="rect">
            <a:avLst/>
          </a:prstGeom>
          <a:noFill/>
        </p:spPr>
        <p:txBody>
          <a:bodyPr wrap="none" rtlCol="0">
            <a:spAutoFit/>
          </a:bodyPr>
          <a:lstStyle/>
          <a:p>
            <a:r>
              <a:rPr lang="el-GR" sz="1050" dirty="0"/>
              <a:t>(+)</a:t>
            </a:r>
            <a:endParaRPr lang="en-US" sz="1050" dirty="0"/>
          </a:p>
        </p:txBody>
      </p:sp>
      <p:sp>
        <p:nvSpPr>
          <p:cNvPr id="46" name="Ελεύθερη σχεδίαση: Σχήμα 45">
            <a:extLst>
              <a:ext uri="{FF2B5EF4-FFF2-40B4-BE49-F238E27FC236}">
                <a16:creationId xmlns:a16="http://schemas.microsoft.com/office/drawing/2014/main" id="{AB42CA05-36CB-465E-AFBC-A94FA9EF4D21}"/>
              </a:ext>
            </a:extLst>
          </p:cNvPr>
          <p:cNvSpPr/>
          <p:nvPr/>
        </p:nvSpPr>
        <p:spPr>
          <a:xfrm>
            <a:off x="5140213" y="4400479"/>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Ευθύγραμμο βέλος σύνδεσης 46">
            <a:extLst>
              <a:ext uri="{FF2B5EF4-FFF2-40B4-BE49-F238E27FC236}">
                <a16:creationId xmlns:a16="http://schemas.microsoft.com/office/drawing/2014/main" id="{3A0D17DC-4C33-4779-8393-89CA7D49D5EC}"/>
              </a:ext>
            </a:extLst>
          </p:cNvPr>
          <p:cNvCxnSpPr>
            <a:cxnSpLocks/>
          </p:cNvCxnSpPr>
          <p:nvPr/>
        </p:nvCxnSpPr>
        <p:spPr>
          <a:xfrm>
            <a:off x="3753630" y="4774469"/>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77DE24D-FFD9-4E19-A641-1EEA74172A7E}"/>
              </a:ext>
            </a:extLst>
          </p:cNvPr>
          <p:cNvSpPr txBox="1"/>
          <p:nvPr/>
        </p:nvSpPr>
        <p:spPr>
          <a:xfrm>
            <a:off x="4938647" y="4774469"/>
            <a:ext cx="341760" cy="261610"/>
          </a:xfrm>
          <a:prstGeom prst="rect">
            <a:avLst/>
          </a:prstGeom>
          <a:noFill/>
        </p:spPr>
        <p:txBody>
          <a:bodyPr wrap="none" rtlCol="0">
            <a:spAutoFit/>
          </a:bodyPr>
          <a:lstStyle/>
          <a:p>
            <a:r>
              <a:rPr lang="el-GR" sz="1050" dirty="0"/>
              <a:t>(+)</a:t>
            </a:r>
            <a:endParaRPr lang="en-US" sz="1050" dirty="0"/>
          </a:p>
        </p:txBody>
      </p:sp>
      <p:sp>
        <p:nvSpPr>
          <p:cNvPr id="49" name="Ελεύθερη σχεδίαση: Σχήμα 48">
            <a:extLst>
              <a:ext uri="{FF2B5EF4-FFF2-40B4-BE49-F238E27FC236}">
                <a16:creationId xmlns:a16="http://schemas.microsoft.com/office/drawing/2014/main" id="{47349FB9-8FD3-4F00-8D60-E486B4619248}"/>
              </a:ext>
            </a:extLst>
          </p:cNvPr>
          <p:cNvSpPr/>
          <p:nvPr/>
        </p:nvSpPr>
        <p:spPr>
          <a:xfrm>
            <a:off x="5096988" y="4731909"/>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Ευθύγραμμο βέλος σύνδεσης 49">
            <a:extLst>
              <a:ext uri="{FF2B5EF4-FFF2-40B4-BE49-F238E27FC236}">
                <a16:creationId xmlns:a16="http://schemas.microsoft.com/office/drawing/2014/main" id="{659646A6-43A2-4480-BDD9-5629BBB32D5E}"/>
              </a:ext>
            </a:extLst>
          </p:cNvPr>
          <p:cNvCxnSpPr>
            <a:cxnSpLocks/>
          </p:cNvCxnSpPr>
          <p:nvPr/>
        </p:nvCxnSpPr>
        <p:spPr>
          <a:xfrm>
            <a:off x="3810409" y="5128311"/>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15DB801-B034-4B80-AE93-5962481F3654}"/>
              </a:ext>
            </a:extLst>
          </p:cNvPr>
          <p:cNvSpPr txBox="1"/>
          <p:nvPr/>
        </p:nvSpPr>
        <p:spPr>
          <a:xfrm>
            <a:off x="4995426" y="5128311"/>
            <a:ext cx="341760" cy="261610"/>
          </a:xfrm>
          <a:prstGeom prst="rect">
            <a:avLst/>
          </a:prstGeom>
          <a:noFill/>
        </p:spPr>
        <p:txBody>
          <a:bodyPr wrap="none" rtlCol="0">
            <a:spAutoFit/>
          </a:bodyPr>
          <a:lstStyle/>
          <a:p>
            <a:r>
              <a:rPr lang="el-GR" sz="1050" dirty="0"/>
              <a:t>(+)</a:t>
            </a:r>
            <a:endParaRPr lang="en-US" sz="1050" dirty="0"/>
          </a:p>
        </p:txBody>
      </p:sp>
      <p:sp>
        <p:nvSpPr>
          <p:cNvPr id="52" name="Ελεύθερη σχεδίαση: Σχήμα 51">
            <a:extLst>
              <a:ext uri="{FF2B5EF4-FFF2-40B4-BE49-F238E27FC236}">
                <a16:creationId xmlns:a16="http://schemas.microsoft.com/office/drawing/2014/main" id="{EDD062B9-1F41-4262-ABC3-63B5F0879C4A}"/>
              </a:ext>
            </a:extLst>
          </p:cNvPr>
          <p:cNvSpPr/>
          <p:nvPr/>
        </p:nvSpPr>
        <p:spPr>
          <a:xfrm>
            <a:off x="5153767" y="5085751"/>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Ευθύγραμμο βέλος σύνδεσης 52">
            <a:extLst>
              <a:ext uri="{FF2B5EF4-FFF2-40B4-BE49-F238E27FC236}">
                <a16:creationId xmlns:a16="http://schemas.microsoft.com/office/drawing/2014/main" id="{1C46FF0D-F2FB-4FCF-A270-00C2FACBF01B}"/>
              </a:ext>
            </a:extLst>
          </p:cNvPr>
          <p:cNvCxnSpPr>
            <a:cxnSpLocks/>
          </p:cNvCxnSpPr>
          <p:nvPr/>
        </p:nvCxnSpPr>
        <p:spPr>
          <a:xfrm>
            <a:off x="3788269" y="5450468"/>
            <a:ext cx="1329804" cy="216977"/>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7A7B86E-F996-4B93-966C-F56FE5F5E6F8}"/>
              </a:ext>
            </a:extLst>
          </p:cNvPr>
          <p:cNvSpPr txBox="1"/>
          <p:nvPr/>
        </p:nvSpPr>
        <p:spPr>
          <a:xfrm>
            <a:off x="4973286" y="5450468"/>
            <a:ext cx="341760" cy="261610"/>
          </a:xfrm>
          <a:prstGeom prst="rect">
            <a:avLst/>
          </a:prstGeom>
          <a:noFill/>
        </p:spPr>
        <p:txBody>
          <a:bodyPr wrap="none" rtlCol="0">
            <a:spAutoFit/>
          </a:bodyPr>
          <a:lstStyle/>
          <a:p>
            <a:r>
              <a:rPr lang="el-GR" sz="1050" dirty="0"/>
              <a:t>(+)</a:t>
            </a:r>
            <a:endParaRPr lang="en-US" sz="1050" dirty="0"/>
          </a:p>
        </p:txBody>
      </p:sp>
      <p:sp>
        <p:nvSpPr>
          <p:cNvPr id="55" name="Ελεύθερη σχεδίαση: Σχήμα 54">
            <a:extLst>
              <a:ext uri="{FF2B5EF4-FFF2-40B4-BE49-F238E27FC236}">
                <a16:creationId xmlns:a16="http://schemas.microsoft.com/office/drawing/2014/main" id="{6D447724-A74E-4F19-9E37-98745C43A58F}"/>
              </a:ext>
            </a:extLst>
          </p:cNvPr>
          <p:cNvSpPr/>
          <p:nvPr/>
        </p:nvSpPr>
        <p:spPr>
          <a:xfrm>
            <a:off x="5131627" y="5407908"/>
            <a:ext cx="147405" cy="315045"/>
          </a:xfrm>
          <a:custGeom>
            <a:avLst/>
            <a:gdLst>
              <a:gd name="connsiteX0" fmla="*/ 0 w 147405"/>
              <a:gd name="connsiteY0" fmla="*/ 0 h 315045"/>
              <a:gd name="connsiteX1" fmla="*/ 145996 w 147405"/>
              <a:gd name="connsiteY1" fmla="*/ 107576 h 315045"/>
              <a:gd name="connsiteX2" fmla="*/ 61472 w 147405"/>
              <a:gd name="connsiteY2" fmla="*/ 315045 h 315045"/>
            </a:gdLst>
            <a:ahLst/>
            <a:cxnLst>
              <a:cxn ang="0">
                <a:pos x="connsiteX0" y="connsiteY0"/>
              </a:cxn>
              <a:cxn ang="0">
                <a:pos x="connsiteX1" y="connsiteY1"/>
              </a:cxn>
              <a:cxn ang="0">
                <a:pos x="connsiteX2" y="connsiteY2"/>
              </a:cxn>
            </a:cxnLst>
            <a:rect l="l" t="t" r="r" b="b"/>
            <a:pathLst>
              <a:path w="147405" h="315045">
                <a:moveTo>
                  <a:pt x="0" y="0"/>
                </a:moveTo>
                <a:cubicBezTo>
                  <a:pt x="67875" y="27534"/>
                  <a:pt x="135751" y="55069"/>
                  <a:pt x="145996" y="107576"/>
                </a:cubicBezTo>
                <a:cubicBezTo>
                  <a:pt x="156241" y="160083"/>
                  <a:pt x="108856" y="237564"/>
                  <a:pt x="61472" y="315045"/>
                </a:cubicBezTo>
              </a:path>
            </a:pathLst>
          </a:custGeom>
          <a:noFill/>
          <a:ln w="9525">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0FEA911-4CD3-440C-9FB6-DD741D96F1F2}"/>
              </a:ext>
            </a:extLst>
          </p:cNvPr>
          <p:cNvSpPr txBox="1"/>
          <p:nvPr/>
        </p:nvSpPr>
        <p:spPr>
          <a:xfrm>
            <a:off x="5425873" y="2075739"/>
            <a:ext cx="966990" cy="369332"/>
          </a:xfrm>
          <a:prstGeom prst="rect">
            <a:avLst/>
          </a:prstGeom>
          <a:noFill/>
        </p:spPr>
        <p:txBody>
          <a:bodyPr wrap="square" rtlCol="0">
            <a:spAutoFit/>
          </a:bodyPr>
          <a:lstStyle/>
          <a:p>
            <a:r>
              <a:rPr lang="el-GR" dirty="0"/>
              <a:t>-</a:t>
            </a:r>
            <a:r>
              <a:rPr lang="en-US" dirty="0"/>
              <a:t>log(</a:t>
            </a:r>
            <a:r>
              <a:rPr lang="en-US" i="1" dirty="0">
                <a:latin typeface="Times New Roman" panose="02020603050405020304" pitchFamily="18" charset="0"/>
                <a:cs typeface="Times New Roman" panose="02020603050405020304" pitchFamily="18" charset="0"/>
              </a:rPr>
              <a:t>Ps</a:t>
            </a:r>
            <a:r>
              <a:rPr lang="en-US" i="1" baseline="-25000" dirty="0">
                <a:latin typeface="Times New Roman" panose="02020603050405020304" pitchFamily="18" charset="0"/>
                <a:cs typeface="Times New Roman" panose="02020603050405020304" pitchFamily="18" charset="0"/>
              </a:rPr>
              <a:t>i</a:t>
            </a:r>
            <a:r>
              <a:rPr lang="en-US" dirty="0"/>
              <a:t>)</a:t>
            </a:r>
          </a:p>
        </p:txBody>
      </p:sp>
      <p:sp>
        <p:nvSpPr>
          <p:cNvPr id="25" name="Ορθογώνιο 24">
            <a:extLst>
              <a:ext uri="{FF2B5EF4-FFF2-40B4-BE49-F238E27FC236}">
                <a16:creationId xmlns:a16="http://schemas.microsoft.com/office/drawing/2014/main" id="{173C58CC-5642-4BD2-9020-22EF7794A462}"/>
              </a:ext>
            </a:extLst>
          </p:cNvPr>
          <p:cNvSpPr/>
          <p:nvPr/>
        </p:nvSpPr>
        <p:spPr>
          <a:xfrm>
            <a:off x="3868082" y="2098750"/>
            <a:ext cx="458780" cy="369332"/>
          </a:xfrm>
          <a:prstGeom prst="rect">
            <a:avLst/>
          </a:prstGeom>
        </p:spPr>
        <p:txBody>
          <a:bodyPr wrap="none">
            <a:spAutoFit/>
          </a:bodyPr>
          <a:lstStyle/>
          <a:p>
            <a:r>
              <a:rPr lang="en-US" i="1" dirty="0">
                <a:latin typeface="Times New Roman" panose="02020603050405020304" pitchFamily="18" charset="0"/>
                <a:cs typeface="Times New Roman" panose="02020603050405020304" pitchFamily="18" charset="0"/>
              </a:rPr>
              <a:t>Ps</a:t>
            </a:r>
            <a:r>
              <a:rPr lang="en-US" i="1" baseline="-25000" dirty="0">
                <a:latin typeface="Times New Roman" panose="02020603050405020304" pitchFamily="18" charset="0"/>
                <a:cs typeface="Times New Roman" panose="02020603050405020304" pitchFamily="18" charset="0"/>
              </a:rPr>
              <a:t>i</a:t>
            </a:r>
          </a:p>
        </p:txBody>
      </p:sp>
      <p:sp>
        <p:nvSpPr>
          <p:cNvPr id="3" name="TextBox 2">
            <a:extLst>
              <a:ext uri="{FF2B5EF4-FFF2-40B4-BE49-F238E27FC236}">
                <a16:creationId xmlns:a16="http://schemas.microsoft.com/office/drawing/2014/main" id="{A2200447-9839-4E1D-A341-4D0E740B1BC2}"/>
              </a:ext>
            </a:extLst>
          </p:cNvPr>
          <p:cNvSpPr txBox="1"/>
          <p:nvPr/>
        </p:nvSpPr>
        <p:spPr>
          <a:xfrm>
            <a:off x="505334" y="6075754"/>
            <a:ext cx="8638666" cy="738664"/>
          </a:xfrm>
          <a:prstGeom prst="rect">
            <a:avLst/>
          </a:prstGeom>
          <a:noFill/>
        </p:spPr>
        <p:txBody>
          <a:bodyPr wrap="square" rtlCol="0">
            <a:spAutoFit/>
          </a:bodyPr>
          <a:lstStyle/>
          <a:p>
            <a:r>
              <a:rPr lang="el-GR" sz="1400" i="1" dirty="0"/>
              <a:t>Σημείωση: Εάν ο</a:t>
            </a:r>
            <a:r>
              <a:rPr lang="en-US" sz="1400" i="1" dirty="0"/>
              <a:t> </a:t>
            </a:r>
            <a:r>
              <a:rPr lang="el-GR" sz="1400" i="1" dirty="0"/>
              <a:t>παρονομαστής των αθροιστικών πιθανοτήτων μπορεί να γραφεί σε μορφή </a:t>
            </a:r>
            <a:r>
              <a:rPr lang="en-US" sz="1400" i="1" dirty="0"/>
              <a:t>2^n</a:t>
            </a:r>
            <a:r>
              <a:rPr lang="el-GR" sz="1400" i="1" dirty="0"/>
              <a:t> (εδώ είναι 2^5=32) τότε γράφουμε  όλες τις αθροιστικές πιθανότητες με τον παρονομαστή αυτόν και το δυαδικό ανάπτυγμα αντιστοιχεί στη δυαδική μορφή του αριθμητή(με ν </a:t>
            </a:r>
            <a:r>
              <a:rPr lang="en-US" sz="1400" i="1" dirty="0"/>
              <a:t>bits</a:t>
            </a:r>
            <a:r>
              <a:rPr lang="el-GR" sz="1400" i="1" dirty="0"/>
              <a:t>). Π.χ. για το </a:t>
            </a:r>
            <a:r>
              <a:rPr lang="en-US" sz="1400" i="1" dirty="0"/>
              <a:t>S6 </a:t>
            </a:r>
            <a:r>
              <a:rPr lang="el-GR" sz="1400" i="1" dirty="0"/>
              <a:t>Π6=13/16=26/32 άρα το ανάπτυγμα είναι [26]=11010</a:t>
            </a:r>
            <a:endParaRPr lang="en-US" sz="1400" i="1" dirty="0"/>
          </a:p>
        </p:txBody>
      </p:sp>
    </p:spTree>
    <p:extLst>
      <p:ext uri="{BB962C8B-B14F-4D97-AF65-F5344CB8AC3E}">
        <p14:creationId xmlns:p14="http://schemas.microsoft.com/office/powerpoint/2010/main" val="3004490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537FF-A3D9-49C7-A957-7DD213BE697D}"/>
              </a:ext>
            </a:extLst>
          </p:cNvPr>
          <p:cNvPicPr>
            <a:picLocks noChangeAspect="1"/>
          </p:cNvPicPr>
          <p:nvPr/>
        </p:nvPicPr>
        <p:blipFill>
          <a:blip r:embed="rId2"/>
          <a:stretch>
            <a:fillRect/>
          </a:stretch>
        </p:blipFill>
        <p:spPr>
          <a:xfrm>
            <a:off x="652462" y="2205037"/>
            <a:ext cx="7839075" cy="2447925"/>
          </a:xfrm>
          <a:prstGeom prst="rect">
            <a:avLst/>
          </a:prstGeom>
        </p:spPr>
      </p:pic>
      <p:sp>
        <p:nvSpPr>
          <p:cNvPr id="2" name="Title 1">
            <a:extLst>
              <a:ext uri="{FF2B5EF4-FFF2-40B4-BE49-F238E27FC236}">
                <a16:creationId xmlns:a16="http://schemas.microsoft.com/office/drawing/2014/main" id="{58F81C55-170D-4473-A062-B4E9D5F7EFE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E4E9E06-B850-42FC-B238-2C83688E4AC5}"/>
              </a:ext>
            </a:extLst>
          </p:cNvPr>
          <p:cNvSpPr>
            <a:spLocks noGrp="1"/>
          </p:cNvSpPr>
          <p:nvPr>
            <p:ph type="ftr" sz="quarter" idx="11"/>
          </p:nvPr>
        </p:nvSpPr>
        <p:spPr/>
        <p:txBody>
          <a:bodyPr/>
          <a:lstStyle/>
          <a:p>
            <a:r>
              <a:rPr lang="el-GR" dirty="0"/>
              <a:t>ΕΑΠ/ΠΛΗ22/ΗΛΕ.46/4η ΟΣΣ/10.03.2024/</a:t>
            </a:r>
            <a:r>
              <a:rPr lang="el-GR" dirty="0" err="1"/>
              <a:t>Ν.Δημητρίου</a:t>
            </a:r>
            <a:endParaRPr lang="en-US" dirty="0"/>
          </a:p>
        </p:txBody>
      </p:sp>
      <p:sp>
        <p:nvSpPr>
          <p:cNvPr id="5" name="Slide Number Placeholder 4">
            <a:extLst>
              <a:ext uri="{FF2B5EF4-FFF2-40B4-BE49-F238E27FC236}">
                <a16:creationId xmlns:a16="http://schemas.microsoft.com/office/drawing/2014/main" id="{019E1F90-FFE7-49DF-86CA-C45D04B4FE91}"/>
              </a:ext>
            </a:extLst>
          </p:cNvPr>
          <p:cNvSpPr>
            <a:spLocks noGrp="1"/>
          </p:cNvSpPr>
          <p:nvPr>
            <p:ph type="sldNum" sz="quarter" idx="12"/>
          </p:nvPr>
        </p:nvSpPr>
        <p:spPr/>
        <p:txBody>
          <a:bodyPr/>
          <a:lstStyle/>
          <a:p>
            <a:fld id="{27F6CE10-FC09-4DB7-829C-676E1B907456}" type="slidenum">
              <a:rPr lang="en-US" smtClean="0"/>
              <a:pPr/>
              <a:t>99</a:t>
            </a:fld>
            <a:endParaRPr lang="en-US"/>
          </a:p>
        </p:txBody>
      </p:sp>
      <p:sp>
        <p:nvSpPr>
          <p:cNvPr id="7" name="Rectangle 6">
            <a:extLst>
              <a:ext uri="{FF2B5EF4-FFF2-40B4-BE49-F238E27FC236}">
                <a16:creationId xmlns:a16="http://schemas.microsoft.com/office/drawing/2014/main" id="{2E396DF5-769A-46D0-9300-B774F96AF76E}"/>
              </a:ext>
            </a:extLst>
          </p:cNvPr>
          <p:cNvSpPr/>
          <p:nvPr/>
        </p:nvSpPr>
        <p:spPr>
          <a:xfrm>
            <a:off x="838200" y="3810000"/>
            <a:ext cx="2971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96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3421</TotalTime>
  <Words>6035</Words>
  <Application>Microsoft Office PowerPoint</Application>
  <PresentationFormat>On-screen Show (4:3)</PresentationFormat>
  <Paragraphs>1633</Paragraphs>
  <Slides>141</Slides>
  <Notes>3</Notes>
  <HiddenSlides>4</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141</vt:i4>
      </vt:variant>
    </vt:vector>
  </HeadingPairs>
  <TitlesOfParts>
    <vt:vector size="151" baseType="lpstr">
      <vt:lpstr>Arial</vt:lpstr>
      <vt:lpstr>Calibri</vt:lpstr>
      <vt:lpstr>Cambria Math</vt:lpstr>
      <vt:lpstr>Garamond</vt:lpstr>
      <vt:lpstr>Symbol</vt:lpstr>
      <vt:lpstr>Times New Roman</vt:lpstr>
      <vt:lpstr>Wingdings</vt:lpstr>
      <vt:lpstr>ヒラギノ角ゴ Pro W3</vt:lpstr>
      <vt:lpstr>Θέμα του Office</vt:lpstr>
      <vt:lpstr>Equation</vt:lpstr>
      <vt:lpstr>PowerPoint Presentation</vt:lpstr>
      <vt:lpstr>PowerPoint Presentation</vt:lpstr>
      <vt:lpstr>PowerPoint Presentation</vt:lpstr>
      <vt:lpstr>Προεπισκόπηση ΘΠ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Τυπολόγιο Πιθανοτήτων</vt:lpstr>
      <vt:lpstr>Θεώρημα Bayes (2)</vt:lpstr>
      <vt:lpstr>Παράδειγμα</vt:lpstr>
      <vt:lpstr>Παράδειγμα</vt:lpstr>
      <vt:lpstr>Μέτρα Πληροφορίας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Αμοιβαία Πληροφορία (4)</vt:lpstr>
      <vt:lpstr>PowerPoint Presentation</vt:lpstr>
      <vt:lpstr>Ανισότητες Εντροπίας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Πηγές Συμβόλων – Κωδικοποίηση πηγής</vt:lpstr>
      <vt:lpstr>Εντροπία Πηγής (1)</vt:lpstr>
      <vt:lpstr>Εντροπία Πηγής (2)</vt:lpstr>
      <vt:lpstr>Εντροπία Πηγής (3)</vt:lpstr>
      <vt:lpstr>Εντροπία Πηγής (4)</vt:lpstr>
      <vt:lpstr>Εντροπία Πηγής (5)</vt:lpstr>
      <vt:lpstr>Εντροπία Πηγής (6)</vt:lpstr>
      <vt:lpstr>Εντροπία Πηγής (7)</vt:lpstr>
      <vt:lpstr>Εντροπία Πηγής (8)</vt:lpstr>
      <vt:lpstr>PowerPoint Presentation</vt:lpstr>
      <vt:lpstr>PowerPoint Presentation</vt:lpstr>
      <vt:lpstr>Συμπίεση Πληροφορίας ή Κωδικοποίηση Πηγής</vt:lpstr>
      <vt:lpstr>Κωδικοποίηση Πηγής (1)</vt:lpstr>
      <vt:lpstr>Κωδικοποίηση Πηγής (2)</vt:lpstr>
      <vt:lpstr>Κωδικοποίηση Πηγής (4)</vt:lpstr>
      <vt:lpstr>Ορισμοί</vt:lpstr>
      <vt:lpstr>Κωδικοποίηση Πηγής (6)</vt:lpstr>
      <vt:lpstr>PowerPoint Presentation</vt:lpstr>
      <vt:lpstr>Κωδικοποίηση Πηγής (7)</vt:lpstr>
      <vt:lpstr>Παραδείγματα κωδίκων (άμεσων και μη)</vt:lpstr>
      <vt:lpstr>Κωδικοποίηση Πηγής (9)</vt:lpstr>
      <vt:lpstr>Κωδικοποίηση Πηγής (10)</vt:lpstr>
      <vt:lpstr>PowerPoint Presentation</vt:lpstr>
      <vt:lpstr>Κωδικοποίηση Πηγής (12)</vt:lpstr>
      <vt:lpstr>PowerPoint Presentation</vt:lpstr>
      <vt:lpstr>Κωδικοποίηση Πηγής (13)</vt:lpstr>
      <vt:lpstr>Κωδικοποίηση Πηγής (14)</vt:lpstr>
      <vt:lpstr>Κωδικοποίηση Πηγής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Αλγόριθμος κωδικοποίησης SHANNON</vt:lpstr>
      <vt:lpstr>Αλγόριθμος κωδικοποίησης SHANNON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Συγκεντρωτικό Τυπολόγιο</vt:lpstr>
      <vt:lpstr>PowerPoint Presentation</vt:lpstr>
      <vt:lpstr>PowerPoint Presentation</vt:lpstr>
      <vt:lpstr>PowerPoint Presentation</vt:lpstr>
      <vt:lpstr>Ερωτήσεις</vt:lpstr>
      <vt:lpstr>Πρόσθετα Παραδείγματα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ΓΕ4/ 1112/Θ1</vt:lpstr>
      <vt:lpstr>ΓΕ4/1112/Θ1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n d</dc:creator>
  <cp:lastModifiedBy>Nikos Dimitriou</cp:lastModifiedBy>
  <cp:revision>75</cp:revision>
  <dcterms:created xsi:type="dcterms:W3CDTF">2019-03-15T08:43:29Z</dcterms:created>
  <dcterms:modified xsi:type="dcterms:W3CDTF">2024-03-13T14:45:08Z</dcterms:modified>
</cp:coreProperties>
</file>