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6"/>
  </p:notesMasterIdLst>
  <p:sldIdLst>
    <p:sldId id="1101" r:id="rId2"/>
    <p:sldId id="938" r:id="rId3"/>
    <p:sldId id="940" r:id="rId4"/>
    <p:sldId id="941" r:id="rId5"/>
    <p:sldId id="261" r:id="rId6"/>
    <p:sldId id="1089" r:id="rId7"/>
    <p:sldId id="1090" r:id="rId8"/>
    <p:sldId id="1091" r:id="rId9"/>
    <p:sldId id="1088" r:id="rId10"/>
    <p:sldId id="945" r:id="rId11"/>
    <p:sldId id="1044" r:id="rId12"/>
    <p:sldId id="1045" r:id="rId13"/>
    <p:sldId id="942" r:id="rId14"/>
    <p:sldId id="1038" r:id="rId15"/>
    <p:sldId id="1037" r:id="rId16"/>
    <p:sldId id="1058" r:id="rId17"/>
    <p:sldId id="1040" r:id="rId18"/>
    <p:sldId id="1041" r:id="rId19"/>
    <p:sldId id="1057" r:id="rId20"/>
    <p:sldId id="943" r:id="rId21"/>
    <p:sldId id="1042" r:id="rId22"/>
    <p:sldId id="1056" r:id="rId23"/>
    <p:sldId id="1092" r:id="rId24"/>
    <p:sldId id="1036" r:id="rId25"/>
    <p:sldId id="946" r:id="rId26"/>
    <p:sldId id="1043" r:id="rId27"/>
    <p:sldId id="947" r:id="rId28"/>
    <p:sldId id="955" r:id="rId29"/>
    <p:sldId id="960" r:id="rId30"/>
    <p:sldId id="944" r:id="rId31"/>
    <p:sldId id="958" r:id="rId32"/>
    <p:sldId id="1047" r:id="rId33"/>
    <p:sldId id="1048" r:id="rId34"/>
    <p:sldId id="1049" r:id="rId35"/>
    <p:sldId id="1050" r:id="rId36"/>
    <p:sldId id="1051" r:id="rId37"/>
    <p:sldId id="1094" r:id="rId38"/>
    <p:sldId id="1095" r:id="rId39"/>
    <p:sldId id="1096" r:id="rId40"/>
    <p:sldId id="1097" r:id="rId41"/>
    <p:sldId id="968" r:id="rId42"/>
    <p:sldId id="1093" r:id="rId43"/>
    <p:sldId id="698" r:id="rId44"/>
    <p:sldId id="699" r:id="rId45"/>
    <p:sldId id="700" r:id="rId46"/>
    <p:sldId id="701" r:id="rId47"/>
    <p:sldId id="702" r:id="rId48"/>
    <p:sldId id="703" r:id="rId49"/>
    <p:sldId id="704" r:id="rId50"/>
    <p:sldId id="964" r:id="rId51"/>
    <p:sldId id="965" r:id="rId52"/>
    <p:sldId id="707" r:id="rId53"/>
    <p:sldId id="708" r:id="rId54"/>
    <p:sldId id="966" r:id="rId55"/>
    <p:sldId id="967" r:id="rId56"/>
    <p:sldId id="1104" r:id="rId57"/>
    <p:sldId id="1102" r:id="rId58"/>
    <p:sldId id="1103" r:id="rId59"/>
    <p:sldId id="1098" r:id="rId60"/>
    <p:sldId id="1069" r:id="rId61"/>
    <p:sldId id="1070" r:id="rId62"/>
    <p:sldId id="1071" r:id="rId63"/>
    <p:sldId id="642" r:id="rId64"/>
    <p:sldId id="667" r:id="rId65"/>
    <p:sldId id="1079" r:id="rId66"/>
    <p:sldId id="696" r:id="rId67"/>
    <p:sldId id="1080" r:id="rId68"/>
    <p:sldId id="715" r:id="rId69"/>
    <p:sldId id="408" r:id="rId70"/>
    <p:sldId id="256" r:id="rId71"/>
    <p:sldId id="288" r:id="rId72"/>
    <p:sldId id="289" r:id="rId73"/>
    <p:sldId id="290" r:id="rId74"/>
    <p:sldId id="309" r:id="rId75"/>
    <p:sldId id="291" r:id="rId76"/>
    <p:sldId id="292" r:id="rId77"/>
    <p:sldId id="293" r:id="rId78"/>
    <p:sldId id="308" r:id="rId79"/>
    <p:sldId id="294" r:id="rId80"/>
    <p:sldId id="295" r:id="rId81"/>
    <p:sldId id="296" r:id="rId82"/>
    <p:sldId id="297" r:id="rId83"/>
    <p:sldId id="298" r:id="rId84"/>
    <p:sldId id="299" r:id="rId85"/>
    <p:sldId id="300" r:id="rId86"/>
    <p:sldId id="513" r:id="rId87"/>
    <p:sldId id="257" r:id="rId88"/>
    <p:sldId id="258" r:id="rId89"/>
    <p:sldId id="259" r:id="rId90"/>
    <p:sldId id="367" r:id="rId91"/>
    <p:sldId id="368" r:id="rId92"/>
    <p:sldId id="369" r:id="rId93"/>
    <p:sldId id="370" r:id="rId94"/>
    <p:sldId id="371" r:id="rId95"/>
    <p:sldId id="372" r:id="rId96"/>
    <p:sldId id="373" r:id="rId97"/>
    <p:sldId id="374" r:id="rId98"/>
    <p:sldId id="375" r:id="rId99"/>
    <p:sldId id="301" r:id="rId100"/>
    <p:sldId id="302" r:id="rId101"/>
    <p:sldId id="303" r:id="rId102"/>
    <p:sldId id="304" r:id="rId103"/>
    <p:sldId id="305" r:id="rId104"/>
    <p:sldId id="306" r:id="rId105"/>
    <p:sldId id="307" r:id="rId106"/>
    <p:sldId id="310" r:id="rId107"/>
    <p:sldId id="311" r:id="rId108"/>
    <p:sldId id="312" r:id="rId109"/>
    <p:sldId id="313" r:id="rId110"/>
    <p:sldId id="314" r:id="rId111"/>
    <p:sldId id="315" r:id="rId112"/>
    <p:sldId id="318" r:id="rId113"/>
    <p:sldId id="319" r:id="rId114"/>
    <p:sldId id="320" r:id="rId115"/>
    <p:sldId id="321" r:id="rId116"/>
    <p:sldId id="322" r:id="rId117"/>
    <p:sldId id="323" r:id="rId118"/>
    <p:sldId id="332" r:id="rId119"/>
    <p:sldId id="333" r:id="rId120"/>
    <p:sldId id="362" r:id="rId121"/>
    <p:sldId id="363" r:id="rId122"/>
    <p:sldId id="364" r:id="rId123"/>
    <p:sldId id="365" r:id="rId124"/>
    <p:sldId id="366" r:id="rId125"/>
    <p:sldId id="376" r:id="rId126"/>
    <p:sldId id="377" r:id="rId127"/>
    <p:sldId id="378" r:id="rId128"/>
    <p:sldId id="379" r:id="rId129"/>
    <p:sldId id="1105" r:id="rId130"/>
    <p:sldId id="335" r:id="rId131"/>
    <p:sldId id="336" r:id="rId132"/>
    <p:sldId id="337" r:id="rId133"/>
    <p:sldId id="338" r:id="rId134"/>
    <p:sldId id="339" r:id="rId135"/>
    <p:sldId id="1099" r:id="rId136"/>
    <p:sldId id="638" r:id="rId137"/>
    <p:sldId id="641" r:id="rId138"/>
    <p:sldId id="643" r:id="rId139"/>
    <p:sldId id="659" r:id="rId140"/>
    <p:sldId id="668" r:id="rId141"/>
    <p:sldId id="669" r:id="rId142"/>
    <p:sldId id="695" r:id="rId143"/>
    <p:sldId id="717" r:id="rId144"/>
    <p:sldId id="1100" r:id="rId14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1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D23DD-47BE-4B4E-9550-CE7318873DDC}" type="datetimeFigureOut">
              <a:rPr lang="el-GR" smtClean="0"/>
              <a:pPr/>
              <a:t>1/5/2024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4EBAA-0C1E-42D5-86C3-13BF7E9C36D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88613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4EBAA-0C1E-42D5-86C3-13BF7E9C36D4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9424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Θέση εικόνας διαφάνειας 1">
            <a:extLst>
              <a:ext uri="{FF2B5EF4-FFF2-40B4-BE49-F238E27FC236}">
                <a16:creationId xmlns:a16="http://schemas.microsoft.com/office/drawing/2014/main" id="{B56339D5-2166-47C6-8053-214E5C6213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Θέση σημειώσεων 2">
            <a:extLst>
              <a:ext uri="{FF2B5EF4-FFF2-40B4-BE49-F238E27FC236}">
                <a16:creationId xmlns:a16="http://schemas.microsoft.com/office/drawing/2014/main" id="{B6EE1A78-543D-45DA-9400-0CE37659E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>
              <a:latin typeface="Times New Roman" panose="02020603050405020304" pitchFamily="18" charset="0"/>
            </a:endParaRPr>
          </a:p>
        </p:txBody>
      </p:sp>
      <p:sp>
        <p:nvSpPr>
          <p:cNvPr id="145412" name="Θέση αριθμού διαφάνειας 3">
            <a:extLst>
              <a:ext uri="{FF2B5EF4-FFF2-40B4-BE49-F238E27FC236}">
                <a16:creationId xmlns:a16="http://schemas.microsoft.com/office/drawing/2014/main" id="{F536D66E-EB60-4797-BA56-026541216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47F47FF-871A-4E63-A8AA-21A0792CE757}" type="slidenum">
              <a:rPr lang="en-AU" altLang="el-GR" sz="1200"/>
              <a:pPr/>
              <a:t>6</a:t>
            </a:fld>
            <a:endParaRPr lang="en-AU" altLang="el-GR" sz="1200"/>
          </a:p>
        </p:txBody>
      </p:sp>
    </p:spTree>
    <p:extLst>
      <p:ext uri="{BB962C8B-B14F-4D97-AF65-F5344CB8AC3E}">
        <p14:creationId xmlns:p14="http://schemas.microsoft.com/office/powerpoint/2010/main" val="3132915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4EBAA-0C1E-42D5-86C3-13BF7E9C36D4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5106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4EBAA-0C1E-42D5-86C3-13BF7E9C36D4}" type="slidenum">
              <a:rPr lang="el-GR" smtClean="0"/>
              <a:pPr/>
              <a:t>70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3279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B3EA-6D74-4FAC-83E3-091C6EDE02AE}" type="datetime1">
              <a:rPr lang="el-GR" smtClean="0"/>
              <a:t>1/5/2024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47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9132-4259-4C34-AC76-B70B6AD4AC67}" type="datetime1">
              <a:rPr lang="el-GR" smtClean="0"/>
              <a:t>1/5/2024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945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8F03-EC68-4AA8-8E47-DA5179D4E89D}" type="datetime1">
              <a:rPr lang="el-GR" smtClean="0"/>
              <a:t>1/5/2024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0287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E6829-27DC-4B97-9B62-54A9CCDEB63D}" type="datetime1">
              <a:rPr lang="el-GR" smtClean="0"/>
              <a:t>1/5/2024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7761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3D06-8238-40A7-9B9E-FF7D6186F4A5}" type="datetime1">
              <a:rPr lang="el-GR" smtClean="0"/>
              <a:t>1/5/2024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0673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94BFA-4C1F-498E-B7CE-586B979DC8F2}" type="datetime1">
              <a:rPr lang="el-GR" smtClean="0"/>
              <a:t>1/5/2024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369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19B73-A870-4192-A68B-785370CDC147}" type="datetime1">
              <a:rPr lang="el-GR" smtClean="0"/>
              <a:t>1/5/2024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00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1414-8933-43B1-B19B-388A91CED353}" type="datetime1">
              <a:rPr lang="el-GR" smtClean="0"/>
              <a:t>1/5/2024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36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DDBF7-734D-42B1-B602-96142C64B728}" type="datetime1">
              <a:rPr lang="el-GR" smtClean="0"/>
              <a:t>1/5/2024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0864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1FA2-0390-4974-974C-C5159906F4A7}" type="datetime1">
              <a:rPr lang="el-GR" smtClean="0"/>
              <a:t>1/5/2024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3815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1B91-575A-496B-8C7F-A54AA1319359}" type="datetime1">
              <a:rPr lang="el-GR" smtClean="0"/>
              <a:t>1/5/2024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5335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2CB1C-F2D1-49C8-B101-723DDFAC37A8}" type="datetime1">
              <a:rPr lang="el-GR" smtClean="0"/>
              <a:t>1/5/2024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99540-1104-4736-BE2C-CB8168F38CE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359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7.bin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9.bin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7" Type="http://schemas.openxmlformats.org/officeDocument/2006/relationships/image" Target="../media/image26.png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21.bin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9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6.wmf"/><Relationship Id="rId3" Type="http://schemas.openxmlformats.org/officeDocument/2006/relationships/image" Target="../media/image1.wmf"/><Relationship Id="rId7" Type="http://schemas.openxmlformats.org/officeDocument/2006/relationships/image" Target="../media/image3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8.w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8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.wmf"/><Relationship Id="rId5" Type="http://schemas.openxmlformats.org/officeDocument/2006/relationships/image" Target="../media/image2.wmf"/><Relationship Id="rId15" Type="http://schemas.openxmlformats.org/officeDocument/2006/relationships/image" Target="../media/image7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4.wmf"/><Relationship Id="rId14" Type="http://schemas.openxmlformats.org/officeDocument/2006/relationships/oleObject" Target="../embeddings/oleObject7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5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" Target="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3.wmf"/><Relationship Id="rId9" Type="http://schemas.openxmlformats.org/officeDocument/2006/relationships/oleObject" Target="../embeddings/oleObject15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6436" y="518726"/>
            <a:ext cx="3651128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200" b="1" dirty="0"/>
              <a:t>ΕΑΠ/ΠΛΗ22/ΗΛΕ.46</a:t>
            </a:r>
          </a:p>
          <a:p>
            <a:pPr algn="ctr"/>
            <a:endParaRPr lang="el-GR" sz="3200" b="1" dirty="0"/>
          </a:p>
          <a:p>
            <a:pPr algn="ctr"/>
            <a:r>
              <a:rPr lang="en-US" sz="3200" b="1" dirty="0"/>
              <a:t>5</a:t>
            </a:r>
            <a:r>
              <a:rPr lang="el-GR" sz="3200" b="1" baseline="30000" dirty="0"/>
              <a:t>η</a:t>
            </a:r>
            <a:r>
              <a:rPr lang="el-GR" sz="3200" b="1" dirty="0"/>
              <a:t> ΟΣΣ</a:t>
            </a:r>
          </a:p>
          <a:p>
            <a:pPr algn="ctr"/>
            <a:endParaRPr lang="el-GR" sz="3200" b="1" dirty="0"/>
          </a:p>
          <a:p>
            <a:pPr algn="ctr"/>
            <a:r>
              <a:rPr lang="el-GR" sz="3200" b="1" dirty="0"/>
              <a:t>28.04.2024</a:t>
            </a:r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r>
              <a:rPr lang="el-GR" sz="2800" b="1" dirty="0"/>
              <a:t>Κανάλια Επικοινωνίας</a:t>
            </a:r>
          </a:p>
          <a:p>
            <a:pPr algn="ctr"/>
            <a:endParaRPr lang="el-GR" b="1" dirty="0"/>
          </a:p>
          <a:p>
            <a:pPr algn="ctr"/>
            <a:r>
              <a:rPr lang="el-GR" sz="2000" b="1" dirty="0"/>
              <a:t>Νίκος Δημητρίου</a:t>
            </a:r>
          </a:p>
          <a:p>
            <a:pPr algn="ctr"/>
            <a:endParaRPr lang="el-GR" b="1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8647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1024390B-708D-4F7F-BE40-B38FEBB56F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altLang="el-GR" dirty="0"/>
              <a:t>Δυαδικό συμμετρικό κανάλι</a:t>
            </a:r>
            <a:br>
              <a:rPr lang="el-GR" altLang="el-GR" dirty="0"/>
            </a:br>
            <a:endParaRPr lang="el-GR" altLang="el-GR" dirty="0"/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6BAF8C7E-8519-4656-99D6-DD2659282E7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22375"/>
            <a:ext cx="8229600" cy="4908550"/>
          </a:xfrm>
        </p:spPr>
        <p:txBody>
          <a:bodyPr/>
          <a:lstStyle/>
          <a:p>
            <a:pPr eaLnBrk="1" hangingPunct="1"/>
            <a:endParaRPr lang="el-GR" altLang="el-GR" sz="2000" b="1" dirty="0"/>
          </a:p>
        </p:txBody>
      </p:sp>
      <p:grpSp>
        <p:nvGrpSpPr>
          <p:cNvPr id="141316" name="Group 4">
            <a:extLst>
              <a:ext uri="{FF2B5EF4-FFF2-40B4-BE49-F238E27FC236}">
                <a16:creationId xmlns:a16="http://schemas.microsoft.com/office/drawing/2014/main" id="{55BFFE34-0D8D-41F1-97C8-50EEE59B8BAE}"/>
              </a:ext>
            </a:extLst>
          </p:cNvPr>
          <p:cNvGrpSpPr>
            <a:grpSpLocks/>
          </p:cNvGrpSpPr>
          <p:nvPr/>
        </p:nvGrpSpPr>
        <p:grpSpPr bwMode="auto">
          <a:xfrm>
            <a:off x="3179763" y="2062163"/>
            <a:ext cx="2740025" cy="1857375"/>
            <a:chOff x="2156" y="2024"/>
            <a:chExt cx="1268" cy="914"/>
          </a:xfrm>
        </p:grpSpPr>
        <p:graphicFrame>
          <p:nvGraphicFramePr>
            <p:cNvPr id="141326" name="Object 5">
              <a:extLst>
                <a:ext uri="{FF2B5EF4-FFF2-40B4-BE49-F238E27FC236}">
                  <a16:creationId xmlns:a16="http://schemas.microsoft.com/office/drawing/2014/main" id="{52AAA5A6-51FD-4511-81A4-D1E56F9593D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56" y="2024"/>
            <a:ext cx="1268" cy="9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7335500" imgH="12506325" progId="Equation.3">
                    <p:embed/>
                  </p:oleObj>
                </mc:Choice>
                <mc:Fallback>
                  <p:oleObj name="Equation" r:id="rId2" imgW="17335500" imgH="12506325" progId="Equation.3">
                    <p:embed/>
                    <p:pic>
                      <p:nvPicPr>
                        <p:cNvPr id="141326" name="Object 5">
                          <a:extLst>
                            <a:ext uri="{FF2B5EF4-FFF2-40B4-BE49-F238E27FC236}">
                              <a16:creationId xmlns:a16="http://schemas.microsoft.com/office/drawing/2014/main" id="{52AAA5A6-51FD-4511-81A4-D1E56F9593D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56" y="2024"/>
                          <a:ext cx="1268" cy="9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1327" name="Line 6">
              <a:extLst>
                <a:ext uri="{FF2B5EF4-FFF2-40B4-BE49-F238E27FC236}">
                  <a16:creationId xmlns:a16="http://schemas.microsoft.com/office/drawing/2014/main" id="{38B27A62-6746-4EB5-98A8-B5B5A043D4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1" y="2341"/>
              <a:ext cx="680" cy="3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1328" name="Line 7">
              <a:extLst>
                <a:ext uri="{FF2B5EF4-FFF2-40B4-BE49-F238E27FC236}">
                  <a16:creationId xmlns:a16="http://schemas.microsoft.com/office/drawing/2014/main" id="{B46566FC-9107-4F35-BE31-BEE83E8325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1" y="2292"/>
              <a:ext cx="680" cy="3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41317" name="Text Box 8">
            <a:extLst>
              <a:ext uri="{FF2B5EF4-FFF2-40B4-BE49-F238E27FC236}">
                <a16:creationId xmlns:a16="http://schemas.microsoft.com/office/drawing/2014/main" id="{26538DD5-9863-4455-933E-F90563C52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755900"/>
            <a:ext cx="1027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Χ</a:t>
            </a:r>
            <a:r>
              <a:rPr lang="en-GB" altLang="el-GR" sz="1800" b="1"/>
              <a:t>, p</a:t>
            </a:r>
            <a:r>
              <a:rPr lang="en-GB" altLang="el-GR" sz="1800" b="1" baseline="-25000"/>
              <a:t>X</a:t>
            </a:r>
            <a:r>
              <a:rPr lang="en-GB" altLang="el-GR" sz="1800" b="1"/>
              <a:t>(x</a:t>
            </a:r>
            <a:r>
              <a:rPr lang="en-GB" altLang="el-GR" sz="1800" b="1" baseline="-25000"/>
              <a:t>i</a:t>
            </a:r>
            <a:r>
              <a:rPr lang="en-GB" altLang="el-GR" sz="1800" b="1"/>
              <a:t>)</a:t>
            </a:r>
            <a:endParaRPr lang="el-GR" altLang="el-GR" sz="1800" b="1"/>
          </a:p>
        </p:txBody>
      </p:sp>
      <p:sp>
        <p:nvSpPr>
          <p:cNvPr id="141318" name="Text Box 9">
            <a:extLst>
              <a:ext uri="{FF2B5EF4-FFF2-40B4-BE49-F238E27FC236}">
                <a16:creationId xmlns:a16="http://schemas.microsoft.com/office/drawing/2014/main" id="{443F8E25-EAA4-4418-9CBC-F9472910B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2147888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x</a:t>
            </a:r>
            <a:r>
              <a:rPr lang="en-GB" altLang="el-GR" sz="1600" b="1" baseline="-25000"/>
              <a:t>1</a:t>
            </a:r>
            <a:endParaRPr lang="el-GR" altLang="el-GR" sz="1600" b="1" baseline="-25000"/>
          </a:p>
        </p:txBody>
      </p:sp>
      <p:sp>
        <p:nvSpPr>
          <p:cNvPr id="141319" name="Text Box 10">
            <a:extLst>
              <a:ext uri="{FF2B5EF4-FFF2-40B4-BE49-F238E27FC236}">
                <a16:creationId xmlns:a16="http://schemas.microsoft.com/office/drawing/2014/main" id="{1B3B180B-E885-4FEC-824B-DE3BCA4B0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3367088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x</a:t>
            </a:r>
            <a:r>
              <a:rPr lang="el-GR" altLang="el-GR" sz="1600" b="1" baseline="-25000"/>
              <a:t>2</a:t>
            </a:r>
          </a:p>
        </p:txBody>
      </p:sp>
      <p:sp>
        <p:nvSpPr>
          <p:cNvPr id="141320" name="Text Box 11">
            <a:extLst>
              <a:ext uri="{FF2B5EF4-FFF2-40B4-BE49-F238E27FC236}">
                <a16:creationId xmlns:a16="http://schemas.microsoft.com/office/drawing/2014/main" id="{8EDE372A-B148-4FB0-B954-66B72713F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625" y="2740025"/>
            <a:ext cx="1027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Υ</a:t>
            </a:r>
            <a:r>
              <a:rPr lang="en-GB" altLang="el-GR" sz="1800" b="1"/>
              <a:t>, p</a:t>
            </a:r>
            <a:r>
              <a:rPr lang="en-GB" altLang="el-GR" sz="1800" b="1" baseline="-25000"/>
              <a:t>Y</a:t>
            </a:r>
            <a:r>
              <a:rPr lang="en-GB" altLang="el-GR" sz="1800" b="1"/>
              <a:t>(y</a:t>
            </a:r>
            <a:r>
              <a:rPr lang="en-GB" altLang="el-GR" sz="1800" b="1" baseline="-25000"/>
              <a:t>j</a:t>
            </a:r>
            <a:r>
              <a:rPr lang="en-GB" altLang="el-GR" sz="1800" b="1"/>
              <a:t>)</a:t>
            </a:r>
            <a:endParaRPr lang="el-GR" altLang="el-GR" sz="1800" b="1"/>
          </a:p>
        </p:txBody>
      </p:sp>
      <p:sp>
        <p:nvSpPr>
          <p:cNvPr id="141321" name="Text Box 12">
            <a:extLst>
              <a:ext uri="{FF2B5EF4-FFF2-40B4-BE49-F238E27FC236}">
                <a16:creationId xmlns:a16="http://schemas.microsoft.com/office/drawing/2014/main" id="{4F45D6B9-EE3E-4087-B3EB-650F2146F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7600" y="2139950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y</a:t>
            </a:r>
            <a:r>
              <a:rPr lang="en-GB" altLang="el-GR" sz="1600" b="1" baseline="-25000"/>
              <a:t>1</a:t>
            </a:r>
            <a:endParaRPr lang="el-GR" altLang="el-GR" sz="1600" b="1" baseline="-25000"/>
          </a:p>
        </p:txBody>
      </p:sp>
      <p:sp>
        <p:nvSpPr>
          <p:cNvPr id="141322" name="Text Box 13">
            <a:extLst>
              <a:ext uri="{FF2B5EF4-FFF2-40B4-BE49-F238E27FC236}">
                <a16:creationId xmlns:a16="http://schemas.microsoft.com/office/drawing/2014/main" id="{35DE7B00-E7A8-4D74-8C25-E47472981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7600" y="3346450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y</a:t>
            </a:r>
            <a:r>
              <a:rPr lang="en-GB" altLang="el-GR" sz="1600" b="1" baseline="-25000"/>
              <a:t>2</a:t>
            </a:r>
            <a:endParaRPr lang="el-GR" altLang="el-GR" sz="1600" b="1" baseline="-25000"/>
          </a:p>
        </p:txBody>
      </p:sp>
      <p:graphicFrame>
        <p:nvGraphicFramePr>
          <p:cNvPr id="141323" name="Object 14">
            <a:extLst>
              <a:ext uri="{FF2B5EF4-FFF2-40B4-BE49-F238E27FC236}">
                <a16:creationId xmlns:a16="http://schemas.microsoft.com/office/drawing/2014/main" id="{6D5E674E-6A6E-4205-8768-8D34B5D0DB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3788" y="4337050"/>
          <a:ext cx="5140325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7615475" imgH="16240125" progId="Equation.3">
                  <p:embed/>
                </p:oleObj>
              </mc:Choice>
              <mc:Fallback>
                <p:oleObj name="Equation" r:id="rId4" imgW="47615475" imgH="16240125" progId="Equation.3">
                  <p:embed/>
                  <p:pic>
                    <p:nvPicPr>
                      <p:cNvPr id="141323" name="Object 14">
                        <a:extLst>
                          <a:ext uri="{FF2B5EF4-FFF2-40B4-BE49-F238E27FC236}">
                            <a16:creationId xmlns:a16="http://schemas.microsoft.com/office/drawing/2014/main" id="{6D5E674E-6A6E-4205-8768-8D34B5D0DB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3788" y="4337050"/>
                        <a:ext cx="5140325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24" name="Footer Placeholder 4">
            <a:extLst>
              <a:ext uri="{FF2B5EF4-FFF2-40B4-BE49-F238E27FC236}">
                <a16:creationId xmlns:a16="http://schemas.microsoft.com/office/drawing/2014/main" id="{349C0641-CB91-495F-BB80-0C7067F70778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106E6675-C5F4-4BA4-A9F0-1D29326E6C8D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10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2" name="Θέση υποσέλιδου 2">
            <a:extLst>
              <a:ext uri="{FF2B5EF4-FFF2-40B4-BE49-F238E27FC236}">
                <a16:creationId xmlns:a16="http://schemas.microsoft.com/office/drawing/2014/main" id="{B11437A5-4621-2C76-56CA-4DEB0EB73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2669" y="6324599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0582931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100</a:t>
            </a:fld>
            <a:endParaRPr lang="el-GR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66938"/>
            <a:ext cx="97440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101</a:t>
            </a:fld>
            <a:endParaRPr lang="el-GR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5941" y="2567396"/>
            <a:ext cx="9339942" cy="133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102</a:t>
            </a:fld>
            <a:endParaRPr lang="el-GR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9166"/>
            <a:ext cx="9144000" cy="2207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103</a:t>
            </a:fld>
            <a:endParaRPr lang="el-GR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20512"/>
            <a:ext cx="9144000" cy="220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93981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104</a:t>
            </a:fld>
            <a:endParaRPr lang="el-GR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8764"/>
            <a:ext cx="91440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105</a:t>
            </a:fld>
            <a:endParaRPr lang="el-GR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28900"/>
            <a:ext cx="9144000" cy="15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1219"/>
            <a:ext cx="8934994" cy="631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106</a:t>
            </a:fld>
            <a:endParaRPr lang="el-GR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1447F4A-DAB8-4957-A272-7743BAD382FF}"/>
              </a:ext>
            </a:extLst>
          </p:cNvPr>
          <p:cNvSpPr/>
          <p:nvPr/>
        </p:nvSpPr>
        <p:spPr>
          <a:xfrm>
            <a:off x="5194852" y="365126"/>
            <a:ext cx="3551583" cy="1028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BC928C-82FA-4810-8652-152CCD8E922F}"/>
              </a:ext>
            </a:extLst>
          </p:cNvPr>
          <p:cNvSpPr txBox="1"/>
          <p:nvPr/>
        </p:nvSpPr>
        <p:spPr>
          <a:xfrm>
            <a:off x="4114800" y="387546"/>
            <a:ext cx="4820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i="1" dirty="0"/>
              <a:t>Βλ. αρχείο </a:t>
            </a:r>
            <a:r>
              <a:rPr lang="en-US" b="1" i="1" dirty="0"/>
              <a:t>PLH22_5th_OSS_InfoTheory_Codes_2024_v1</a:t>
            </a:r>
          </a:p>
          <a:p>
            <a:pPr algn="ctr"/>
            <a:r>
              <a:rPr lang="el-GR" b="1" i="1" dirty="0"/>
              <a:t>Διαφάνειες</a:t>
            </a:r>
            <a:r>
              <a:rPr lang="en-US" b="1" i="1" dirty="0"/>
              <a:t> 80-86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107</a:t>
            </a:fld>
            <a:endParaRPr lang="el-GR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2862" y="501587"/>
            <a:ext cx="10799617" cy="531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108</a:t>
            </a:fld>
            <a:endParaRPr lang="el-GR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3863"/>
            <a:ext cx="9605762" cy="540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5037826" y="4589253"/>
            <a:ext cx="18293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/>
              <a:t>       d-1≤n-k   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109</a:t>
            </a:fld>
            <a:endParaRPr lang="el-GR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528663" cy="6157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084" y="0"/>
            <a:ext cx="5365274" cy="7378829"/>
          </a:xfrm>
          <a:prstGeom prst="rect">
            <a:avLst/>
          </a:prstGeo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>
          <a:xfrm>
            <a:off x="0" y="6173788"/>
            <a:ext cx="1795713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11</a:t>
            </a:fld>
            <a:endParaRPr lang="el-GR"/>
          </a:p>
        </p:txBody>
      </p:sp>
      <p:sp>
        <p:nvSpPr>
          <p:cNvPr id="5" name="Θέση υποσέλιδου 2">
            <a:extLst>
              <a:ext uri="{FF2B5EF4-FFF2-40B4-BE49-F238E27FC236}">
                <a16:creationId xmlns:a16="http://schemas.microsoft.com/office/drawing/2014/main" id="{E92AF449-8B78-9B5B-0C7A-867CCC23E679}"/>
              </a:ext>
            </a:extLst>
          </p:cNvPr>
          <p:cNvSpPr txBox="1">
            <a:spLocks/>
          </p:cNvSpPr>
          <p:nvPr/>
        </p:nvSpPr>
        <p:spPr>
          <a:xfrm>
            <a:off x="4813754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l-G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/>
              <a:t>ΕΑΠ / ΠΛΗ22 /ΗΛΕ.46/5η ΟΣΣ/28.04.2024/ Ν.Δημητρίου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5951256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110</a:t>
            </a:fld>
            <a:endParaRPr lang="el-GR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254" y="232756"/>
            <a:ext cx="5871479" cy="6494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6C75716-C9D7-4C52-9AF5-3B1B3C3E0E10}"/>
              </a:ext>
            </a:extLst>
          </p:cNvPr>
          <p:cNvSpPr/>
          <p:nvPr/>
        </p:nvSpPr>
        <p:spPr>
          <a:xfrm>
            <a:off x="3869635" y="365126"/>
            <a:ext cx="2245415" cy="814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ACD93E0-D2AC-B764-DF70-21471983840B}"/>
              </a:ext>
            </a:extLst>
          </p:cNvPr>
          <p:cNvSpPr txBox="1">
            <a:spLocks/>
          </p:cNvSpPr>
          <p:nvPr/>
        </p:nvSpPr>
        <p:spPr>
          <a:xfrm>
            <a:off x="6599838" y="4573419"/>
            <a:ext cx="24465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l-G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/>
              <a:t>ΕΑΠ / ΠΛΗ22 /ΗΛΕ.46/5η ΟΣΣ/28.04.2024/ Ν.Δημητρίου</a:t>
            </a:r>
            <a:endParaRPr lang="en-US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111</a:t>
            </a:fld>
            <a:endParaRPr lang="el-GR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932"/>
            <a:ext cx="9607501" cy="460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112</a:t>
            </a:fld>
            <a:endParaRPr lang="el-GR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104489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113</a:t>
            </a:fld>
            <a:endParaRPr lang="el-GR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38275"/>
            <a:ext cx="10301015" cy="392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114</a:t>
            </a:fld>
            <a:endParaRPr lang="el-GR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083" y="1876646"/>
            <a:ext cx="9186204" cy="2635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115</a:t>
            </a:fld>
            <a:endParaRPr lang="el-GR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14414"/>
            <a:ext cx="9397218" cy="4269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116</a:t>
            </a:fld>
            <a:endParaRPr lang="el-GR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19139"/>
            <a:ext cx="9144000" cy="4931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117</a:t>
            </a:fld>
            <a:endParaRPr lang="el-GR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119313"/>
            <a:ext cx="9144000" cy="23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118</a:t>
            </a:fld>
            <a:endParaRPr lang="el-GR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682" y="521018"/>
            <a:ext cx="771525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1434904" y="604910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ΕΞ2012Β</a:t>
            </a:r>
            <a:endParaRPr lang="en-US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119</a:t>
            </a:fld>
            <a:endParaRPr lang="el-GR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922" y="1103728"/>
            <a:ext cx="8944364" cy="410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831" y="296213"/>
            <a:ext cx="6550130" cy="90083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648" y="5086140"/>
            <a:ext cx="68169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i="1" u="sng" dirty="0"/>
              <a:t>Παρατηρήσεις:</a:t>
            </a:r>
            <a:r>
              <a:rPr lang="el-GR" sz="1400" i="1" dirty="0"/>
              <a:t> Η έξοδος μπορεί να  είναι ομοιόμορφα κατανεμημένη  εάν ισχύει μια από </a:t>
            </a:r>
          </a:p>
          <a:p>
            <a:r>
              <a:rPr lang="el-GR" sz="1400" i="1" dirty="0"/>
              <a:t>τις παρακάτω περιπτώσεις: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i="1" dirty="0"/>
              <a:t> Η είσοδος είναι ομοιόμορφά κατανεμημένη και το κανάλι είναι συμμετρικό ή αθόρυβο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i="1" dirty="0"/>
              <a:t>Η είσοδος δεν είναι αναγκαστικά ομοιόμορφα κατανεμημένη αλλά το κανάλι</a:t>
            </a:r>
          </a:p>
          <a:p>
            <a:r>
              <a:rPr lang="el-GR" sz="1400" i="1" dirty="0"/>
              <a:t>είναι συμμετρικό με </a:t>
            </a:r>
            <a:r>
              <a:rPr lang="en-US" sz="1400" i="1" dirty="0"/>
              <a:t>f=1/2</a:t>
            </a:r>
            <a:endParaRPr lang="el-GR" sz="1400" i="1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>
          <a:xfrm>
            <a:off x="-24800" y="6173788"/>
            <a:ext cx="1378039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12</a:t>
            </a:fld>
            <a:endParaRPr lang="el-GR"/>
          </a:p>
        </p:txBody>
      </p:sp>
      <p:sp>
        <p:nvSpPr>
          <p:cNvPr id="6" name="Θέση υποσέλιδου 2">
            <a:extLst>
              <a:ext uri="{FF2B5EF4-FFF2-40B4-BE49-F238E27FC236}">
                <a16:creationId xmlns:a16="http://schemas.microsoft.com/office/drawing/2014/main" id="{32A660CB-3AC6-086A-E405-A73C73B184A3}"/>
              </a:ext>
            </a:extLst>
          </p:cNvPr>
          <p:cNvSpPr txBox="1">
            <a:spLocks/>
          </p:cNvSpPr>
          <p:nvPr/>
        </p:nvSpPr>
        <p:spPr>
          <a:xfrm>
            <a:off x="4042669" y="63245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l-G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/>
              <a:t>ΕΑΠ / ΠΛΗ22 /ΗΛΕ.46/5η ΟΣΣ/28.04.2024/ Ν.Δημητρίου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9404485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31537"/>
            <a:ext cx="8022565" cy="212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7486650" y="3766370"/>
            <a:ext cx="1608483" cy="365125"/>
          </a:xfrm>
        </p:spPr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120</a:t>
            </a:fld>
            <a:endParaRPr lang="el-GR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34885"/>
            <a:ext cx="7159925" cy="482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2390642" y="136524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ΓΕ5/1314</a:t>
            </a:r>
            <a:endParaRPr lang="en-US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121</a:t>
            </a:fld>
            <a:endParaRPr lang="el-GR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034"/>
            <a:ext cx="9144000" cy="539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122</a:t>
            </a:fld>
            <a:endParaRPr lang="el-GR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363"/>
            <a:ext cx="8963385" cy="206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123</a:t>
            </a:fld>
            <a:endParaRPr lang="el-GR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41540"/>
            <a:ext cx="9144000" cy="44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4296" y="4586917"/>
            <a:ext cx="5955191" cy="101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124</a:t>
            </a:fld>
            <a:endParaRPr lang="el-GR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1450"/>
            <a:ext cx="9144000" cy="427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9CA0973-A616-4CB1-A0A8-8D97DADC5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8351100-105E-4D0D-B6DC-A2AE9D64E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125</a:t>
            </a:fld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25348DDE-E95E-48E8-AF33-1B8AEF86C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524"/>
            <a:ext cx="9537333" cy="6135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6E29FB-3504-4767-A34B-57D926AED3F9}"/>
              </a:ext>
            </a:extLst>
          </p:cNvPr>
          <p:cNvSpPr txBox="1"/>
          <p:nvPr/>
        </p:nvSpPr>
        <p:spPr>
          <a:xfrm>
            <a:off x="2224416" y="123085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ΓΕ4/1617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15490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74E529F-C8F3-4258-96FE-1A710970D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FAE47E7A-85CF-4EE9-B434-6F294C636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126</a:t>
            </a:fld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CEC58086-B7D9-4760-B187-C61E71465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98" y="767640"/>
            <a:ext cx="8180952" cy="79047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C377F31-ADF6-4C49-AC5F-FCA477C2E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02" y="1969010"/>
            <a:ext cx="5038095" cy="428571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035B8679-5BA7-4F4C-94FB-3F935C69F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02" y="2619476"/>
            <a:ext cx="7504762" cy="16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8771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E50232D-265A-4825-9A5B-853F3606C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14" y="136524"/>
            <a:ext cx="8228571" cy="6571429"/>
          </a:xfrm>
          <a:prstGeom prst="rect">
            <a:avLst/>
          </a:prstGeo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74E529F-C8F3-4258-96FE-1A710970D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FAE47E7A-85CF-4EE9-B434-6F294C636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966254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74E529F-C8F3-4258-96FE-1A710970D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FAE47E7A-85CF-4EE9-B434-6F294C636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128</a:t>
            </a:fld>
            <a:endParaRPr lang="el-GR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3D48F072-6B6E-4BEA-96BF-C2118846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65" y="357305"/>
            <a:ext cx="8152381" cy="187619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21266E4-FF26-4488-A9E8-23117148F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5" y="2326260"/>
            <a:ext cx="8352381" cy="37428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0CDB59-B59B-4011-A7FC-DF8EEE648AAA}"/>
              </a:ext>
            </a:extLst>
          </p:cNvPr>
          <p:cNvSpPr txBox="1"/>
          <p:nvPr/>
        </p:nvSpPr>
        <p:spPr>
          <a:xfrm>
            <a:off x="230765" y="264540"/>
            <a:ext cx="3754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δ)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45301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F7BF1-14F5-BDA7-40F2-800007E20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Ενδεικτικό </a:t>
            </a:r>
            <a:r>
              <a:rPr lang="el-GR" dirty="0" err="1"/>
              <a:t>Τυπολόγιο</a:t>
            </a:r>
            <a:r>
              <a:rPr lang="el-GR" dirty="0"/>
              <a:t> – </a:t>
            </a:r>
            <a:br>
              <a:rPr lang="el-GR" dirty="0"/>
            </a:br>
            <a:r>
              <a:rPr lang="el-GR" dirty="0"/>
              <a:t>Στοιχεία Μεθοδολογίας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C417D-5B39-68C4-6727-4D0544B56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C701-E1C0-8B46-FFBB-39E1C4F09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ΕΑΠ / ΠΛΗ22 /ΗΛΕ.46 / 5η ΟΣΣ / 28.04.2024 / Ν.Δημητρίου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71EB9-C1E5-1002-A896-89C8FBCE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4771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3FDD2A6A-78E8-4307-B800-0AF5DFCABD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 sz="4400" dirty="0"/>
              <a:t>Δυαδικό κανάλι χωρίς θόρυβο</a:t>
            </a:r>
            <a:endParaRPr lang="el-GR" altLang="el-GR" dirty="0"/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DAE6B05B-8F99-4322-B891-C43B8AE849D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93800"/>
            <a:ext cx="8229600" cy="4937125"/>
          </a:xfrm>
        </p:spPr>
        <p:txBody>
          <a:bodyPr/>
          <a:lstStyle/>
          <a:p>
            <a:pPr eaLnBrk="1" hangingPunct="1"/>
            <a:endParaRPr lang="el-GR" altLang="el-GR" dirty="0"/>
          </a:p>
        </p:txBody>
      </p:sp>
      <p:graphicFrame>
        <p:nvGraphicFramePr>
          <p:cNvPr id="138244" name="Object 4">
            <a:extLst>
              <a:ext uri="{FF2B5EF4-FFF2-40B4-BE49-F238E27FC236}">
                <a16:creationId xmlns:a16="http://schemas.microsoft.com/office/drawing/2014/main" id="{77170600-8396-440E-9558-9654F2B01CF7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684588" y="2278063"/>
          <a:ext cx="2160587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039850" imgH="12068175" progId="Equation.3">
                  <p:embed/>
                </p:oleObj>
              </mc:Choice>
              <mc:Fallback>
                <p:oleObj name="Equation" r:id="rId2" imgW="14039850" imgH="12068175" progId="Equation.3">
                  <p:embed/>
                  <p:pic>
                    <p:nvPicPr>
                      <p:cNvPr id="138244" name="Object 4">
                        <a:extLst>
                          <a:ext uri="{FF2B5EF4-FFF2-40B4-BE49-F238E27FC236}">
                            <a16:creationId xmlns:a16="http://schemas.microsoft.com/office/drawing/2014/main" id="{77170600-8396-440E-9558-9654F2B01C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588" y="2278063"/>
                        <a:ext cx="2160587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45" name="Text Box 5">
            <a:extLst>
              <a:ext uri="{FF2B5EF4-FFF2-40B4-BE49-F238E27FC236}">
                <a16:creationId xmlns:a16="http://schemas.microsoft.com/office/drawing/2014/main" id="{0387F8F3-0C78-4F45-AAB4-25F09FB47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525" y="2971800"/>
            <a:ext cx="1027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Χ</a:t>
            </a:r>
            <a:r>
              <a:rPr lang="en-GB" altLang="el-GR" sz="1800" b="1"/>
              <a:t>, p</a:t>
            </a:r>
            <a:r>
              <a:rPr lang="en-GB" altLang="el-GR" sz="1800" b="1" baseline="-25000"/>
              <a:t>X</a:t>
            </a:r>
            <a:r>
              <a:rPr lang="en-GB" altLang="el-GR" sz="1800" b="1"/>
              <a:t>(x</a:t>
            </a:r>
            <a:r>
              <a:rPr lang="en-GB" altLang="el-GR" sz="1800" b="1" baseline="-25000"/>
              <a:t>i</a:t>
            </a:r>
            <a:r>
              <a:rPr lang="en-GB" altLang="el-GR" sz="1800" b="1"/>
              <a:t>)</a:t>
            </a:r>
            <a:endParaRPr lang="el-GR" altLang="el-GR" sz="1800" b="1"/>
          </a:p>
        </p:txBody>
      </p:sp>
      <p:sp>
        <p:nvSpPr>
          <p:cNvPr id="138246" name="Text Box 6">
            <a:extLst>
              <a:ext uri="{FF2B5EF4-FFF2-40B4-BE49-F238E27FC236}">
                <a16:creationId xmlns:a16="http://schemas.microsoft.com/office/drawing/2014/main" id="{68640100-5753-4E12-BCE2-66E772C53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363788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x</a:t>
            </a:r>
            <a:r>
              <a:rPr lang="en-GB" altLang="el-GR" sz="1600" b="1" baseline="-25000"/>
              <a:t>1</a:t>
            </a:r>
            <a:endParaRPr lang="el-GR" altLang="el-GR" sz="1600" b="1" baseline="-25000"/>
          </a:p>
        </p:txBody>
      </p:sp>
      <p:sp>
        <p:nvSpPr>
          <p:cNvPr id="138247" name="Text Box 7">
            <a:extLst>
              <a:ext uri="{FF2B5EF4-FFF2-40B4-BE49-F238E27FC236}">
                <a16:creationId xmlns:a16="http://schemas.microsoft.com/office/drawing/2014/main" id="{D64F40E6-7B91-4697-93AA-4DAA9728F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582988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x</a:t>
            </a:r>
            <a:r>
              <a:rPr lang="el-GR" altLang="el-GR" sz="1600" b="1" baseline="-25000"/>
              <a:t>2</a:t>
            </a:r>
          </a:p>
        </p:txBody>
      </p:sp>
      <p:sp>
        <p:nvSpPr>
          <p:cNvPr id="138248" name="Text Box 8">
            <a:extLst>
              <a:ext uri="{FF2B5EF4-FFF2-40B4-BE49-F238E27FC236}">
                <a16:creationId xmlns:a16="http://schemas.microsoft.com/office/drawing/2014/main" id="{56E7F83E-E6F1-4B27-9892-344B700AC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1525" y="2955925"/>
            <a:ext cx="1027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Υ</a:t>
            </a:r>
            <a:r>
              <a:rPr lang="en-GB" altLang="el-GR" sz="1800" b="1"/>
              <a:t>, p</a:t>
            </a:r>
            <a:r>
              <a:rPr lang="en-GB" altLang="el-GR" sz="1800" b="1" baseline="-25000"/>
              <a:t>Y</a:t>
            </a:r>
            <a:r>
              <a:rPr lang="en-GB" altLang="el-GR" sz="1800" b="1"/>
              <a:t>(y</a:t>
            </a:r>
            <a:r>
              <a:rPr lang="en-GB" altLang="el-GR" sz="1800" b="1" baseline="-25000"/>
              <a:t>j</a:t>
            </a:r>
            <a:r>
              <a:rPr lang="en-GB" altLang="el-GR" sz="1800" b="1"/>
              <a:t>)</a:t>
            </a:r>
            <a:endParaRPr lang="el-GR" altLang="el-GR" sz="1800" b="1"/>
          </a:p>
        </p:txBody>
      </p:sp>
      <p:sp>
        <p:nvSpPr>
          <p:cNvPr id="138249" name="Text Box 9">
            <a:extLst>
              <a:ext uri="{FF2B5EF4-FFF2-40B4-BE49-F238E27FC236}">
                <a16:creationId xmlns:a16="http://schemas.microsoft.com/office/drawing/2014/main" id="{81F179D1-7A34-413D-BDAD-9295B0CAA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0" y="2355850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y</a:t>
            </a:r>
            <a:r>
              <a:rPr lang="en-GB" altLang="el-GR" sz="1600" b="1" baseline="-25000"/>
              <a:t>1</a:t>
            </a:r>
            <a:endParaRPr lang="el-GR" altLang="el-GR" sz="1600" b="1" baseline="-25000"/>
          </a:p>
        </p:txBody>
      </p:sp>
      <p:sp>
        <p:nvSpPr>
          <p:cNvPr id="138250" name="Text Box 10">
            <a:extLst>
              <a:ext uri="{FF2B5EF4-FFF2-40B4-BE49-F238E27FC236}">
                <a16:creationId xmlns:a16="http://schemas.microsoft.com/office/drawing/2014/main" id="{6A7F7658-280C-443C-ACAC-C6E7C9CA1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0" y="3562350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y</a:t>
            </a:r>
            <a:r>
              <a:rPr lang="en-GB" altLang="el-GR" sz="1600" b="1" baseline="-25000"/>
              <a:t>2</a:t>
            </a:r>
            <a:endParaRPr lang="el-GR" altLang="el-GR" sz="1600" b="1" baseline="-25000"/>
          </a:p>
        </p:txBody>
      </p:sp>
      <p:graphicFrame>
        <p:nvGraphicFramePr>
          <p:cNvPr id="138251" name="Object 11">
            <a:extLst>
              <a:ext uri="{FF2B5EF4-FFF2-40B4-BE49-F238E27FC236}">
                <a16:creationId xmlns:a16="http://schemas.microsoft.com/office/drawing/2014/main" id="{60CB1543-2E40-4F01-A3AE-1B469C5A56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71775" y="4438650"/>
          <a:ext cx="4429125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033700" imgH="16240125" progId="Equation.3">
                  <p:embed/>
                </p:oleObj>
              </mc:Choice>
              <mc:Fallback>
                <p:oleObj name="Equation" r:id="rId4" imgW="41033700" imgH="16240125" progId="Equation.3">
                  <p:embed/>
                  <p:pic>
                    <p:nvPicPr>
                      <p:cNvPr id="138251" name="Object 11">
                        <a:extLst>
                          <a:ext uri="{FF2B5EF4-FFF2-40B4-BE49-F238E27FC236}">
                            <a16:creationId xmlns:a16="http://schemas.microsoft.com/office/drawing/2014/main" id="{60CB1543-2E40-4F01-A3AE-1B469C5A56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4438650"/>
                        <a:ext cx="4429125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52" name="Footer Placeholder 4">
            <a:extLst>
              <a:ext uri="{FF2B5EF4-FFF2-40B4-BE49-F238E27FC236}">
                <a16:creationId xmlns:a16="http://schemas.microsoft.com/office/drawing/2014/main" id="{79F60EAD-9B25-4FF8-A545-57FD0E6602E0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A2D9C35C-0387-422B-8DF9-3738664288EF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13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138253" name="Action Button: Return 1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9EC9F063-3516-47FA-8D93-F6332CC0F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7138" y="6130925"/>
            <a:ext cx="355600" cy="284163"/>
          </a:xfrm>
          <a:prstGeom prst="actionButtonReturn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92390D-8ABF-403E-B6BC-CF626576DE3F}"/>
              </a:ext>
            </a:extLst>
          </p:cNvPr>
          <p:cNvSpPr txBox="1"/>
          <p:nvPr/>
        </p:nvSpPr>
        <p:spPr>
          <a:xfrm>
            <a:off x="4045852" y="6339651"/>
            <a:ext cx="3708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Μεταφορά κατανομής πιθανοτήτων</a:t>
            </a:r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883A664-F25D-67E5-2100-EDBC216D469D}"/>
              </a:ext>
            </a:extLst>
          </p:cNvPr>
          <p:cNvSpPr/>
          <p:nvPr/>
        </p:nvSpPr>
        <p:spPr>
          <a:xfrm>
            <a:off x="3817398" y="6223247"/>
            <a:ext cx="4119239" cy="57283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3137D11-630C-1E5E-5D90-A1C448F2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252" y="5606941"/>
            <a:ext cx="1934546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l-GR" dirty="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DocFile (1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40074" y="-1063912"/>
            <a:ext cx="6248400" cy="8833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E9AEB0-5252-4696-A737-A57C4D1E1447}"/>
              </a:ext>
            </a:extLst>
          </p:cNvPr>
          <p:cNvSpPr txBox="1"/>
          <p:nvPr/>
        </p:nvSpPr>
        <p:spPr>
          <a:xfrm>
            <a:off x="3101518" y="5216725"/>
            <a:ext cx="1776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ΓΕ5/1819/Θ1,2,3</a:t>
            </a:r>
          </a:p>
          <a:p>
            <a:r>
              <a:rPr lang="el-GR" dirty="0"/>
              <a:t>ΓΕ5/1920/Θ1,2,3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77FD6-FD24-41B1-8533-D47FFAF4661D}"/>
              </a:ext>
            </a:extLst>
          </p:cNvPr>
          <p:cNvSpPr txBox="1"/>
          <p:nvPr/>
        </p:nvSpPr>
        <p:spPr>
          <a:xfrm>
            <a:off x="3053343" y="5895894"/>
            <a:ext cx="1423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 ΕΞ2018Α/Θ1</a:t>
            </a:r>
          </a:p>
          <a:p>
            <a:r>
              <a:rPr lang="el-GR" dirty="0"/>
              <a:t>ΕΞ2019Α/Θ3</a:t>
            </a:r>
            <a:endParaRPr lang="en-US" dirty="0"/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03ED7A9C-93A9-498D-A0EF-87FA93499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53" y="6327050"/>
            <a:ext cx="2895600" cy="365125"/>
          </a:xfrm>
        </p:spPr>
        <p:txBody>
          <a:bodyPr/>
          <a:lstStyle/>
          <a:p>
            <a:r>
              <a:rPr lang="el-GR" dirty="0"/>
              <a:t>ΕΑΠ / ΠΛΗ22 / ΗΛΕ.46 / ΟΣΣ 5/ 28.04.2024 / </a:t>
            </a:r>
            <a:r>
              <a:rPr lang="el-GR" dirty="0" err="1"/>
              <a:t>Ν.Δημητρίου</a:t>
            </a:r>
            <a:r>
              <a:rPr lang="el-GR" dirty="0"/>
              <a:t> </a:t>
            </a:r>
            <a:endParaRPr lang="en-US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7B7ADE7-840D-4BDC-A575-9DE14D9EA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6CE10-FC09-4DB7-829C-676E1B907456}" type="slidenum">
              <a:rPr lang="en-US" smtClean="0"/>
              <a:pPr/>
              <a:t>130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E6B2A3-8D44-444C-9BB6-C59689CEB4C4}"/>
              </a:ext>
            </a:extLst>
          </p:cNvPr>
          <p:cNvSpPr txBox="1"/>
          <p:nvPr/>
        </p:nvSpPr>
        <p:spPr>
          <a:xfrm>
            <a:off x="263014" y="5257800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ΓΕ5/2021/Θ1,2,3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66EC8E-1969-47EF-808B-DCC2DA10665F}"/>
              </a:ext>
            </a:extLst>
          </p:cNvPr>
          <p:cNvSpPr txBox="1"/>
          <p:nvPr/>
        </p:nvSpPr>
        <p:spPr>
          <a:xfrm>
            <a:off x="263014" y="5742543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ΕΞ2020Β/Θ2</a:t>
            </a:r>
            <a:endParaRPr lang="en-US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DocFile (1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235239" y="-1050759"/>
            <a:ext cx="6553200" cy="9264322"/>
          </a:xfrm>
          <a:prstGeom prst="rect">
            <a:avLst/>
          </a:prstGeom>
        </p:spPr>
      </p:pic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A5839D93-E0D8-4551-8316-18E51F3DF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 ΗΛΕ.46 / ΟΣΣ 5/ 28.04.2024 / </a:t>
            </a:r>
            <a:r>
              <a:rPr lang="el-GR" dirty="0" err="1"/>
              <a:t>Ν.Δημητρίου</a:t>
            </a:r>
            <a:r>
              <a:rPr lang="el-GR" dirty="0"/>
              <a:t> </a:t>
            </a:r>
            <a:endParaRPr lang="en-US" dirty="0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0AA8B251-3CD6-4A56-88EF-8F0CF3402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6CE10-FC09-4DB7-829C-676E1B907456}" type="slidenum">
              <a:rPr lang="en-US" smtClean="0"/>
              <a:pPr/>
              <a:t>131</a:t>
            </a:fld>
            <a:endParaRPr lang="en-US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ocFile (1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14362" y="-866836"/>
            <a:ext cx="6400801" cy="9048874"/>
          </a:xfrm>
          <a:prstGeom prst="rect">
            <a:avLst/>
          </a:prstGeom>
        </p:spPr>
      </p:pic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D32B3D4-0E53-42D5-AE9B-0B5AE01FF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 ΗΛΕ.46 / ΟΣΣ 5/ 28.04.2024 / </a:t>
            </a:r>
            <a:r>
              <a:rPr lang="el-GR" dirty="0" err="1"/>
              <a:t>Ν.Δημητρίου</a:t>
            </a:r>
            <a:r>
              <a:rPr lang="el-GR" dirty="0"/>
              <a:t> </a:t>
            </a:r>
            <a:endParaRPr lang="en-US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7AD6576-CDD2-4F9C-860F-80EB8FB3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6CE10-FC09-4DB7-829C-676E1B907456}" type="slidenum">
              <a:rPr lang="en-US" smtClean="0"/>
              <a:pPr/>
              <a:t>132</a:t>
            </a:fld>
            <a:endParaRPr lang="en-US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ocFile (1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30992" y="-1136040"/>
            <a:ext cx="6434445" cy="9096436"/>
          </a:xfrm>
          <a:prstGeom prst="rect">
            <a:avLst/>
          </a:prstGeom>
        </p:spPr>
      </p:pic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0211AA1A-DA4C-45D0-9F3D-055A47B61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 ΗΛΕ.46 / ΟΣΣ 5/ 28.04.2024 / </a:t>
            </a:r>
            <a:r>
              <a:rPr lang="el-GR" dirty="0" err="1"/>
              <a:t>Ν.Δημητρίου</a:t>
            </a:r>
            <a:r>
              <a:rPr lang="el-GR" dirty="0"/>
              <a:t> </a:t>
            </a:r>
            <a:endParaRPr lang="en-US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F1E9EB5-42C3-4042-8C1B-07D4A709A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6CE10-FC09-4DB7-829C-676E1B907456}" type="slidenum">
              <a:rPr lang="en-US" smtClean="0"/>
              <a:pPr/>
              <a:t>133</a:t>
            </a:fld>
            <a:endParaRPr lang="en-US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ocFile (1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04503" y="-1109551"/>
            <a:ext cx="6306389" cy="8915402"/>
          </a:xfrm>
          <a:prstGeom prst="rect">
            <a:avLst/>
          </a:prstGeom>
        </p:spPr>
      </p:pic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5CCF99C4-7497-4B8E-B0CD-1B3985FA7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 ΗΛΕ.46 / ΟΣΣ 5/ 28.04.2024 / </a:t>
            </a:r>
            <a:r>
              <a:rPr lang="el-GR" dirty="0" err="1"/>
              <a:t>Ν.Δημητρίου</a:t>
            </a:r>
            <a:r>
              <a:rPr lang="el-GR" dirty="0"/>
              <a:t> </a:t>
            </a:r>
            <a:endParaRPr lang="en-US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43D6F8F-1C45-4524-8CE0-130A72C6F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6CE10-FC09-4DB7-829C-676E1B907456}" type="slidenum">
              <a:rPr lang="en-US" smtClean="0"/>
              <a:pPr/>
              <a:t>134</a:t>
            </a:fld>
            <a:endParaRPr lang="en-US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22565-D369-15C4-9ACE-6A4B75CE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Ερωτήσεις </a:t>
            </a:r>
            <a:r>
              <a:rPr lang="el-GR" dirty="0" err="1"/>
              <a:t>αυτοαξιολόγησης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2C498-DE29-E165-2F72-2F7EF845F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F49F4C-C051-9257-C37C-5A1E65055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D70D7-6AD6-4A71-1630-753F421E8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135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63065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FE798D-2A1C-4995-AE39-38D74743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64DA7-7A0F-4048-BFF1-6B05A5F3C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6CE10-FC09-4DB7-829C-676E1B907456}" type="slidenum">
              <a:rPr lang="en-US" smtClean="0"/>
              <a:pPr/>
              <a:t>136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11D353-1199-4EA3-BE01-6735C5A97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900112"/>
            <a:ext cx="7143750" cy="50577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680940-ACA6-4472-AF29-2A13C724EE77}"/>
              </a:ext>
            </a:extLst>
          </p:cNvPr>
          <p:cNvSpPr/>
          <p:nvPr/>
        </p:nvSpPr>
        <p:spPr>
          <a:xfrm>
            <a:off x="1000125" y="4419600"/>
            <a:ext cx="22860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8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FE798D-2A1C-4995-AE39-38D74743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64DA7-7A0F-4048-BFF1-6B05A5F3C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6CE10-FC09-4DB7-829C-676E1B907456}" type="slidenum">
              <a:rPr lang="en-US" smtClean="0"/>
              <a:pPr/>
              <a:t>137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EE0B0F-A696-4209-B0CA-5BF9A30B9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6525"/>
            <a:ext cx="6162921" cy="594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D9A3C5-0F19-421A-A9F1-DB82E43A1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038600"/>
            <a:ext cx="2733675" cy="19621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CBFD2B-3364-48F3-ADD0-30E4F9B10139}"/>
              </a:ext>
            </a:extLst>
          </p:cNvPr>
          <p:cNvSpPr/>
          <p:nvPr/>
        </p:nvSpPr>
        <p:spPr>
          <a:xfrm>
            <a:off x="4596090" y="4267200"/>
            <a:ext cx="22860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FE798D-2A1C-4995-AE39-38D74743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64DA7-7A0F-4048-BFF1-6B05A5F3C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6CE10-FC09-4DB7-829C-676E1B907456}" type="slidenum">
              <a:rPr lang="en-US" smtClean="0"/>
              <a:pPr/>
              <a:t>138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587C33-C93A-4B11-B63C-E0B3FA226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" y="1804987"/>
            <a:ext cx="7496175" cy="32480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EA7907-CE99-4A5F-9FDB-400805D43A68}"/>
              </a:ext>
            </a:extLst>
          </p:cNvPr>
          <p:cNvSpPr/>
          <p:nvPr/>
        </p:nvSpPr>
        <p:spPr>
          <a:xfrm>
            <a:off x="914400" y="3124200"/>
            <a:ext cx="22860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9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BC9BD7-E128-4750-88B2-474B28232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25" y="0"/>
            <a:ext cx="7331549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FE798D-2A1C-4995-AE39-38D74743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64DA7-7A0F-4048-BFF1-6B05A5F3C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6CE10-FC09-4DB7-829C-676E1B907456}" type="slidenum">
              <a:rPr lang="en-US" smtClean="0"/>
              <a:pPr/>
              <a:t>139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D83A89-CE06-47E5-93A4-379672DE4DC8}"/>
              </a:ext>
            </a:extLst>
          </p:cNvPr>
          <p:cNvSpPr/>
          <p:nvPr/>
        </p:nvSpPr>
        <p:spPr>
          <a:xfrm>
            <a:off x="1371600" y="5715000"/>
            <a:ext cx="22860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9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3FDD2A6A-78E8-4307-B800-0AF5DFCABD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lvl="1" eaLnBrk="1" hangingPunct="1"/>
            <a:r>
              <a:rPr lang="el-GR" altLang="el-GR" sz="3600" dirty="0"/>
              <a:t>Δυαδικό κανάλι χωρίς θόρυβο</a:t>
            </a: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DAE6B05B-8F99-4322-B891-C43B8AE849D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93800"/>
            <a:ext cx="8229600" cy="4937125"/>
          </a:xfrm>
        </p:spPr>
        <p:txBody>
          <a:bodyPr/>
          <a:lstStyle/>
          <a:p>
            <a:pPr eaLnBrk="1" hangingPunct="1"/>
            <a:endParaRPr lang="el-GR" altLang="el-GR" dirty="0"/>
          </a:p>
        </p:txBody>
      </p:sp>
      <p:graphicFrame>
        <p:nvGraphicFramePr>
          <p:cNvPr id="138244" name="Object 4">
            <a:extLst>
              <a:ext uri="{FF2B5EF4-FFF2-40B4-BE49-F238E27FC236}">
                <a16:creationId xmlns:a16="http://schemas.microsoft.com/office/drawing/2014/main" id="{77170600-8396-440E-9558-9654F2B01CF7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684588" y="2278063"/>
          <a:ext cx="2160587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039850" imgH="12068175" progId="Equation.DSMT4">
                  <p:embed/>
                </p:oleObj>
              </mc:Choice>
              <mc:Fallback>
                <p:oleObj name="Equation" r:id="rId2" imgW="14039850" imgH="12068175" progId="Equation.DSMT4">
                  <p:embed/>
                  <p:pic>
                    <p:nvPicPr>
                      <p:cNvPr id="138244" name="Object 4">
                        <a:extLst>
                          <a:ext uri="{FF2B5EF4-FFF2-40B4-BE49-F238E27FC236}">
                            <a16:creationId xmlns:a16="http://schemas.microsoft.com/office/drawing/2014/main" id="{77170600-8396-440E-9558-9654F2B01C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588" y="2278063"/>
                        <a:ext cx="2160587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45" name="Text Box 5">
            <a:extLst>
              <a:ext uri="{FF2B5EF4-FFF2-40B4-BE49-F238E27FC236}">
                <a16:creationId xmlns:a16="http://schemas.microsoft.com/office/drawing/2014/main" id="{0387F8F3-0C78-4F45-AAB4-25F09FB47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525" y="2971800"/>
            <a:ext cx="1027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Χ</a:t>
            </a:r>
            <a:r>
              <a:rPr lang="en-GB" altLang="el-GR" sz="1800" b="1"/>
              <a:t>, p</a:t>
            </a:r>
            <a:r>
              <a:rPr lang="en-GB" altLang="el-GR" sz="1800" b="1" baseline="-25000"/>
              <a:t>X</a:t>
            </a:r>
            <a:r>
              <a:rPr lang="en-GB" altLang="el-GR" sz="1800" b="1"/>
              <a:t>(x</a:t>
            </a:r>
            <a:r>
              <a:rPr lang="en-GB" altLang="el-GR" sz="1800" b="1" baseline="-25000"/>
              <a:t>i</a:t>
            </a:r>
            <a:r>
              <a:rPr lang="en-GB" altLang="el-GR" sz="1800" b="1"/>
              <a:t>)</a:t>
            </a:r>
            <a:endParaRPr lang="el-GR" altLang="el-GR" sz="1800" b="1"/>
          </a:p>
        </p:txBody>
      </p:sp>
      <p:sp>
        <p:nvSpPr>
          <p:cNvPr id="138246" name="Text Box 6">
            <a:extLst>
              <a:ext uri="{FF2B5EF4-FFF2-40B4-BE49-F238E27FC236}">
                <a16:creationId xmlns:a16="http://schemas.microsoft.com/office/drawing/2014/main" id="{68640100-5753-4E12-BCE2-66E772C53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363788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x</a:t>
            </a:r>
            <a:r>
              <a:rPr lang="en-GB" altLang="el-GR" sz="1600" b="1" baseline="-25000"/>
              <a:t>1</a:t>
            </a:r>
            <a:endParaRPr lang="el-GR" altLang="el-GR" sz="1600" b="1" baseline="-25000"/>
          </a:p>
        </p:txBody>
      </p:sp>
      <p:sp>
        <p:nvSpPr>
          <p:cNvPr id="138247" name="Text Box 7">
            <a:extLst>
              <a:ext uri="{FF2B5EF4-FFF2-40B4-BE49-F238E27FC236}">
                <a16:creationId xmlns:a16="http://schemas.microsoft.com/office/drawing/2014/main" id="{D64F40E6-7B91-4697-93AA-4DAA9728F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582988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x</a:t>
            </a:r>
            <a:r>
              <a:rPr lang="el-GR" altLang="el-GR" sz="1600" b="1" baseline="-25000"/>
              <a:t>2</a:t>
            </a:r>
          </a:p>
        </p:txBody>
      </p:sp>
      <p:sp>
        <p:nvSpPr>
          <p:cNvPr id="138248" name="Text Box 8">
            <a:extLst>
              <a:ext uri="{FF2B5EF4-FFF2-40B4-BE49-F238E27FC236}">
                <a16:creationId xmlns:a16="http://schemas.microsoft.com/office/drawing/2014/main" id="{56E7F83E-E6F1-4B27-9892-344B700AC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1525" y="2955925"/>
            <a:ext cx="1027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Υ</a:t>
            </a:r>
            <a:r>
              <a:rPr lang="en-GB" altLang="el-GR" sz="1800" b="1"/>
              <a:t>, p</a:t>
            </a:r>
            <a:r>
              <a:rPr lang="en-GB" altLang="el-GR" sz="1800" b="1" baseline="-25000"/>
              <a:t>Y</a:t>
            </a:r>
            <a:r>
              <a:rPr lang="en-GB" altLang="el-GR" sz="1800" b="1"/>
              <a:t>(y</a:t>
            </a:r>
            <a:r>
              <a:rPr lang="en-GB" altLang="el-GR" sz="1800" b="1" baseline="-25000"/>
              <a:t>j</a:t>
            </a:r>
            <a:r>
              <a:rPr lang="en-GB" altLang="el-GR" sz="1800" b="1"/>
              <a:t>)</a:t>
            </a:r>
            <a:endParaRPr lang="el-GR" altLang="el-GR" sz="1800" b="1"/>
          </a:p>
        </p:txBody>
      </p:sp>
      <p:sp>
        <p:nvSpPr>
          <p:cNvPr id="138249" name="Text Box 9">
            <a:extLst>
              <a:ext uri="{FF2B5EF4-FFF2-40B4-BE49-F238E27FC236}">
                <a16:creationId xmlns:a16="http://schemas.microsoft.com/office/drawing/2014/main" id="{81F179D1-7A34-413D-BDAD-9295B0CAA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0" y="2355850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y</a:t>
            </a:r>
            <a:r>
              <a:rPr lang="en-GB" altLang="el-GR" sz="1600" b="1" baseline="-25000"/>
              <a:t>1</a:t>
            </a:r>
            <a:endParaRPr lang="el-GR" altLang="el-GR" sz="1600" b="1" baseline="-25000"/>
          </a:p>
        </p:txBody>
      </p:sp>
      <p:sp>
        <p:nvSpPr>
          <p:cNvPr id="138250" name="Text Box 10">
            <a:extLst>
              <a:ext uri="{FF2B5EF4-FFF2-40B4-BE49-F238E27FC236}">
                <a16:creationId xmlns:a16="http://schemas.microsoft.com/office/drawing/2014/main" id="{6A7F7658-280C-443C-ACAC-C6E7C9CA1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0" y="3562350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y</a:t>
            </a:r>
            <a:r>
              <a:rPr lang="en-GB" altLang="el-GR" sz="1600" b="1" baseline="-25000"/>
              <a:t>2</a:t>
            </a:r>
            <a:endParaRPr lang="el-GR" altLang="el-GR" sz="1600" b="1" baseline="-25000"/>
          </a:p>
        </p:txBody>
      </p:sp>
      <p:graphicFrame>
        <p:nvGraphicFramePr>
          <p:cNvPr id="138251" name="Object 11">
            <a:extLst>
              <a:ext uri="{FF2B5EF4-FFF2-40B4-BE49-F238E27FC236}">
                <a16:creationId xmlns:a16="http://schemas.microsoft.com/office/drawing/2014/main" id="{60CB1543-2E40-4F01-A3AE-1B469C5A56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71775" y="4438650"/>
          <a:ext cx="4429125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033700" imgH="16240125" progId="Equation.DSMT4">
                  <p:embed/>
                </p:oleObj>
              </mc:Choice>
              <mc:Fallback>
                <p:oleObj name="Equation" r:id="rId4" imgW="41033700" imgH="16240125" progId="Equation.DSMT4">
                  <p:embed/>
                  <p:pic>
                    <p:nvPicPr>
                      <p:cNvPr id="138251" name="Object 11">
                        <a:extLst>
                          <a:ext uri="{FF2B5EF4-FFF2-40B4-BE49-F238E27FC236}">
                            <a16:creationId xmlns:a16="http://schemas.microsoft.com/office/drawing/2014/main" id="{60CB1543-2E40-4F01-A3AE-1B469C5A56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4438650"/>
                        <a:ext cx="4429125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52" name="Footer Placeholder 4">
            <a:extLst>
              <a:ext uri="{FF2B5EF4-FFF2-40B4-BE49-F238E27FC236}">
                <a16:creationId xmlns:a16="http://schemas.microsoft.com/office/drawing/2014/main" id="{79F60EAD-9B25-4FF8-A545-57FD0E6602E0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A2D9C35C-0387-422B-8DF9-3738664288EF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14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138253" name="Action Button: Return 1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9EC9F063-3516-47FA-8D93-F6332CC0F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7138" y="6130925"/>
            <a:ext cx="355600" cy="284163"/>
          </a:xfrm>
          <a:prstGeom prst="actionButtonReturn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8FAF11-67B7-45DC-BF39-92F3B463988E}"/>
              </a:ext>
            </a:extLst>
          </p:cNvPr>
          <p:cNvSpPr/>
          <p:nvPr/>
        </p:nvSpPr>
        <p:spPr>
          <a:xfrm>
            <a:off x="4211960" y="2132856"/>
            <a:ext cx="1195066" cy="22454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FF9D121-496D-4DD1-83D6-00186963FF0C}"/>
              </a:ext>
            </a:extLst>
          </p:cNvPr>
          <p:cNvCxnSpPr/>
          <p:nvPr/>
        </p:nvCxnSpPr>
        <p:spPr>
          <a:xfrm>
            <a:off x="4067944" y="2636912"/>
            <a:ext cx="1339082" cy="1080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135AC53-DC62-4C1B-8D4A-74D22BAA9472}"/>
              </a:ext>
            </a:extLst>
          </p:cNvPr>
          <p:cNvCxnSpPr/>
          <p:nvPr/>
        </p:nvCxnSpPr>
        <p:spPr>
          <a:xfrm flipV="1">
            <a:off x="4067944" y="2576587"/>
            <a:ext cx="1339082" cy="1200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4EB00C7-7FA2-4478-B41C-D7C59E247F38}"/>
              </a:ext>
            </a:extLst>
          </p:cNvPr>
          <p:cNvSpPr txBox="1"/>
          <p:nvPr/>
        </p:nvSpPr>
        <p:spPr>
          <a:xfrm>
            <a:off x="4986337" y="24867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9B1CAA-4879-4416-AEBB-4C3E7340B3BB}"/>
              </a:ext>
            </a:extLst>
          </p:cNvPr>
          <p:cNvSpPr txBox="1"/>
          <p:nvPr/>
        </p:nvSpPr>
        <p:spPr>
          <a:xfrm>
            <a:off x="4986337" y="31259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5037D4-9DAD-4BF3-9372-BB59E519E050}"/>
              </a:ext>
            </a:extLst>
          </p:cNvPr>
          <p:cNvSpPr/>
          <p:nvPr/>
        </p:nvSpPr>
        <p:spPr>
          <a:xfrm>
            <a:off x="6413500" y="4509120"/>
            <a:ext cx="60677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88C750-2871-4995-9BF4-536EE11A2594}"/>
              </a:ext>
            </a:extLst>
          </p:cNvPr>
          <p:cNvSpPr txBox="1"/>
          <p:nvPr/>
        </p:nvSpPr>
        <p:spPr>
          <a:xfrm>
            <a:off x="6353442" y="4438650"/>
            <a:ext cx="788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0      1</a:t>
            </a:r>
          </a:p>
          <a:p>
            <a:endParaRPr lang="en-US" b="1" dirty="0"/>
          </a:p>
          <a:p>
            <a:r>
              <a:rPr lang="en-US" b="1" dirty="0"/>
              <a:t>1       0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CD4B73-1CC5-4C47-A271-F9463FF60E33}"/>
              </a:ext>
            </a:extLst>
          </p:cNvPr>
          <p:cNvSpPr txBox="1"/>
          <p:nvPr/>
        </p:nvSpPr>
        <p:spPr>
          <a:xfrm>
            <a:off x="4045852" y="6339651"/>
            <a:ext cx="3708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Μεταφορά κατανομής πιθανοτήτων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4C2150-1F43-4F7C-B7B5-48C3801C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2426" y="5285334"/>
            <a:ext cx="771525" cy="571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6F453D-8C99-4E54-81C3-4B860C8906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2092" y="5733253"/>
            <a:ext cx="752475" cy="46672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E344497-60ED-1D36-5692-BFE5618ACA4A}"/>
              </a:ext>
            </a:extLst>
          </p:cNvPr>
          <p:cNvSpPr/>
          <p:nvPr/>
        </p:nvSpPr>
        <p:spPr>
          <a:xfrm>
            <a:off x="3817398" y="6223247"/>
            <a:ext cx="4119239" cy="57283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Θέση υποσέλιδου 2">
            <a:extLst>
              <a:ext uri="{FF2B5EF4-FFF2-40B4-BE49-F238E27FC236}">
                <a16:creationId xmlns:a16="http://schemas.microsoft.com/office/drawing/2014/main" id="{F11C8317-36B3-D7D1-159F-2F78181E1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286" y="5388521"/>
            <a:ext cx="1876814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3782053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723923-2D9C-4B99-A402-0A9F69FAF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62" y="1828800"/>
            <a:ext cx="7305675" cy="32004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0D970-0509-42CF-B98D-706C1BFE9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876C5-2E59-48B2-A4E8-91E2A01A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6CE10-FC09-4DB7-829C-676E1B907456}" type="slidenum">
              <a:rPr lang="en-US" smtClean="0"/>
              <a:pPr/>
              <a:t>140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F6B6A1-D10F-40D5-8A87-68820CAB348A}"/>
              </a:ext>
            </a:extLst>
          </p:cNvPr>
          <p:cNvSpPr/>
          <p:nvPr/>
        </p:nvSpPr>
        <p:spPr>
          <a:xfrm>
            <a:off x="928779" y="3423082"/>
            <a:ext cx="22860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8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00B9F-596A-4E77-921B-23FBD2F36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-5918"/>
            <a:ext cx="7388886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0D970-0509-42CF-B98D-706C1BFE9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876C5-2E59-48B2-A4E8-91E2A01A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6CE10-FC09-4DB7-829C-676E1B907456}" type="slidenum">
              <a:rPr lang="en-US" smtClean="0"/>
              <a:pPr/>
              <a:t>141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F6B6A1-D10F-40D5-8A87-68820CAB348A}"/>
              </a:ext>
            </a:extLst>
          </p:cNvPr>
          <p:cNvSpPr/>
          <p:nvPr/>
        </p:nvSpPr>
        <p:spPr>
          <a:xfrm>
            <a:off x="609600" y="5867400"/>
            <a:ext cx="2286000" cy="2270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7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9DC338-EFFB-4288-A58E-4C87DAD23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" y="2362200"/>
            <a:ext cx="7781925" cy="26860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E9E06-B850-42FC-B238-2C83688E4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E1F90-FFE7-49DF-86CA-C45D04B4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6CE10-FC09-4DB7-829C-676E1B907456}" type="slidenum">
              <a:rPr lang="en-US" smtClean="0"/>
              <a:pPr/>
              <a:t>142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396DF5-769A-46D0-9300-B774F96AF76E}"/>
              </a:ext>
            </a:extLst>
          </p:cNvPr>
          <p:cNvSpPr/>
          <p:nvPr/>
        </p:nvSpPr>
        <p:spPr>
          <a:xfrm>
            <a:off x="838200" y="4572000"/>
            <a:ext cx="29718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5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051DD7-23E9-4BBA-894D-89D29C9BC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" y="2162175"/>
            <a:ext cx="7991475" cy="25336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E9E06-B850-42FC-B238-2C83688E4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E1F90-FFE7-49DF-86CA-C45D04B4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6CE10-FC09-4DB7-829C-676E1B907456}" type="slidenum">
              <a:rPr lang="en-US" smtClean="0"/>
              <a:pPr/>
              <a:t>143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396DF5-769A-46D0-9300-B774F96AF76E}"/>
              </a:ext>
            </a:extLst>
          </p:cNvPr>
          <p:cNvSpPr/>
          <p:nvPr/>
        </p:nvSpPr>
        <p:spPr>
          <a:xfrm>
            <a:off x="576262" y="3582194"/>
            <a:ext cx="29718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2840436E-842F-48F4-9B8A-829BF26752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Ερωτήσεις</a:t>
            </a:r>
          </a:p>
        </p:txBody>
      </p:sp>
      <p:pic>
        <p:nvPicPr>
          <p:cNvPr id="176131" name="Picture 4" descr="bs02013_">
            <a:extLst>
              <a:ext uri="{FF2B5EF4-FFF2-40B4-BE49-F238E27FC236}">
                <a16:creationId xmlns:a16="http://schemas.microsoft.com/office/drawing/2014/main" id="{8A0EE888-0809-409F-941B-78202F609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2084388"/>
            <a:ext cx="326390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Footer Placeholder 4">
            <a:extLst>
              <a:ext uri="{FF2B5EF4-FFF2-40B4-BE49-F238E27FC236}">
                <a16:creationId xmlns:a16="http://schemas.microsoft.com/office/drawing/2014/main" id="{97A4999C-0074-4401-BBC8-DD54D97E1F39}"/>
              </a:ext>
            </a:extLst>
          </p:cNvPr>
          <p:cNvSpPr>
            <a:spLocks noGrp="1"/>
          </p:cNvSpPr>
          <p:nvPr/>
        </p:nvSpPr>
        <p:spPr bwMode="auto">
          <a:xfrm>
            <a:off x="263525" y="6434138"/>
            <a:ext cx="87026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2FBB8559-7D8B-4E02-AF6E-1781DF0B293D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144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35EE5936-B33B-4564-61B4-1FA3AE3F1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586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4C231-3766-4073-A726-503927600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5988" y="6315616"/>
            <a:ext cx="3086100" cy="365125"/>
          </a:xfrm>
        </p:spPr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9E7B9D-02B8-49D9-83F7-39027D784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B6B-6A16-4D0B-B6BC-52D8B33A6A07}" type="slidenum">
              <a:rPr lang="el-GR" smtClean="0"/>
              <a:pPr/>
              <a:t>15</a:t>
            </a:fld>
            <a:endParaRPr lang="el-G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DC8090-A5CE-4A2B-8338-17ACC04F6532}"/>
              </a:ext>
            </a:extLst>
          </p:cNvPr>
          <p:cNvSpPr/>
          <p:nvPr/>
        </p:nvSpPr>
        <p:spPr>
          <a:xfrm>
            <a:off x="-32943" y="4409464"/>
            <a:ext cx="4572000" cy="281616"/>
          </a:xfrm>
          <a:prstGeom prst="rect">
            <a:avLst/>
          </a:prstGeom>
        </p:spPr>
        <p:txBody>
          <a:bodyPr>
            <a:spAutoFit/>
          </a:bodyPr>
          <a:lstStyle/>
          <a:p>
            <a:pPr lvl="2">
              <a:lnSpc>
                <a:spcPct val="80000"/>
              </a:lnSpc>
              <a:spcBef>
                <a:spcPct val="70000"/>
              </a:spcBef>
              <a:spcAft>
                <a:spcPct val="70000"/>
              </a:spcAft>
            </a:pPr>
            <a:r>
              <a:rPr lang="en-GB" altLang="el-GR" sz="1500" b="1" dirty="0"/>
              <a:t>C(Q)=max I(X;Y)=1 bit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C885F7-7A89-4EA2-9265-32CE7AB58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13" y="3107279"/>
            <a:ext cx="2243137" cy="2773362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l-GR" sz="20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3A2CA7-84E1-4021-94B7-37C896792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8775" y="3107279"/>
            <a:ext cx="2243138" cy="2773362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l-GR" sz="2000"/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D3573A2C-530C-457D-AD10-71246F13B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88" y="4278854"/>
            <a:ext cx="781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Ι(X;Υ)</a:t>
            </a:r>
          </a:p>
        </p:txBody>
      </p:sp>
      <p:sp>
        <p:nvSpPr>
          <p:cNvPr id="12" name="AutoShape 11">
            <a:extLst>
              <a:ext uri="{FF2B5EF4-FFF2-40B4-BE49-F238E27FC236}">
                <a16:creationId xmlns:a16="http://schemas.microsoft.com/office/drawing/2014/main" id="{5899151D-B2DF-44E2-89D3-3BB41C3366C2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7196150" y="5625054"/>
            <a:ext cx="663575" cy="352425"/>
          </a:xfrm>
          <a:prstGeom prst="borderCallout1">
            <a:avLst>
              <a:gd name="adj1" fmla="val 32431"/>
              <a:gd name="adj2" fmla="val 111481"/>
              <a:gd name="adj3" fmla="val 56755"/>
              <a:gd name="adj4" fmla="val 15334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H(Y)</a:t>
            </a:r>
          </a:p>
        </p:txBody>
      </p:sp>
      <p:sp>
        <p:nvSpPr>
          <p:cNvPr id="13" name="AutoShape 12">
            <a:extLst>
              <a:ext uri="{FF2B5EF4-FFF2-40B4-BE49-F238E27FC236}">
                <a16:creationId xmlns:a16="http://schemas.microsoft.com/office/drawing/2014/main" id="{A963B743-B642-4E78-A752-367AC3AEF483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3471875" y="5363116"/>
            <a:ext cx="663575" cy="352425"/>
          </a:xfrm>
          <a:prstGeom prst="borderCallout1">
            <a:avLst>
              <a:gd name="adj1" fmla="val 32431"/>
              <a:gd name="adj2" fmla="val -11486"/>
              <a:gd name="adj3" fmla="val 104954"/>
              <a:gd name="adj4" fmla="val -8373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H(Χ)</a:t>
            </a:r>
          </a:p>
        </p:txBody>
      </p:sp>
      <p:sp>
        <p:nvSpPr>
          <p:cNvPr id="14" name="AutoShape 13">
            <a:extLst>
              <a:ext uri="{FF2B5EF4-FFF2-40B4-BE49-F238E27FC236}">
                <a16:creationId xmlns:a16="http://schemas.microsoft.com/office/drawing/2014/main" id="{0E1342EC-665E-4A23-B8C1-EAC9807F0C9C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5483238" y="2529429"/>
            <a:ext cx="874712" cy="352425"/>
          </a:xfrm>
          <a:prstGeom prst="borderCallout1">
            <a:avLst>
              <a:gd name="adj1" fmla="val 32431"/>
              <a:gd name="adj2" fmla="val 108708"/>
              <a:gd name="adj3" fmla="val 162611"/>
              <a:gd name="adj4" fmla="val 15499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/>
              <a:t>H(Χ,Υ)</a:t>
            </a:r>
          </a:p>
        </p:txBody>
      </p:sp>
      <p:sp>
        <p:nvSpPr>
          <p:cNvPr id="15" name="AutoShape 14">
            <a:extLst>
              <a:ext uri="{FF2B5EF4-FFF2-40B4-BE49-F238E27FC236}">
                <a16:creationId xmlns:a16="http://schemas.microsoft.com/office/drawing/2014/main" id="{AAA6C0F2-8CAB-4241-9A6A-5FEE332E1237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5483238" y="2527841"/>
            <a:ext cx="874712" cy="352425"/>
          </a:xfrm>
          <a:prstGeom prst="borderCallout1">
            <a:avLst>
              <a:gd name="adj1" fmla="val 32431"/>
              <a:gd name="adj2" fmla="val -8713"/>
              <a:gd name="adj3" fmla="val 165764"/>
              <a:gd name="adj4" fmla="val -4410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 dirty="0"/>
              <a:t>H(Χ,Υ)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E5EA47-9124-4B1A-B1DB-E647464BEC7F}"/>
              </a:ext>
            </a:extLst>
          </p:cNvPr>
          <p:cNvSpPr/>
          <p:nvPr/>
        </p:nvSpPr>
        <p:spPr>
          <a:xfrm>
            <a:off x="457200" y="2713363"/>
            <a:ext cx="245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altLang="el-GR" b="1" dirty="0"/>
              <a:t>H(Χ,Υ)=Η(Χ)=</a:t>
            </a:r>
            <a:r>
              <a:rPr lang="en-US" altLang="el-GR" b="1" dirty="0"/>
              <a:t>H</a:t>
            </a:r>
            <a:r>
              <a:rPr lang="el-GR" altLang="el-GR" b="1" dirty="0"/>
              <a:t>(</a:t>
            </a:r>
            <a:r>
              <a:rPr lang="en-US" altLang="el-GR" b="1" dirty="0"/>
              <a:t>Y</a:t>
            </a:r>
            <a:r>
              <a:rPr lang="el-GR" altLang="el-GR" b="1" dirty="0"/>
              <a:t>)</a:t>
            </a:r>
            <a:r>
              <a:rPr lang="en-US" altLang="el-GR" b="1" dirty="0"/>
              <a:t>=I(X;Y)</a:t>
            </a:r>
            <a:endParaRPr lang="el-GR" altLang="el-GR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F3E62D-E886-48C4-B60B-CAB1B252C9C6}"/>
              </a:ext>
            </a:extLst>
          </p:cNvPr>
          <p:cNvSpPr/>
          <p:nvPr/>
        </p:nvSpPr>
        <p:spPr>
          <a:xfrm>
            <a:off x="791459" y="3244510"/>
            <a:ext cx="1790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altLang="el-GR" b="1" dirty="0"/>
              <a:t>H(Χ</a:t>
            </a:r>
            <a:r>
              <a:rPr lang="en-US" altLang="el-GR" b="1" dirty="0"/>
              <a:t>/</a:t>
            </a:r>
            <a:r>
              <a:rPr lang="el-GR" altLang="el-GR" b="1" dirty="0"/>
              <a:t>Υ)=Η(</a:t>
            </a:r>
            <a:r>
              <a:rPr lang="en-US" altLang="el-GR" b="1" dirty="0"/>
              <a:t>Y/</a:t>
            </a:r>
            <a:r>
              <a:rPr lang="el-GR" altLang="el-GR" b="1" dirty="0"/>
              <a:t>Χ)=</a:t>
            </a:r>
            <a:r>
              <a:rPr lang="en-US" altLang="el-GR" b="1" dirty="0"/>
              <a:t>0</a:t>
            </a:r>
            <a:endParaRPr lang="el-GR" altLang="el-GR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C5CD1D-BBF2-4AAF-AB30-8C1FC2A443E6}"/>
              </a:ext>
            </a:extLst>
          </p:cNvPr>
          <p:cNvSpPr txBox="1"/>
          <p:nvPr/>
        </p:nvSpPr>
        <p:spPr>
          <a:xfrm>
            <a:off x="1061501" y="6049934"/>
            <a:ext cx="3708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Μεταφορά κατανομής πιθανοτήτων</a:t>
            </a:r>
            <a:endParaRPr lang="en-US" dirty="0"/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0B6C2382-1B9A-4271-89C0-CF8E38DC3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13" y="4528392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 dirty="0"/>
              <a:t>H(X/Y)</a:t>
            </a: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36A6BB57-1754-4F98-AD0A-62C6C9BE9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0651" y="4528392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Η(Υ/Χ)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3642FD9D-4EE4-4239-A7F8-8FBDC66F9DE0}"/>
              </a:ext>
            </a:extLst>
          </p:cNvPr>
          <p:cNvSpPr txBox="1">
            <a:spLocks noChangeArrowheads="1"/>
          </p:cNvSpPr>
          <p:nvPr/>
        </p:nvSpPr>
        <p:spPr>
          <a:xfrm>
            <a:off x="421481" y="621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dirty="0"/>
              <a:t>Δυαδικό κανάλι χωρίς θόρυβο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03A341A-AD72-5AB4-F4BC-30CB8698B193}"/>
              </a:ext>
            </a:extLst>
          </p:cNvPr>
          <p:cNvSpPr/>
          <p:nvPr/>
        </p:nvSpPr>
        <p:spPr>
          <a:xfrm>
            <a:off x="856203" y="5930239"/>
            <a:ext cx="4119239" cy="57283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7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0208 L 0.00191 -0.00208 C -0.02968 -0.00555 0.00782 -0.00208 -0.05069 -0.00208 C -0.06111 -0.00208 -0.07135 -0.00324 -0.08177 -0.00347 C -0.08507 -0.00393 -0.08854 -0.00486 -0.09201 -0.00486 C -0.10156 -0.00486 -0.11128 -0.00393 -0.12083 -0.00347 C -0.12465 -0.00347 -0.12847 -0.00347 -0.13211 -0.00347 L -0.13211 -0.00347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93347C-C32C-40C0-B192-D33A311D7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1" y="0"/>
            <a:ext cx="909801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A1095E-FDC2-4F72-A3F4-258BE48B1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8B030-1D9F-417B-9575-E507F74E7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BC149-D175-482A-8005-8DF48982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24831" y="6459777"/>
            <a:ext cx="2133600" cy="365125"/>
          </a:xfrm>
        </p:spPr>
        <p:txBody>
          <a:bodyPr/>
          <a:lstStyle/>
          <a:p>
            <a:fld id="{2BFB6B6B-6A16-4D0B-B6BC-52D8B33A6A07}" type="slidenum">
              <a:rPr lang="el-GR" smtClean="0"/>
              <a:pPr/>
              <a:t>16</a:t>
            </a:fld>
            <a:endParaRPr lang="el-G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E9BAD5-38C6-474E-B13C-628AD52F5183}"/>
              </a:ext>
            </a:extLst>
          </p:cNvPr>
          <p:cNvSpPr/>
          <p:nvPr/>
        </p:nvSpPr>
        <p:spPr>
          <a:xfrm>
            <a:off x="8458431" y="6381328"/>
            <a:ext cx="228369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47DC492-45B1-EB5F-B217-B86457EF5FBE}"/>
              </a:ext>
            </a:extLst>
          </p:cNvPr>
          <p:cNvSpPr/>
          <p:nvPr/>
        </p:nvSpPr>
        <p:spPr>
          <a:xfrm>
            <a:off x="619772" y="5992726"/>
            <a:ext cx="4119239" cy="57283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Θέση υποσέλιδου 2">
            <a:extLst>
              <a:ext uri="{FF2B5EF4-FFF2-40B4-BE49-F238E27FC236}">
                <a16:creationId xmlns:a16="http://schemas.microsoft.com/office/drawing/2014/main" id="{64E3BDBD-E440-CC05-70C2-C944A46A8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25999" y="6595057"/>
            <a:ext cx="4026023" cy="365125"/>
          </a:xfrm>
          <a:solidFill>
            <a:schemeClr val="bg1"/>
          </a:solidFill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0719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3FDD2A6A-78E8-4307-B800-0AF5DFCABD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l-GR" dirty="0"/>
              <a:t>Πλήρως </a:t>
            </a:r>
            <a:r>
              <a:rPr lang="el-GR" dirty="0" err="1"/>
              <a:t>ενθόρυβο</a:t>
            </a:r>
            <a:r>
              <a:rPr lang="el-GR" dirty="0"/>
              <a:t> κανάλι</a:t>
            </a:r>
            <a:endParaRPr lang="el-GR" altLang="el-GR" dirty="0"/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DAE6B05B-8F99-4322-B891-C43B8AE849D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93800"/>
            <a:ext cx="8229600" cy="4937125"/>
          </a:xfrm>
        </p:spPr>
        <p:txBody>
          <a:bodyPr/>
          <a:lstStyle/>
          <a:p>
            <a:pPr eaLnBrk="1" hangingPunct="1"/>
            <a:endParaRPr lang="el-GR" altLang="el-GR" dirty="0"/>
          </a:p>
        </p:txBody>
      </p:sp>
      <p:graphicFrame>
        <p:nvGraphicFramePr>
          <p:cNvPr id="138244" name="Object 4">
            <a:extLst>
              <a:ext uri="{FF2B5EF4-FFF2-40B4-BE49-F238E27FC236}">
                <a16:creationId xmlns:a16="http://schemas.microsoft.com/office/drawing/2014/main" id="{77170600-8396-440E-9558-9654F2B01CF7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684588" y="2278063"/>
          <a:ext cx="2160587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039850" imgH="12068175" progId="Equation.3">
                  <p:embed/>
                </p:oleObj>
              </mc:Choice>
              <mc:Fallback>
                <p:oleObj name="Equation" r:id="rId2" imgW="14039850" imgH="12068175" progId="Equation.3">
                  <p:embed/>
                  <p:pic>
                    <p:nvPicPr>
                      <p:cNvPr id="138244" name="Object 4">
                        <a:extLst>
                          <a:ext uri="{FF2B5EF4-FFF2-40B4-BE49-F238E27FC236}">
                            <a16:creationId xmlns:a16="http://schemas.microsoft.com/office/drawing/2014/main" id="{77170600-8396-440E-9558-9654F2B01C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588" y="2278063"/>
                        <a:ext cx="2160587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45" name="Text Box 5">
            <a:extLst>
              <a:ext uri="{FF2B5EF4-FFF2-40B4-BE49-F238E27FC236}">
                <a16:creationId xmlns:a16="http://schemas.microsoft.com/office/drawing/2014/main" id="{0387F8F3-0C78-4F45-AAB4-25F09FB47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525" y="2971800"/>
            <a:ext cx="1027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Χ</a:t>
            </a:r>
            <a:r>
              <a:rPr lang="en-GB" altLang="el-GR" sz="1800" b="1"/>
              <a:t>, p</a:t>
            </a:r>
            <a:r>
              <a:rPr lang="en-GB" altLang="el-GR" sz="1800" b="1" baseline="-25000"/>
              <a:t>X</a:t>
            </a:r>
            <a:r>
              <a:rPr lang="en-GB" altLang="el-GR" sz="1800" b="1"/>
              <a:t>(x</a:t>
            </a:r>
            <a:r>
              <a:rPr lang="en-GB" altLang="el-GR" sz="1800" b="1" baseline="-25000"/>
              <a:t>i</a:t>
            </a:r>
            <a:r>
              <a:rPr lang="en-GB" altLang="el-GR" sz="1800" b="1"/>
              <a:t>)</a:t>
            </a:r>
            <a:endParaRPr lang="el-GR" altLang="el-GR" sz="1800" b="1"/>
          </a:p>
        </p:txBody>
      </p:sp>
      <p:sp>
        <p:nvSpPr>
          <p:cNvPr id="138246" name="Text Box 6">
            <a:extLst>
              <a:ext uri="{FF2B5EF4-FFF2-40B4-BE49-F238E27FC236}">
                <a16:creationId xmlns:a16="http://schemas.microsoft.com/office/drawing/2014/main" id="{68640100-5753-4E12-BCE2-66E772C53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363788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x</a:t>
            </a:r>
            <a:r>
              <a:rPr lang="en-GB" altLang="el-GR" sz="1600" b="1" baseline="-25000"/>
              <a:t>1</a:t>
            </a:r>
            <a:endParaRPr lang="el-GR" altLang="el-GR" sz="1600" b="1" baseline="-25000"/>
          </a:p>
        </p:txBody>
      </p:sp>
      <p:sp>
        <p:nvSpPr>
          <p:cNvPr id="138247" name="Text Box 7">
            <a:extLst>
              <a:ext uri="{FF2B5EF4-FFF2-40B4-BE49-F238E27FC236}">
                <a16:creationId xmlns:a16="http://schemas.microsoft.com/office/drawing/2014/main" id="{D64F40E6-7B91-4697-93AA-4DAA9728F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582988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x</a:t>
            </a:r>
            <a:r>
              <a:rPr lang="el-GR" altLang="el-GR" sz="1600" b="1" baseline="-25000"/>
              <a:t>2</a:t>
            </a:r>
          </a:p>
        </p:txBody>
      </p:sp>
      <p:sp>
        <p:nvSpPr>
          <p:cNvPr id="138248" name="Text Box 8">
            <a:extLst>
              <a:ext uri="{FF2B5EF4-FFF2-40B4-BE49-F238E27FC236}">
                <a16:creationId xmlns:a16="http://schemas.microsoft.com/office/drawing/2014/main" id="{56E7F83E-E6F1-4B27-9892-344B700AC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1525" y="2955925"/>
            <a:ext cx="1027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Υ</a:t>
            </a:r>
            <a:r>
              <a:rPr lang="en-GB" altLang="el-GR" sz="1800" b="1"/>
              <a:t>, p</a:t>
            </a:r>
            <a:r>
              <a:rPr lang="en-GB" altLang="el-GR" sz="1800" b="1" baseline="-25000"/>
              <a:t>Y</a:t>
            </a:r>
            <a:r>
              <a:rPr lang="en-GB" altLang="el-GR" sz="1800" b="1"/>
              <a:t>(y</a:t>
            </a:r>
            <a:r>
              <a:rPr lang="en-GB" altLang="el-GR" sz="1800" b="1" baseline="-25000"/>
              <a:t>j</a:t>
            </a:r>
            <a:r>
              <a:rPr lang="en-GB" altLang="el-GR" sz="1800" b="1"/>
              <a:t>)</a:t>
            </a:r>
            <a:endParaRPr lang="el-GR" altLang="el-GR" sz="1800" b="1"/>
          </a:p>
        </p:txBody>
      </p:sp>
      <p:sp>
        <p:nvSpPr>
          <p:cNvPr id="138249" name="Text Box 9">
            <a:extLst>
              <a:ext uri="{FF2B5EF4-FFF2-40B4-BE49-F238E27FC236}">
                <a16:creationId xmlns:a16="http://schemas.microsoft.com/office/drawing/2014/main" id="{81F179D1-7A34-413D-BDAD-9295B0CAA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0" y="2355850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y</a:t>
            </a:r>
            <a:r>
              <a:rPr lang="en-GB" altLang="el-GR" sz="1600" b="1" baseline="-25000"/>
              <a:t>1</a:t>
            </a:r>
            <a:endParaRPr lang="el-GR" altLang="el-GR" sz="1600" b="1" baseline="-25000"/>
          </a:p>
        </p:txBody>
      </p:sp>
      <p:sp>
        <p:nvSpPr>
          <p:cNvPr id="138250" name="Text Box 10">
            <a:extLst>
              <a:ext uri="{FF2B5EF4-FFF2-40B4-BE49-F238E27FC236}">
                <a16:creationId xmlns:a16="http://schemas.microsoft.com/office/drawing/2014/main" id="{6A7F7658-280C-443C-ACAC-C6E7C9CA1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0" y="3562350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y</a:t>
            </a:r>
            <a:r>
              <a:rPr lang="en-GB" altLang="el-GR" sz="1600" b="1" baseline="-25000"/>
              <a:t>2</a:t>
            </a:r>
            <a:endParaRPr lang="el-GR" altLang="el-GR" sz="1600" b="1" baseline="-25000"/>
          </a:p>
        </p:txBody>
      </p:sp>
      <p:graphicFrame>
        <p:nvGraphicFramePr>
          <p:cNvPr id="138251" name="Object 11">
            <a:extLst>
              <a:ext uri="{FF2B5EF4-FFF2-40B4-BE49-F238E27FC236}">
                <a16:creationId xmlns:a16="http://schemas.microsoft.com/office/drawing/2014/main" id="{60CB1543-2E40-4F01-A3AE-1B469C5A56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1760" y="4249001"/>
          <a:ext cx="5360442" cy="2069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033700" imgH="16240125" progId="Equation.3">
                  <p:embed/>
                </p:oleObj>
              </mc:Choice>
              <mc:Fallback>
                <p:oleObj name="Equation" r:id="rId4" imgW="41033700" imgH="16240125" progId="Equation.3">
                  <p:embed/>
                  <p:pic>
                    <p:nvPicPr>
                      <p:cNvPr id="138251" name="Object 11">
                        <a:extLst>
                          <a:ext uri="{FF2B5EF4-FFF2-40B4-BE49-F238E27FC236}">
                            <a16:creationId xmlns:a16="http://schemas.microsoft.com/office/drawing/2014/main" id="{60CB1543-2E40-4F01-A3AE-1B469C5A56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4249001"/>
                        <a:ext cx="5360442" cy="20698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52" name="Footer Placeholder 4">
            <a:extLst>
              <a:ext uri="{FF2B5EF4-FFF2-40B4-BE49-F238E27FC236}">
                <a16:creationId xmlns:a16="http://schemas.microsoft.com/office/drawing/2014/main" id="{79F60EAD-9B25-4FF8-A545-57FD0E6602E0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A2D9C35C-0387-422B-8DF9-3738664288EF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17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92390D-8ABF-403E-B6BC-CF626576DE3F}"/>
              </a:ext>
            </a:extLst>
          </p:cNvPr>
          <p:cNvSpPr txBox="1"/>
          <p:nvPr/>
        </p:nvSpPr>
        <p:spPr>
          <a:xfrm>
            <a:off x="4045852" y="6339651"/>
            <a:ext cx="3708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Μεταφορά κατανομής πιθανοτήτων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97B099-ECD0-4A73-BF15-353370A47ECA}"/>
              </a:ext>
            </a:extLst>
          </p:cNvPr>
          <p:cNvSpPr/>
          <p:nvPr/>
        </p:nvSpPr>
        <p:spPr>
          <a:xfrm>
            <a:off x="4211960" y="2204864"/>
            <a:ext cx="1187128" cy="2025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99986E3-AC1D-455A-A98B-88FCD64260F1}"/>
              </a:ext>
            </a:extLst>
          </p:cNvPr>
          <p:cNvCxnSpPr/>
          <p:nvPr/>
        </p:nvCxnSpPr>
        <p:spPr>
          <a:xfrm>
            <a:off x="4211960" y="2564904"/>
            <a:ext cx="1187128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506C75-4AC6-42AF-83BE-28CA44C739CD}"/>
              </a:ext>
            </a:extLst>
          </p:cNvPr>
          <p:cNvCxnSpPr/>
          <p:nvPr/>
        </p:nvCxnSpPr>
        <p:spPr>
          <a:xfrm>
            <a:off x="4211960" y="3789040"/>
            <a:ext cx="1187128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80604E-AC8F-4579-8F9C-BF17D18CC129}"/>
              </a:ext>
            </a:extLst>
          </p:cNvPr>
          <p:cNvCxnSpPr>
            <a:cxnSpLocks/>
          </p:cNvCxnSpPr>
          <p:nvPr/>
        </p:nvCxnSpPr>
        <p:spPr>
          <a:xfrm>
            <a:off x="4211960" y="2567288"/>
            <a:ext cx="1187128" cy="1149744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0F18807-0004-435B-8F0C-5E4E2D6BB749}"/>
              </a:ext>
            </a:extLst>
          </p:cNvPr>
          <p:cNvCxnSpPr>
            <a:cxnSpLocks/>
          </p:cNvCxnSpPr>
          <p:nvPr/>
        </p:nvCxnSpPr>
        <p:spPr>
          <a:xfrm flipV="1">
            <a:off x="4211960" y="2692400"/>
            <a:ext cx="1187128" cy="1096641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54065FC-AF8B-4D86-A1A4-D78AE00462AC}"/>
              </a:ext>
            </a:extLst>
          </p:cNvPr>
          <p:cNvSpPr txBox="1"/>
          <p:nvPr/>
        </p:nvSpPr>
        <p:spPr>
          <a:xfrm>
            <a:off x="4526675" y="220950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0.5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3EF30B-6AF1-44C6-8B28-B410D76DD0D8}"/>
              </a:ext>
            </a:extLst>
          </p:cNvPr>
          <p:cNvSpPr txBox="1"/>
          <p:nvPr/>
        </p:nvSpPr>
        <p:spPr>
          <a:xfrm>
            <a:off x="4254050" y="288035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0.5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D1FCFE-FBE2-4CB0-A7E0-80AA707A77EB}"/>
              </a:ext>
            </a:extLst>
          </p:cNvPr>
          <p:cNvSpPr txBox="1"/>
          <p:nvPr/>
        </p:nvSpPr>
        <p:spPr>
          <a:xfrm>
            <a:off x="4567221" y="329363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0.5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15D734-5117-4D15-A477-8AFD3DFE6B25}"/>
              </a:ext>
            </a:extLst>
          </p:cNvPr>
          <p:cNvSpPr txBox="1"/>
          <p:nvPr/>
        </p:nvSpPr>
        <p:spPr>
          <a:xfrm>
            <a:off x="4599700" y="374846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0.5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D8FC2F-9CCC-4335-84C4-1B38BA96B45A}"/>
              </a:ext>
            </a:extLst>
          </p:cNvPr>
          <p:cNvSpPr txBox="1"/>
          <p:nvPr/>
        </p:nvSpPr>
        <p:spPr>
          <a:xfrm>
            <a:off x="6822939" y="4358966"/>
            <a:ext cx="80342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0</a:t>
            </a:r>
            <a:r>
              <a:rPr lang="el-GR" sz="1600" b="1" dirty="0"/>
              <a:t>.5</a:t>
            </a:r>
            <a:r>
              <a:rPr lang="en-US" sz="1600" b="1" dirty="0"/>
              <a:t> </a:t>
            </a:r>
            <a:r>
              <a:rPr lang="el-GR" sz="1600" b="1" dirty="0"/>
              <a:t>0.5</a:t>
            </a:r>
            <a:endParaRPr lang="en-US" sz="1600" b="1" dirty="0"/>
          </a:p>
          <a:p>
            <a:endParaRPr lang="en-US" sz="1600" b="1" dirty="0"/>
          </a:p>
          <a:p>
            <a:r>
              <a:rPr lang="el-GR" sz="1600" b="1" dirty="0"/>
              <a:t>0.5</a:t>
            </a:r>
            <a:r>
              <a:rPr lang="en-US" sz="1600" b="1" dirty="0"/>
              <a:t>  0</a:t>
            </a:r>
            <a:r>
              <a:rPr lang="el-GR" sz="1600" b="1" dirty="0"/>
              <a:t>.5</a:t>
            </a:r>
            <a:endParaRPr lang="en-US" sz="1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79DA6D-8758-488B-9A1D-3B41E4BC289D}"/>
              </a:ext>
            </a:extLst>
          </p:cNvPr>
          <p:cNvSpPr txBox="1"/>
          <p:nvPr/>
        </p:nvSpPr>
        <p:spPr>
          <a:xfrm>
            <a:off x="3639367" y="5305848"/>
            <a:ext cx="84830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2400" dirty="0"/>
              <a:t>0.5    </a:t>
            </a:r>
            <a:endParaRPr lang="en-US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36B61A-A15A-4729-A719-1B6C796ADEF6}"/>
              </a:ext>
            </a:extLst>
          </p:cNvPr>
          <p:cNvSpPr txBox="1"/>
          <p:nvPr/>
        </p:nvSpPr>
        <p:spPr>
          <a:xfrm>
            <a:off x="3530879" y="5842950"/>
            <a:ext cx="9957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400" dirty="0"/>
              <a:t>0.5    </a:t>
            </a:r>
            <a:endParaRPr lang="en-US" sz="2400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EC2868E-B101-7673-79A6-EEADAB1D7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28166" y="5354117"/>
            <a:ext cx="2314418" cy="365125"/>
          </a:xfrm>
        </p:spPr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B527AD7-6CB1-3035-E6FE-AD2D64A9865E}"/>
              </a:ext>
            </a:extLst>
          </p:cNvPr>
          <p:cNvSpPr/>
          <p:nvPr/>
        </p:nvSpPr>
        <p:spPr>
          <a:xfrm>
            <a:off x="3817398" y="6223247"/>
            <a:ext cx="4119239" cy="57283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89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769F6-8D3C-4104-9A57-06071DB79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dirty="0"/>
              <a:t>Πλήρως </a:t>
            </a:r>
            <a:r>
              <a:rPr lang="el-GR" altLang="el-GR" dirty="0" err="1"/>
              <a:t>ενθόρυβο</a:t>
            </a:r>
            <a:r>
              <a:rPr lang="el-GR" altLang="el-GR" dirty="0"/>
              <a:t> κανάλι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4C231-3766-4073-A726-503927600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9E7B9D-02B8-49D9-83F7-39027D784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B6B-6A16-4D0B-B6BC-52D8B33A6A07}" type="slidenum">
              <a:rPr lang="el-GR" smtClean="0"/>
              <a:pPr/>
              <a:t>18</a:t>
            </a:fld>
            <a:endParaRPr lang="el-G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DC8090-A5CE-4A2B-8338-17ACC04F6532}"/>
              </a:ext>
            </a:extLst>
          </p:cNvPr>
          <p:cNvSpPr/>
          <p:nvPr/>
        </p:nvSpPr>
        <p:spPr>
          <a:xfrm>
            <a:off x="-32943" y="4409464"/>
            <a:ext cx="4572000" cy="281616"/>
          </a:xfrm>
          <a:prstGeom prst="rect">
            <a:avLst/>
          </a:prstGeom>
        </p:spPr>
        <p:txBody>
          <a:bodyPr>
            <a:spAutoFit/>
          </a:bodyPr>
          <a:lstStyle/>
          <a:p>
            <a:pPr lvl="2">
              <a:lnSpc>
                <a:spcPct val="80000"/>
              </a:lnSpc>
              <a:spcBef>
                <a:spcPct val="70000"/>
              </a:spcBef>
              <a:spcAft>
                <a:spcPct val="70000"/>
              </a:spcAft>
            </a:pPr>
            <a:r>
              <a:rPr lang="en-GB" altLang="el-GR" sz="1500" b="1" dirty="0"/>
              <a:t>C(Q)=max I(X;Y)=</a:t>
            </a:r>
            <a:r>
              <a:rPr lang="el-GR" altLang="el-GR" sz="1500" b="1" dirty="0"/>
              <a:t>0</a:t>
            </a:r>
            <a:endParaRPr lang="en-GB" altLang="el-GR" sz="15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C885F7-7A89-4EA2-9265-32CE7AB58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13" y="3107279"/>
            <a:ext cx="2243137" cy="2773362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l-GR" sz="20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3A2CA7-84E1-4021-94B7-37C896792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8775" y="3107279"/>
            <a:ext cx="2243138" cy="2773362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l-GR" sz="2000"/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D3573A2C-530C-457D-AD10-71246F13B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88" y="4278854"/>
            <a:ext cx="781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 dirty="0"/>
              <a:t>Ι(X;Υ)</a:t>
            </a:r>
          </a:p>
        </p:txBody>
      </p:sp>
      <p:sp>
        <p:nvSpPr>
          <p:cNvPr id="12" name="AutoShape 11">
            <a:extLst>
              <a:ext uri="{FF2B5EF4-FFF2-40B4-BE49-F238E27FC236}">
                <a16:creationId xmlns:a16="http://schemas.microsoft.com/office/drawing/2014/main" id="{5899151D-B2DF-44E2-89D3-3BB41C3366C2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7196150" y="5625054"/>
            <a:ext cx="663575" cy="352425"/>
          </a:xfrm>
          <a:prstGeom prst="borderCallout1">
            <a:avLst>
              <a:gd name="adj1" fmla="val 32431"/>
              <a:gd name="adj2" fmla="val 111481"/>
              <a:gd name="adj3" fmla="val 56755"/>
              <a:gd name="adj4" fmla="val 15334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H(Y)</a:t>
            </a:r>
          </a:p>
        </p:txBody>
      </p:sp>
      <p:sp>
        <p:nvSpPr>
          <p:cNvPr id="13" name="AutoShape 12">
            <a:extLst>
              <a:ext uri="{FF2B5EF4-FFF2-40B4-BE49-F238E27FC236}">
                <a16:creationId xmlns:a16="http://schemas.microsoft.com/office/drawing/2014/main" id="{A963B743-B642-4E78-A752-367AC3AEF483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3471875" y="5363116"/>
            <a:ext cx="663575" cy="352425"/>
          </a:xfrm>
          <a:prstGeom prst="borderCallout1">
            <a:avLst>
              <a:gd name="adj1" fmla="val 32431"/>
              <a:gd name="adj2" fmla="val -11486"/>
              <a:gd name="adj3" fmla="val 104954"/>
              <a:gd name="adj4" fmla="val -8373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H(Χ)</a:t>
            </a:r>
          </a:p>
        </p:txBody>
      </p:sp>
      <p:sp>
        <p:nvSpPr>
          <p:cNvPr id="14" name="AutoShape 13">
            <a:extLst>
              <a:ext uri="{FF2B5EF4-FFF2-40B4-BE49-F238E27FC236}">
                <a16:creationId xmlns:a16="http://schemas.microsoft.com/office/drawing/2014/main" id="{0E1342EC-665E-4A23-B8C1-EAC9807F0C9C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5483238" y="2529429"/>
            <a:ext cx="874712" cy="352425"/>
          </a:xfrm>
          <a:prstGeom prst="borderCallout1">
            <a:avLst>
              <a:gd name="adj1" fmla="val 32431"/>
              <a:gd name="adj2" fmla="val 108708"/>
              <a:gd name="adj3" fmla="val 162611"/>
              <a:gd name="adj4" fmla="val 15499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/>
              <a:t>H(Χ,Υ)</a:t>
            </a:r>
          </a:p>
        </p:txBody>
      </p:sp>
      <p:sp>
        <p:nvSpPr>
          <p:cNvPr id="15" name="AutoShape 14">
            <a:extLst>
              <a:ext uri="{FF2B5EF4-FFF2-40B4-BE49-F238E27FC236}">
                <a16:creationId xmlns:a16="http://schemas.microsoft.com/office/drawing/2014/main" id="{AAA6C0F2-8CAB-4241-9A6A-5FEE332E1237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5483238" y="2527841"/>
            <a:ext cx="874712" cy="352425"/>
          </a:xfrm>
          <a:prstGeom prst="borderCallout1">
            <a:avLst>
              <a:gd name="adj1" fmla="val 32431"/>
              <a:gd name="adj2" fmla="val -8713"/>
              <a:gd name="adj3" fmla="val 165764"/>
              <a:gd name="adj4" fmla="val -4410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 dirty="0"/>
              <a:t>H(Χ,Υ)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E5EA47-9124-4B1A-B1DB-E647464BEC7F}"/>
              </a:ext>
            </a:extLst>
          </p:cNvPr>
          <p:cNvSpPr/>
          <p:nvPr/>
        </p:nvSpPr>
        <p:spPr>
          <a:xfrm>
            <a:off x="772991" y="2713363"/>
            <a:ext cx="1827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altLang="el-GR" b="1" dirty="0"/>
              <a:t>H(Χ,Υ)=Η(Χ)+</a:t>
            </a:r>
            <a:r>
              <a:rPr lang="en-US" altLang="el-GR" b="1" dirty="0"/>
              <a:t>H</a:t>
            </a:r>
            <a:r>
              <a:rPr lang="el-GR" altLang="el-GR" b="1" dirty="0"/>
              <a:t>(</a:t>
            </a:r>
            <a:r>
              <a:rPr lang="en-US" altLang="el-GR" b="1" dirty="0"/>
              <a:t>Y</a:t>
            </a:r>
            <a:r>
              <a:rPr lang="el-GR" altLang="el-GR" b="1" dirty="0"/>
              <a:t>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F3E62D-E886-48C4-B60B-CAB1B252C9C6}"/>
              </a:ext>
            </a:extLst>
          </p:cNvPr>
          <p:cNvSpPr/>
          <p:nvPr/>
        </p:nvSpPr>
        <p:spPr>
          <a:xfrm>
            <a:off x="1009884" y="3244510"/>
            <a:ext cx="13532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altLang="el-GR" b="1" dirty="0"/>
              <a:t>H(Χ</a:t>
            </a:r>
            <a:r>
              <a:rPr lang="en-US" altLang="el-GR" b="1" dirty="0"/>
              <a:t>/</a:t>
            </a:r>
            <a:r>
              <a:rPr lang="el-GR" altLang="el-GR" b="1" dirty="0"/>
              <a:t>Υ)=Η(Χ)</a:t>
            </a:r>
          </a:p>
          <a:p>
            <a:pPr algn="ctr"/>
            <a:r>
              <a:rPr lang="el-GR" altLang="el-GR" b="1" dirty="0"/>
              <a:t>Η(Υ/Χ)=Η(Υ)</a:t>
            </a:r>
          </a:p>
          <a:p>
            <a:pPr algn="ctr"/>
            <a:r>
              <a:rPr lang="el-GR" altLang="el-GR" b="1" dirty="0"/>
              <a:t>Ι(Χ;Υ)=0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C5CD1D-BBF2-4AAF-AB30-8C1FC2A443E6}"/>
              </a:ext>
            </a:extLst>
          </p:cNvPr>
          <p:cNvSpPr txBox="1"/>
          <p:nvPr/>
        </p:nvSpPr>
        <p:spPr>
          <a:xfrm>
            <a:off x="1061501" y="6049934"/>
            <a:ext cx="3708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Μεταφορά κατανομής πιθανοτήτων</a:t>
            </a:r>
            <a:endParaRPr lang="en-US" dirty="0"/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1DA47A63-D23A-4B1D-A276-FD4293B0A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5450" y="4580260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 dirty="0"/>
              <a:t>H(X/Y)</a:t>
            </a: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178CF462-BD06-46F1-9EF3-43646936F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1174" y="4574646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 dirty="0"/>
              <a:t>Η(Υ/Χ)</a:t>
            </a:r>
          </a:p>
        </p:txBody>
      </p:sp>
    </p:spTree>
    <p:extLst>
      <p:ext uri="{BB962C8B-B14F-4D97-AF65-F5344CB8AC3E}">
        <p14:creationId xmlns:p14="http://schemas.microsoft.com/office/powerpoint/2010/main" val="83761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0.00903 L -0.00121 -0.00903 C 0.00209 -0.00949 0.00556 -0.01065 0.00903 -0.01041 C 0.01459 -0.01018 0.01997 -0.00856 0.02552 -0.00764 C 0.02865 -0.00717 0.0316 -0.00648 0.03473 -0.00625 C 0.05504 -0.00555 0.07535 -0.00532 0.09566 -0.00486 C 0.09914 -0.0037 0.1033 -0.00208 0.10695 -0.00208 C 0.10973 -0.00208 0.1125 -0.00301 0.11511 -0.00347 C 0.12552 -0.00717 0.11233 -0.00301 0.13368 -0.00625 C 0.13473 -0.00648 0.13577 -0.00764 0.13681 -0.00764 C 0.13993 -0.0081 0.14306 -0.00764 0.14618 -0.00764 L 0.14618 -0.00764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996A05-7C68-459E-A54D-817FDFA61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027"/>
            <a:ext cx="9144000" cy="6834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A5454B-B40F-4EBF-8D31-D64736D9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983494-FC07-4951-BE09-B0325AD52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B6B-6A16-4D0B-B6BC-52D8B33A6A07}" type="slidenum">
              <a:rPr lang="el-GR" smtClean="0"/>
              <a:pPr/>
              <a:t>19</a:t>
            </a:fld>
            <a:endParaRPr lang="el-G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1509CF-6343-40C1-AA3B-47117DEC13F6}"/>
              </a:ext>
            </a:extLst>
          </p:cNvPr>
          <p:cNvSpPr/>
          <p:nvPr/>
        </p:nvSpPr>
        <p:spPr>
          <a:xfrm>
            <a:off x="8604448" y="6356350"/>
            <a:ext cx="216024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22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>
            <a:extLst>
              <a:ext uri="{FF2B5EF4-FFF2-40B4-BE49-F238E27FC236}">
                <a16:creationId xmlns:a16="http://schemas.microsoft.com/office/drawing/2014/main" id="{9B197079-39E1-4EF3-8203-81A4C9728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1863" y="2960688"/>
            <a:ext cx="2187575" cy="32131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rgbClr val="808080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Κανάλι με</a:t>
            </a:r>
          </a:p>
          <a:p>
            <a:pPr algn="ctr" eaLnBrk="1" hangingPunct="1"/>
            <a:r>
              <a:rPr lang="el-GR" altLang="el-GR" sz="1800" b="1"/>
              <a:t>Θόρυβο</a:t>
            </a:r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17509823-95BA-420B-8FCC-BA93713C6B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Κανάλια Επικοινωνίας (1)</a:t>
            </a:r>
            <a:endParaRPr lang="en-US" altLang="el-GR"/>
          </a:p>
        </p:txBody>
      </p:sp>
      <p:sp>
        <p:nvSpPr>
          <p:cNvPr id="134148" name="Oval 4">
            <a:extLst>
              <a:ext uri="{FF2B5EF4-FFF2-40B4-BE49-F238E27FC236}">
                <a16:creationId xmlns:a16="http://schemas.microsoft.com/office/drawing/2014/main" id="{B38F214A-A747-497E-92BA-EB993FFFC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412875"/>
            <a:ext cx="719137" cy="463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/>
              <a:t>Πηγή</a:t>
            </a:r>
          </a:p>
        </p:txBody>
      </p:sp>
      <p:sp>
        <p:nvSpPr>
          <p:cNvPr id="134149" name="Rectangle 5">
            <a:extLst>
              <a:ext uri="{FF2B5EF4-FFF2-40B4-BE49-F238E27FC236}">
                <a16:creationId xmlns:a16="http://schemas.microsoft.com/office/drawing/2014/main" id="{0AAB9E7F-8831-4082-8A5B-752C3038F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5227638"/>
            <a:ext cx="1584325" cy="6492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/>
              <a:t>Κωδικοποιητής</a:t>
            </a:r>
          </a:p>
        </p:txBody>
      </p:sp>
      <p:sp>
        <p:nvSpPr>
          <p:cNvPr id="134150" name="Rectangle 6">
            <a:extLst>
              <a:ext uri="{FF2B5EF4-FFF2-40B4-BE49-F238E27FC236}">
                <a16:creationId xmlns:a16="http://schemas.microsoft.com/office/drawing/2014/main" id="{50443653-BD0B-4ED4-ACEC-78BE47980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75" y="5227638"/>
            <a:ext cx="2301875" cy="6492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/>
              <a:t>Αποκωδικοποιητής</a:t>
            </a:r>
          </a:p>
        </p:txBody>
      </p:sp>
      <p:sp>
        <p:nvSpPr>
          <p:cNvPr id="134151" name="Oval 7">
            <a:extLst>
              <a:ext uri="{FF2B5EF4-FFF2-40B4-BE49-F238E27FC236}">
                <a16:creationId xmlns:a16="http://schemas.microsoft.com/office/drawing/2014/main" id="{413C5418-BDF7-4302-A58D-AE83BB668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1412875"/>
            <a:ext cx="720725" cy="463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/>
              <a:t>Δέκτης</a:t>
            </a:r>
          </a:p>
        </p:txBody>
      </p:sp>
      <p:cxnSp>
        <p:nvCxnSpPr>
          <p:cNvPr id="134152" name="AutoShape 8">
            <a:extLst>
              <a:ext uri="{FF2B5EF4-FFF2-40B4-BE49-F238E27FC236}">
                <a16:creationId xmlns:a16="http://schemas.microsoft.com/office/drawing/2014/main" id="{4E31C2D0-127C-4BFB-8ED0-821132A19F9B}"/>
              </a:ext>
            </a:extLst>
          </p:cNvPr>
          <p:cNvCxnSpPr>
            <a:cxnSpLocks noChangeShapeType="1"/>
            <a:stCxn id="134149" idx="3"/>
          </p:cNvCxnSpPr>
          <p:nvPr/>
        </p:nvCxnSpPr>
        <p:spPr bwMode="auto">
          <a:xfrm>
            <a:off x="2484438" y="5553075"/>
            <a:ext cx="12954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53" name="AutoShape 9">
            <a:extLst>
              <a:ext uri="{FF2B5EF4-FFF2-40B4-BE49-F238E27FC236}">
                <a16:creationId xmlns:a16="http://schemas.microsoft.com/office/drawing/2014/main" id="{0CA1075A-0BD3-4AD6-A31B-D12B875BE6C7}"/>
              </a:ext>
            </a:extLst>
          </p:cNvPr>
          <p:cNvCxnSpPr>
            <a:cxnSpLocks noChangeShapeType="1"/>
            <a:endCxn id="134150" idx="1"/>
          </p:cNvCxnSpPr>
          <p:nvPr/>
        </p:nvCxnSpPr>
        <p:spPr bwMode="auto">
          <a:xfrm>
            <a:off x="5364163" y="5553075"/>
            <a:ext cx="938212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34154" name="Object 10">
            <a:extLst>
              <a:ext uri="{FF2B5EF4-FFF2-40B4-BE49-F238E27FC236}">
                <a16:creationId xmlns:a16="http://schemas.microsoft.com/office/drawing/2014/main" id="{0DE518AD-5C6F-487C-B87B-07C293CA74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0150" y="1844675"/>
          <a:ext cx="2794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71675" imgH="3076575" progId="Equation.3">
                  <p:embed/>
                </p:oleObj>
              </mc:Choice>
              <mc:Fallback>
                <p:oleObj name="Equation" r:id="rId2" imgW="1971675" imgH="3076575" progId="Equation.3">
                  <p:embed/>
                  <p:pic>
                    <p:nvPicPr>
                      <p:cNvPr id="134154" name="Object 10">
                        <a:extLst>
                          <a:ext uri="{FF2B5EF4-FFF2-40B4-BE49-F238E27FC236}">
                            <a16:creationId xmlns:a16="http://schemas.microsoft.com/office/drawing/2014/main" id="{0DE518AD-5C6F-487C-B87B-07C293CA74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0150" y="1844675"/>
                        <a:ext cx="2794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5" name="Object 11">
            <a:extLst>
              <a:ext uri="{FF2B5EF4-FFF2-40B4-BE49-F238E27FC236}">
                <a16:creationId xmlns:a16="http://schemas.microsoft.com/office/drawing/2014/main" id="{E438E799-B5E1-4EB1-A7FD-7F9F524447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8175" y="1890713"/>
          <a:ext cx="279400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71675" imgH="2409825" progId="Equation.3">
                  <p:embed/>
                </p:oleObj>
              </mc:Choice>
              <mc:Fallback>
                <p:oleObj name="Equation" r:id="rId4" imgW="1971675" imgH="2409825" progId="Equation.3">
                  <p:embed/>
                  <p:pic>
                    <p:nvPicPr>
                      <p:cNvPr id="134155" name="Object 11">
                        <a:extLst>
                          <a:ext uri="{FF2B5EF4-FFF2-40B4-BE49-F238E27FC236}">
                            <a16:creationId xmlns:a16="http://schemas.microsoft.com/office/drawing/2014/main" id="{E438E799-B5E1-4EB1-A7FD-7F9F524447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1890713"/>
                        <a:ext cx="279400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6" name="Object 12">
            <a:extLst>
              <a:ext uri="{FF2B5EF4-FFF2-40B4-BE49-F238E27FC236}">
                <a16:creationId xmlns:a16="http://schemas.microsoft.com/office/drawing/2014/main" id="{728AD154-A595-4920-B368-F733B82FE6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17838" y="4999038"/>
          <a:ext cx="217487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33525" imgH="2628900" progId="Equation.3">
                  <p:embed/>
                </p:oleObj>
              </mc:Choice>
              <mc:Fallback>
                <p:oleObj name="Equation" r:id="rId6" imgW="1533525" imgH="2628900" progId="Equation.3">
                  <p:embed/>
                  <p:pic>
                    <p:nvPicPr>
                      <p:cNvPr id="134156" name="Object 12">
                        <a:extLst>
                          <a:ext uri="{FF2B5EF4-FFF2-40B4-BE49-F238E27FC236}">
                            <a16:creationId xmlns:a16="http://schemas.microsoft.com/office/drawing/2014/main" id="{728AD154-A595-4920-B368-F733B82FE6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7838" y="4999038"/>
                        <a:ext cx="217487" cy="36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7" name="Object 13">
            <a:extLst>
              <a:ext uri="{FF2B5EF4-FFF2-40B4-BE49-F238E27FC236}">
                <a16:creationId xmlns:a16="http://schemas.microsoft.com/office/drawing/2014/main" id="{42880AB7-966D-44E2-A891-1BF0AA1DA0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5963" y="5027613"/>
          <a:ext cx="279400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71675" imgH="2190750" progId="Equation.3">
                  <p:embed/>
                </p:oleObj>
              </mc:Choice>
              <mc:Fallback>
                <p:oleObj name="Equation" r:id="rId8" imgW="1971675" imgH="2190750" progId="Equation.3">
                  <p:embed/>
                  <p:pic>
                    <p:nvPicPr>
                      <p:cNvPr id="134157" name="Object 13">
                        <a:extLst>
                          <a:ext uri="{FF2B5EF4-FFF2-40B4-BE49-F238E27FC236}">
                            <a16:creationId xmlns:a16="http://schemas.microsoft.com/office/drawing/2014/main" id="{42880AB7-966D-44E2-A891-1BF0AA1DA0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5027613"/>
                        <a:ext cx="279400" cy="309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58" name="AutoShape 14">
            <a:extLst>
              <a:ext uri="{FF2B5EF4-FFF2-40B4-BE49-F238E27FC236}">
                <a16:creationId xmlns:a16="http://schemas.microsoft.com/office/drawing/2014/main" id="{14DD3263-7A61-4860-BC84-E27F904A9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5084763"/>
            <a:ext cx="1584325" cy="865187"/>
          </a:xfrm>
          <a:prstGeom prst="doubleWave">
            <a:avLst>
              <a:gd name="adj1" fmla="val 6500"/>
              <a:gd name="adj2" fmla="val 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/>
              <a:t>Κανάλι </a:t>
            </a:r>
          </a:p>
          <a:p>
            <a:pPr algn="ctr" eaLnBrk="1" hangingPunct="1"/>
            <a:r>
              <a:rPr lang="el-GR" altLang="el-GR" sz="1800"/>
              <a:t>Επικοινωνίας</a:t>
            </a:r>
          </a:p>
        </p:txBody>
      </p:sp>
      <p:sp>
        <p:nvSpPr>
          <p:cNvPr id="134159" name="Rectangle 15">
            <a:extLst>
              <a:ext uri="{FF2B5EF4-FFF2-40B4-BE49-F238E27FC236}">
                <a16:creationId xmlns:a16="http://schemas.microsoft.com/office/drawing/2014/main" id="{20C75FB3-8181-4967-BE19-8ADD3EE64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789363"/>
            <a:ext cx="2162175" cy="1008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/>
              <a:t>Κωδικοποιητής</a:t>
            </a:r>
          </a:p>
          <a:p>
            <a:pPr algn="ctr" eaLnBrk="1" hangingPunct="1"/>
            <a:r>
              <a:rPr lang="el-GR" altLang="el-GR" sz="1800"/>
              <a:t>Πηγής/Συμπίεση</a:t>
            </a:r>
          </a:p>
        </p:txBody>
      </p:sp>
      <p:sp>
        <p:nvSpPr>
          <p:cNvPr id="134160" name="Rectangle 16">
            <a:extLst>
              <a:ext uri="{FF2B5EF4-FFF2-40B4-BE49-F238E27FC236}">
                <a16:creationId xmlns:a16="http://schemas.microsoft.com/office/drawing/2014/main" id="{D0934FAE-1915-43AC-B409-ADF4A7052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3789363"/>
            <a:ext cx="2447925" cy="1008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/>
              <a:t>Αποκωδικοποιητής</a:t>
            </a:r>
          </a:p>
          <a:p>
            <a:pPr algn="ctr" eaLnBrk="1" hangingPunct="1"/>
            <a:r>
              <a:rPr lang="el-GR" altLang="el-GR" sz="1800"/>
              <a:t>Πηγής/Αποσυμπίεση</a:t>
            </a:r>
          </a:p>
        </p:txBody>
      </p:sp>
      <p:cxnSp>
        <p:nvCxnSpPr>
          <p:cNvPr id="134161" name="AutoShape 17">
            <a:extLst>
              <a:ext uri="{FF2B5EF4-FFF2-40B4-BE49-F238E27FC236}">
                <a16:creationId xmlns:a16="http://schemas.microsoft.com/office/drawing/2014/main" id="{E506DA6A-F145-4808-AA81-9561C99D01F1}"/>
              </a:ext>
            </a:extLst>
          </p:cNvPr>
          <p:cNvCxnSpPr>
            <a:cxnSpLocks noChangeShapeType="1"/>
            <a:stCxn id="134148" idx="4"/>
            <a:endCxn id="134159" idx="0"/>
          </p:cNvCxnSpPr>
          <p:nvPr/>
        </p:nvCxnSpPr>
        <p:spPr bwMode="auto">
          <a:xfrm>
            <a:off x="1692275" y="1876425"/>
            <a:ext cx="0" cy="191293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62" name="AutoShape 18">
            <a:extLst>
              <a:ext uri="{FF2B5EF4-FFF2-40B4-BE49-F238E27FC236}">
                <a16:creationId xmlns:a16="http://schemas.microsoft.com/office/drawing/2014/main" id="{DE1B5ADD-0F4C-436F-A838-BE51C586C4A0}"/>
              </a:ext>
            </a:extLst>
          </p:cNvPr>
          <p:cNvCxnSpPr>
            <a:cxnSpLocks noChangeShapeType="1"/>
            <a:stCxn id="134159" idx="2"/>
            <a:endCxn id="134149" idx="0"/>
          </p:cNvCxnSpPr>
          <p:nvPr/>
        </p:nvCxnSpPr>
        <p:spPr bwMode="auto">
          <a:xfrm>
            <a:off x="1692275" y="4797425"/>
            <a:ext cx="0" cy="4302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63" name="AutoShape 19">
            <a:extLst>
              <a:ext uri="{FF2B5EF4-FFF2-40B4-BE49-F238E27FC236}">
                <a16:creationId xmlns:a16="http://schemas.microsoft.com/office/drawing/2014/main" id="{62C8B29A-5E16-4AC3-9099-57E6A301CD20}"/>
              </a:ext>
            </a:extLst>
          </p:cNvPr>
          <p:cNvCxnSpPr>
            <a:cxnSpLocks noChangeShapeType="1"/>
            <a:stCxn id="134150" idx="0"/>
            <a:endCxn id="134160" idx="2"/>
          </p:cNvCxnSpPr>
          <p:nvPr/>
        </p:nvCxnSpPr>
        <p:spPr bwMode="auto">
          <a:xfrm flipH="1" flipV="1">
            <a:off x="7451725" y="4797425"/>
            <a:ext cx="1588" cy="4302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34164" name="Object 20">
            <a:extLst>
              <a:ext uri="{FF2B5EF4-FFF2-40B4-BE49-F238E27FC236}">
                <a16:creationId xmlns:a16="http://schemas.microsoft.com/office/drawing/2014/main" id="{E89676E6-9EC9-483E-BC32-7B32ED6FA3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96188" y="4797425"/>
          <a:ext cx="2698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190750" imgH="3514725" progId="Equation.3">
                  <p:embed/>
                </p:oleObj>
              </mc:Choice>
              <mc:Fallback>
                <p:oleObj name="Equation" r:id="rId10" imgW="2190750" imgH="3514725" progId="Equation.3">
                  <p:embed/>
                  <p:pic>
                    <p:nvPicPr>
                      <p:cNvPr id="134164" name="Object 20">
                        <a:extLst>
                          <a:ext uri="{FF2B5EF4-FFF2-40B4-BE49-F238E27FC236}">
                            <a16:creationId xmlns:a16="http://schemas.microsoft.com/office/drawing/2014/main" id="{E89676E6-9EC9-483E-BC32-7B32ED6FA3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4797425"/>
                        <a:ext cx="26987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65" name="Object 21">
            <a:extLst>
              <a:ext uri="{FF2B5EF4-FFF2-40B4-BE49-F238E27FC236}">
                <a16:creationId xmlns:a16="http://schemas.microsoft.com/office/drawing/2014/main" id="{A20882D6-D483-4366-B9F9-335FF9F353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8175" y="4811713"/>
          <a:ext cx="266700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190750" imgH="2847975" progId="Equation.3">
                  <p:embed/>
                </p:oleObj>
              </mc:Choice>
              <mc:Fallback>
                <p:oleObj name="Equation" r:id="rId12" imgW="2190750" imgH="2847975" progId="Equation.3">
                  <p:embed/>
                  <p:pic>
                    <p:nvPicPr>
                      <p:cNvPr id="134165" name="Object 21">
                        <a:extLst>
                          <a:ext uri="{FF2B5EF4-FFF2-40B4-BE49-F238E27FC236}">
                            <a16:creationId xmlns:a16="http://schemas.microsoft.com/office/drawing/2014/main" id="{A20882D6-D483-4366-B9F9-335FF9F353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4811713"/>
                        <a:ext cx="266700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66" name="Rectangle 22">
            <a:extLst>
              <a:ext uri="{FF2B5EF4-FFF2-40B4-BE49-F238E27FC236}">
                <a16:creationId xmlns:a16="http://schemas.microsoft.com/office/drawing/2014/main" id="{A5D2C664-5014-4C4A-8BF7-1F382B663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205038"/>
            <a:ext cx="1152525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/>
              <a:t>Μοντέλο</a:t>
            </a:r>
            <a:endParaRPr lang="en-US" altLang="el-GR" sz="1800"/>
          </a:p>
        </p:txBody>
      </p:sp>
      <p:sp>
        <p:nvSpPr>
          <p:cNvPr id="134167" name="Rectangle 23">
            <a:extLst>
              <a:ext uri="{FF2B5EF4-FFF2-40B4-BE49-F238E27FC236}">
                <a16:creationId xmlns:a16="http://schemas.microsoft.com/office/drawing/2014/main" id="{11D1204F-C56B-4368-9A51-146EA6203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420938"/>
            <a:ext cx="1152525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/>
              <a:t>Μοντέλο</a:t>
            </a:r>
            <a:endParaRPr lang="en-US" altLang="el-GR" sz="1800"/>
          </a:p>
        </p:txBody>
      </p:sp>
      <p:sp>
        <p:nvSpPr>
          <p:cNvPr id="134168" name="Rectangle 24">
            <a:extLst>
              <a:ext uri="{FF2B5EF4-FFF2-40B4-BE49-F238E27FC236}">
                <a16:creationId xmlns:a16="http://schemas.microsoft.com/office/drawing/2014/main" id="{E0CA8A29-3FA6-49D1-91E3-639B4AB3D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2636838"/>
            <a:ext cx="1152525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/>
              <a:t>Μοντέλο</a:t>
            </a:r>
            <a:endParaRPr lang="en-US" altLang="el-GR" sz="1800"/>
          </a:p>
        </p:txBody>
      </p:sp>
      <p:cxnSp>
        <p:nvCxnSpPr>
          <p:cNvPr id="134169" name="AutoShape 25">
            <a:extLst>
              <a:ext uri="{FF2B5EF4-FFF2-40B4-BE49-F238E27FC236}">
                <a16:creationId xmlns:a16="http://schemas.microsoft.com/office/drawing/2014/main" id="{C9946C4F-5C3A-4911-93D9-C2473040D164}"/>
              </a:ext>
            </a:extLst>
          </p:cNvPr>
          <p:cNvCxnSpPr>
            <a:cxnSpLocks noChangeShapeType="1"/>
            <a:stCxn id="134148" idx="4"/>
            <a:endCxn id="134168" idx="0"/>
          </p:cNvCxnSpPr>
          <p:nvPr/>
        </p:nvCxnSpPr>
        <p:spPr bwMode="auto">
          <a:xfrm>
            <a:off x="1692275" y="1876425"/>
            <a:ext cx="0" cy="7604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34170" name="Object 26">
            <a:extLst>
              <a:ext uri="{FF2B5EF4-FFF2-40B4-BE49-F238E27FC236}">
                <a16:creationId xmlns:a16="http://schemas.microsoft.com/office/drawing/2014/main" id="{46B4909E-91FE-4390-9E90-D29E1AB6EC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62138" y="3311525"/>
          <a:ext cx="3714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628900" imgH="3076575" progId="Equation.3">
                  <p:embed/>
                </p:oleObj>
              </mc:Choice>
              <mc:Fallback>
                <p:oleObj name="Equation" r:id="rId14" imgW="2628900" imgH="3076575" progId="Equation.3">
                  <p:embed/>
                  <p:pic>
                    <p:nvPicPr>
                      <p:cNvPr id="134170" name="Object 26">
                        <a:extLst>
                          <a:ext uri="{FF2B5EF4-FFF2-40B4-BE49-F238E27FC236}">
                            <a16:creationId xmlns:a16="http://schemas.microsoft.com/office/drawing/2014/main" id="{46B4909E-91FE-4390-9E90-D29E1AB6EC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2138" y="3311525"/>
                        <a:ext cx="37147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71" name="Rectangle 27">
            <a:extLst>
              <a:ext uri="{FF2B5EF4-FFF2-40B4-BE49-F238E27FC236}">
                <a16:creationId xmlns:a16="http://schemas.microsoft.com/office/drawing/2014/main" id="{2D190D33-E22B-4FC4-AB76-192981FE1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2205038"/>
            <a:ext cx="1152525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/>
              <a:t>Μοντέλο</a:t>
            </a:r>
            <a:endParaRPr lang="en-US" altLang="el-GR" sz="1800"/>
          </a:p>
        </p:txBody>
      </p:sp>
      <p:sp>
        <p:nvSpPr>
          <p:cNvPr id="134172" name="Rectangle 28">
            <a:extLst>
              <a:ext uri="{FF2B5EF4-FFF2-40B4-BE49-F238E27FC236}">
                <a16:creationId xmlns:a16="http://schemas.microsoft.com/office/drawing/2014/main" id="{C35B4253-9EAE-4C9D-8472-8F7F41095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2420938"/>
            <a:ext cx="1152525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/>
              <a:t>Μοντέλο</a:t>
            </a:r>
            <a:endParaRPr lang="en-US" altLang="el-GR" sz="1800"/>
          </a:p>
        </p:txBody>
      </p:sp>
      <p:cxnSp>
        <p:nvCxnSpPr>
          <p:cNvPr id="134173" name="AutoShape 29">
            <a:extLst>
              <a:ext uri="{FF2B5EF4-FFF2-40B4-BE49-F238E27FC236}">
                <a16:creationId xmlns:a16="http://schemas.microsoft.com/office/drawing/2014/main" id="{A9F44A48-B6D5-465E-ABD7-888E7F96FE11}"/>
              </a:ext>
            </a:extLst>
          </p:cNvPr>
          <p:cNvCxnSpPr>
            <a:cxnSpLocks noChangeShapeType="1"/>
            <a:stCxn id="134160" idx="0"/>
            <a:endCxn id="134176" idx="2"/>
          </p:cNvCxnSpPr>
          <p:nvPr/>
        </p:nvCxnSpPr>
        <p:spPr bwMode="auto">
          <a:xfrm flipV="1">
            <a:off x="7451725" y="328453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34174" name="Object 30">
            <a:extLst>
              <a:ext uri="{FF2B5EF4-FFF2-40B4-BE49-F238E27FC236}">
                <a16:creationId xmlns:a16="http://schemas.microsoft.com/office/drawing/2014/main" id="{78053836-5368-419F-B148-68E18D7A15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04113" y="3357563"/>
          <a:ext cx="3730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628900" imgH="3076575" progId="Equation.3">
                  <p:embed/>
                </p:oleObj>
              </mc:Choice>
              <mc:Fallback>
                <p:oleObj name="Equation" r:id="rId16" imgW="2628900" imgH="3076575" progId="Equation.3">
                  <p:embed/>
                  <p:pic>
                    <p:nvPicPr>
                      <p:cNvPr id="134174" name="Object 30">
                        <a:extLst>
                          <a:ext uri="{FF2B5EF4-FFF2-40B4-BE49-F238E27FC236}">
                            <a16:creationId xmlns:a16="http://schemas.microsoft.com/office/drawing/2014/main" id="{78053836-5368-419F-B148-68E18D7A15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4113" y="3357563"/>
                        <a:ext cx="3730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4175" name="AutoShape 31">
            <a:extLst>
              <a:ext uri="{FF2B5EF4-FFF2-40B4-BE49-F238E27FC236}">
                <a16:creationId xmlns:a16="http://schemas.microsoft.com/office/drawing/2014/main" id="{5B9D825E-104F-4991-AA10-072CADB0036A}"/>
              </a:ext>
            </a:extLst>
          </p:cNvPr>
          <p:cNvCxnSpPr>
            <a:cxnSpLocks noChangeShapeType="1"/>
            <a:stCxn id="134160" idx="0"/>
            <a:endCxn id="134151" idx="4"/>
          </p:cNvCxnSpPr>
          <p:nvPr/>
        </p:nvCxnSpPr>
        <p:spPr bwMode="auto">
          <a:xfrm flipV="1">
            <a:off x="7451725" y="1876425"/>
            <a:ext cx="0" cy="191293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4176" name="Rectangle 32">
            <a:extLst>
              <a:ext uri="{FF2B5EF4-FFF2-40B4-BE49-F238E27FC236}">
                <a16:creationId xmlns:a16="http://schemas.microsoft.com/office/drawing/2014/main" id="{B98E83BB-7AF8-4401-8AE8-8AB9E002C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2636838"/>
            <a:ext cx="1152525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/>
              <a:t>Μοντέλο</a:t>
            </a:r>
            <a:endParaRPr lang="en-US" altLang="el-GR" sz="1800"/>
          </a:p>
        </p:txBody>
      </p:sp>
      <p:sp>
        <p:nvSpPr>
          <p:cNvPr id="463905" name="AutoShape 33">
            <a:extLst>
              <a:ext uri="{FF2B5EF4-FFF2-40B4-BE49-F238E27FC236}">
                <a16:creationId xmlns:a16="http://schemas.microsoft.com/office/drawing/2014/main" id="{2B01417B-32D1-4BB5-9568-13D21FC2F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3763963"/>
            <a:ext cx="1584325" cy="865187"/>
          </a:xfrm>
          <a:prstGeom prst="doubleWave">
            <a:avLst>
              <a:gd name="adj1" fmla="val 6500"/>
              <a:gd name="adj2" fmla="val 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/>
              <a:t>Θόρυβος</a:t>
            </a:r>
          </a:p>
        </p:txBody>
      </p:sp>
      <p:cxnSp>
        <p:nvCxnSpPr>
          <p:cNvPr id="463906" name="AutoShape 34">
            <a:extLst>
              <a:ext uri="{FF2B5EF4-FFF2-40B4-BE49-F238E27FC236}">
                <a16:creationId xmlns:a16="http://schemas.microsoft.com/office/drawing/2014/main" id="{60EEF400-6C34-42DE-856A-00760E5366A2}"/>
              </a:ext>
            </a:extLst>
          </p:cNvPr>
          <p:cNvCxnSpPr>
            <a:cxnSpLocks noChangeShapeType="1"/>
            <a:stCxn id="134158" idx="0"/>
            <a:endCxn id="463905" idx="2"/>
          </p:cNvCxnSpPr>
          <p:nvPr/>
        </p:nvCxnSpPr>
        <p:spPr bwMode="auto">
          <a:xfrm flipV="1">
            <a:off x="4572000" y="4573588"/>
            <a:ext cx="0" cy="5667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4179" name="Footer Placeholder 4">
            <a:extLst>
              <a:ext uri="{FF2B5EF4-FFF2-40B4-BE49-F238E27FC236}">
                <a16:creationId xmlns:a16="http://schemas.microsoft.com/office/drawing/2014/main" id="{8FCC07B1-7E97-48AD-99FD-A4EF95D096D9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A9605E25-0D6A-43E8-BB7E-6D66F59E4EEF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2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2" name="Θέση υποσέλιδου 2">
            <a:extLst>
              <a:ext uri="{FF2B5EF4-FFF2-40B4-BE49-F238E27FC236}">
                <a16:creationId xmlns:a16="http://schemas.microsoft.com/office/drawing/2014/main" id="{82C2E6B8-CC0A-2B08-7193-C151BAE84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637" y="6061075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39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3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3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6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3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3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638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638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874" grpId="0" animBg="1"/>
      <p:bldP spid="463874" grpId="1" animBg="1"/>
      <p:bldP spid="46390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F1D74283-5295-46C5-8A8E-37CCE1A3FBE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89707"/>
            <a:ext cx="8229600" cy="1143000"/>
          </a:xfrm>
        </p:spPr>
        <p:txBody>
          <a:bodyPr>
            <a:noAutofit/>
          </a:bodyPr>
          <a:lstStyle/>
          <a:p>
            <a:r>
              <a:rPr lang="el-GR" altLang="el-GR" sz="3200" dirty="0"/>
              <a:t>Κανάλι</a:t>
            </a:r>
            <a:r>
              <a:rPr lang="en-GB" altLang="el-GR" sz="3200" dirty="0"/>
              <a:t> </a:t>
            </a:r>
            <a:r>
              <a:rPr lang="el-GR" altLang="el-GR" sz="3200" dirty="0"/>
              <a:t>με μη επικαλυπτόμενες εξόδους</a:t>
            </a:r>
            <a:br>
              <a:rPr lang="el-GR" altLang="el-GR" sz="3200" dirty="0"/>
            </a:br>
            <a:endParaRPr lang="el-GR" altLang="el-GR" sz="3200" dirty="0"/>
          </a:p>
        </p:txBody>
      </p:sp>
      <p:sp>
        <p:nvSpPr>
          <p:cNvPr id="139268" name="Text Box 4">
            <a:extLst>
              <a:ext uri="{FF2B5EF4-FFF2-40B4-BE49-F238E27FC236}">
                <a16:creationId xmlns:a16="http://schemas.microsoft.com/office/drawing/2014/main" id="{B3E2E943-FE17-4365-B82A-E1451C1F3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323" y="2276871"/>
            <a:ext cx="1027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Χ</a:t>
            </a:r>
            <a:r>
              <a:rPr lang="en-GB" altLang="el-GR" sz="1800" b="1"/>
              <a:t>, p</a:t>
            </a:r>
            <a:r>
              <a:rPr lang="en-GB" altLang="el-GR" sz="1800" b="1" baseline="-25000"/>
              <a:t>X</a:t>
            </a:r>
            <a:r>
              <a:rPr lang="en-GB" altLang="el-GR" sz="1800" b="1"/>
              <a:t>(x</a:t>
            </a:r>
            <a:r>
              <a:rPr lang="en-GB" altLang="el-GR" sz="1800" b="1" baseline="-25000"/>
              <a:t>i</a:t>
            </a:r>
            <a:r>
              <a:rPr lang="en-GB" altLang="el-GR" sz="1800" b="1"/>
              <a:t>)</a:t>
            </a:r>
            <a:endParaRPr lang="el-GR" altLang="el-GR" sz="1800" b="1"/>
          </a:p>
        </p:txBody>
      </p:sp>
      <p:sp>
        <p:nvSpPr>
          <p:cNvPr id="139269" name="Text Box 5">
            <a:extLst>
              <a:ext uri="{FF2B5EF4-FFF2-40B4-BE49-F238E27FC236}">
                <a16:creationId xmlns:a16="http://schemas.microsoft.com/office/drawing/2014/main" id="{0A7C323A-C3C8-46AE-8967-54D5699FD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198" y="1586309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x</a:t>
            </a:r>
            <a:r>
              <a:rPr lang="en-GB" altLang="el-GR" sz="1600" b="1" baseline="-25000"/>
              <a:t>1</a:t>
            </a:r>
            <a:endParaRPr lang="el-GR" altLang="el-GR" sz="1600" b="1" baseline="-25000"/>
          </a:p>
        </p:txBody>
      </p:sp>
      <p:sp>
        <p:nvSpPr>
          <p:cNvPr id="139270" name="Text Box 6">
            <a:extLst>
              <a:ext uri="{FF2B5EF4-FFF2-40B4-BE49-F238E27FC236}">
                <a16:creationId xmlns:a16="http://schemas.microsoft.com/office/drawing/2014/main" id="{B1C1D62F-044D-4B8A-8877-C5D7ABA7B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198" y="2753121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x</a:t>
            </a:r>
            <a:r>
              <a:rPr lang="el-GR" altLang="el-GR" sz="1600" b="1" baseline="-25000"/>
              <a:t>2</a:t>
            </a:r>
          </a:p>
        </p:txBody>
      </p:sp>
      <p:sp>
        <p:nvSpPr>
          <p:cNvPr id="139271" name="Text Box 7">
            <a:extLst>
              <a:ext uri="{FF2B5EF4-FFF2-40B4-BE49-F238E27FC236}">
                <a16:creationId xmlns:a16="http://schemas.microsoft.com/office/drawing/2014/main" id="{2971E199-6E86-40F4-82AF-829A927BF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1323" y="2260996"/>
            <a:ext cx="1027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Υ</a:t>
            </a:r>
            <a:r>
              <a:rPr lang="en-GB" altLang="el-GR" sz="1800" b="1"/>
              <a:t>, p</a:t>
            </a:r>
            <a:r>
              <a:rPr lang="en-GB" altLang="el-GR" sz="1800" b="1" baseline="-25000"/>
              <a:t>Y</a:t>
            </a:r>
            <a:r>
              <a:rPr lang="en-GB" altLang="el-GR" sz="1800" b="1"/>
              <a:t>(y</a:t>
            </a:r>
            <a:r>
              <a:rPr lang="en-GB" altLang="el-GR" sz="1800" b="1" baseline="-25000"/>
              <a:t>j</a:t>
            </a:r>
            <a:r>
              <a:rPr lang="en-GB" altLang="el-GR" sz="1800" b="1"/>
              <a:t>)</a:t>
            </a:r>
            <a:endParaRPr lang="el-GR" altLang="el-GR" sz="1800" b="1"/>
          </a:p>
        </p:txBody>
      </p:sp>
      <p:graphicFrame>
        <p:nvGraphicFramePr>
          <p:cNvPr id="139272" name="Object 8">
            <a:extLst>
              <a:ext uri="{FF2B5EF4-FFF2-40B4-BE49-F238E27FC236}">
                <a16:creationId xmlns:a16="http://schemas.microsoft.com/office/drawing/2014/main" id="{AE0B708D-DFAF-4E66-A72A-0C735C8488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93825" y="4076700"/>
          <a:ext cx="7080250" cy="209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1629250" imgH="24136350" progId="Equation.DSMT4">
                  <p:embed/>
                </p:oleObj>
              </mc:Choice>
              <mc:Fallback>
                <p:oleObj name="Equation" r:id="rId2" imgW="81629250" imgH="24136350" progId="Equation.DSMT4">
                  <p:embed/>
                  <p:pic>
                    <p:nvPicPr>
                      <p:cNvPr id="139272" name="Object 8">
                        <a:extLst>
                          <a:ext uri="{FF2B5EF4-FFF2-40B4-BE49-F238E27FC236}">
                            <a16:creationId xmlns:a16="http://schemas.microsoft.com/office/drawing/2014/main" id="{AE0B708D-DFAF-4E66-A72A-0C735C8488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3825" y="4076700"/>
                        <a:ext cx="7080250" cy="209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9273" name="Group 9">
            <a:extLst>
              <a:ext uri="{FF2B5EF4-FFF2-40B4-BE49-F238E27FC236}">
                <a16:creationId xmlns:a16="http://schemas.microsoft.com/office/drawing/2014/main" id="{5131749A-C9B0-4452-B9D9-76B38591C540}"/>
              </a:ext>
            </a:extLst>
          </p:cNvPr>
          <p:cNvGrpSpPr>
            <a:grpSpLocks/>
          </p:cNvGrpSpPr>
          <p:nvPr/>
        </p:nvGrpSpPr>
        <p:grpSpPr bwMode="auto">
          <a:xfrm>
            <a:off x="6423298" y="1294209"/>
            <a:ext cx="374650" cy="919162"/>
            <a:chOff x="4040" y="1253"/>
            <a:chExt cx="236" cy="579"/>
          </a:xfrm>
        </p:grpSpPr>
        <p:sp>
          <p:nvSpPr>
            <p:cNvPr id="139287" name="Text Box 10">
              <a:extLst>
                <a:ext uri="{FF2B5EF4-FFF2-40B4-BE49-F238E27FC236}">
                  <a16:creationId xmlns:a16="http://schemas.microsoft.com/office/drawing/2014/main" id="{DA13AB01-F18B-4E63-B1CB-CB503B1A2F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0" y="1253"/>
              <a:ext cx="2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GB" altLang="el-GR" sz="1600" b="1"/>
                <a:t>y</a:t>
              </a:r>
              <a:r>
                <a:rPr lang="en-GB" altLang="el-GR" sz="1600" b="1" baseline="-25000"/>
                <a:t>1</a:t>
              </a:r>
              <a:endParaRPr lang="el-GR" altLang="el-GR" sz="1600" b="1" baseline="-25000"/>
            </a:p>
          </p:txBody>
        </p:sp>
        <p:sp>
          <p:nvSpPr>
            <p:cNvPr id="139288" name="Text Box 11">
              <a:extLst>
                <a:ext uri="{FF2B5EF4-FFF2-40B4-BE49-F238E27FC236}">
                  <a16:creationId xmlns:a16="http://schemas.microsoft.com/office/drawing/2014/main" id="{70775C57-C57D-44F2-9D8C-EF2341571C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0" y="1620"/>
              <a:ext cx="2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GB" altLang="el-GR" sz="1600" b="1"/>
                <a:t>y</a:t>
              </a:r>
              <a:r>
                <a:rPr lang="en-GB" altLang="el-GR" sz="1600" b="1" baseline="-25000"/>
                <a:t>2</a:t>
              </a:r>
              <a:endParaRPr lang="el-GR" altLang="el-GR" sz="1600" b="1" baseline="-25000"/>
            </a:p>
          </p:txBody>
        </p:sp>
      </p:grpSp>
      <p:grpSp>
        <p:nvGrpSpPr>
          <p:cNvPr id="139274" name="Group 12">
            <a:extLst>
              <a:ext uri="{FF2B5EF4-FFF2-40B4-BE49-F238E27FC236}">
                <a16:creationId xmlns:a16="http://schemas.microsoft.com/office/drawing/2014/main" id="{AB7EBD4E-7B7A-4436-BFAD-4E6CBAC099E2}"/>
              </a:ext>
            </a:extLst>
          </p:cNvPr>
          <p:cNvGrpSpPr>
            <a:grpSpLocks/>
          </p:cNvGrpSpPr>
          <p:nvPr/>
        </p:nvGrpSpPr>
        <p:grpSpPr bwMode="auto">
          <a:xfrm>
            <a:off x="6423298" y="2461021"/>
            <a:ext cx="374650" cy="920750"/>
            <a:chOff x="4040" y="1988"/>
            <a:chExt cx="236" cy="580"/>
          </a:xfrm>
        </p:grpSpPr>
        <p:sp>
          <p:nvSpPr>
            <p:cNvPr id="139285" name="Text Box 13">
              <a:extLst>
                <a:ext uri="{FF2B5EF4-FFF2-40B4-BE49-F238E27FC236}">
                  <a16:creationId xmlns:a16="http://schemas.microsoft.com/office/drawing/2014/main" id="{290EFF7C-5261-43D9-BE20-A9B1B71A55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0" y="2356"/>
              <a:ext cx="2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GB" altLang="el-GR" sz="1600" b="1"/>
                <a:t>y</a:t>
              </a:r>
              <a:r>
                <a:rPr lang="en-GB" altLang="el-GR" sz="1600" b="1" baseline="-25000"/>
                <a:t>4</a:t>
              </a:r>
              <a:endParaRPr lang="el-GR" altLang="el-GR" sz="1600" b="1" baseline="-25000"/>
            </a:p>
          </p:txBody>
        </p:sp>
        <p:sp>
          <p:nvSpPr>
            <p:cNvPr id="139286" name="Text Box 14">
              <a:extLst>
                <a:ext uri="{FF2B5EF4-FFF2-40B4-BE49-F238E27FC236}">
                  <a16:creationId xmlns:a16="http://schemas.microsoft.com/office/drawing/2014/main" id="{5E6DF92C-D228-4BDF-9ED7-85094E6AD9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0" y="1988"/>
              <a:ext cx="2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GB" altLang="el-GR" sz="1600" b="1"/>
                <a:t>y</a:t>
              </a:r>
              <a:r>
                <a:rPr lang="en-GB" altLang="el-GR" sz="1600" b="1" baseline="-25000"/>
                <a:t>3</a:t>
              </a:r>
              <a:endParaRPr lang="el-GR" altLang="el-GR" sz="1600" b="1" baseline="-25000"/>
            </a:p>
          </p:txBody>
        </p:sp>
      </p:grpSp>
      <p:cxnSp>
        <p:nvCxnSpPr>
          <p:cNvPr id="139275" name="AutoShape 15">
            <a:extLst>
              <a:ext uri="{FF2B5EF4-FFF2-40B4-BE49-F238E27FC236}">
                <a16:creationId xmlns:a16="http://schemas.microsoft.com/office/drawing/2014/main" id="{0250DE23-1309-4A65-BE5B-162BA7D90F5F}"/>
              </a:ext>
            </a:extLst>
          </p:cNvPr>
          <p:cNvCxnSpPr>
            <a:cxnSpLocks noChangeShapeType="1"/>
            <a:stCxn id="139269" idx="3"/>
            <a:endCxn id="139287" idx="1"/>
          </p:cNvCxnSpPr>
          <p:nvPr/>
        </p:nvCxnSpPr>
        <p:spPr bwMode="auto">
          <a:xfrm flipV="1">
            <a:off x="3203848" y="1462484"/>
            <a:ext cx="3219450" cy="292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9276" name="AutoShape 16">
            <a:extLst>
              <a:ext uri="{FF2B5EF4-FFF2-40B4-BE49-F238E27FC236}">
                <a16:creationId xmlns:a16="http://schemas.microsoft.com/office/drawing/2014/main" id="{E1E32589-8AC2-49C9-82A0-D4BA9A1A0844}"/>
              </a:ext>
            </a:extLst>
          </p:cNvPr>
          <p:cNvCxnSpPr>
            <a:cxnSpLocks noChangeShapeType="1"/>
            <a:stCxn id="139269" idx="3"/>
            <a:endCxn id="139288" idx="1"/>
          </p:cNvCxnSpPr>
          <p:nvPr/>
        </p:nvCxnSpPr>
        <p:spPr bwMode="auto">
          <a:xfrm>
            <a:off x="3203848" y="1754584"/>
            <a:ext cx="3219450" cy="2905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9277" name="AutoShape 17">
            <a:extLst>
              <a:ext uri="{FF2B5EF4-FFF2-40B4-BE49-F238E27FC236}">
                <a16:creationId xmlns:a16="http://schemas.microsoft.com/office/drawing/2014/main" id="{4410F846-74C7-47F5-9BB4-43A75AE60852}"/>
              </a:ext>
            </a:extLst>
          </p:cNvPr>
          <p:cNvCxnSpPr>
            <a:cxnSpLocks noChangeShapeType="1"/>
            <a:stCxn id="139270" idx="3"/>
            <a:endCxn id="139286" idx="1"/>
          </p:cNvCxnSpPr>
          <p:nvPr/>
        </p:nvCxnSpPr>
        <p:spPr bwMode="auto">
          <a:xfrm flipV="1">
            <a:off x="3203848" y="2629296"/>
            <a:ext cx="3219450" cy="292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9278" name="AutoShape 18">
            <a:extLst>
              <a:ext uri="{FF2B5EF4-FFF2-40B4-BE49-F238E27FC236}">
                <a16:creationId xmlns:a16="http://schemas.microsoft.com/office/drawing/2014/main" id="{1FE5CDEE-5699-4F6E-BCC7-E8C9253E69B5}"/>
              </a:ext>
            </a:extLst>
          </p:cNvPr>
          <p:cNvCxnSpPr>
            <a:cxnSpLocks noChangeShapeType="1"/>
            <a:stCxn id="139270" idx="3"/>
            <a:endCxn id="139285" idx="1"/>
          </p:cNvCxnSpPr>
          <p:nvPr/>
        </p:nvCxnSpPr>
        <p:spPr bwMode="auto">
          <a:xfrm>
            <a:off x="3203848" y="2921396"/>
            <a:ext cx="3219450" cy="292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9279" name="Text Box 19">
            <a:extLst>
              <a:ext uri="{FF2B5EF4-FFF2-40B4-BE49-F238E27FC236}">
                <a16:creationId xmlns:a16="http://schemas.microsoft.com/office/drawing/2014/main" id="{3CB15BFE-4505-4FE8-98A3-55DEE1ABE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8286" y="1241821"/>
            <a:ext cx="501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800"/>
              <a:t>1/2</a:t>
            </a:r>
            <a:endParaRPr lang="el-GR" altLang="el-GR" sz="1800"/>
          </a:p>
        </p:txBody>
      </p:sp>
      <p:sp>
        <p:nvSpPr>
          <p:cNvPr id="139280" name="Text Box 20">
            <a:extLst>
              <a:ext uri="{FF2B5EF4-FFF2-40B4-BE49-F238E27FC236}">
                <a16:creationId xmlns:a16="http://schemas.microsoft.com/office/drawing/2014/main" id="{7EC8AA2E-6133-45F6-8C0F-2A69C6224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8286" y="1862534"/>
            <a:ext cx="50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800"/>
              <a:t>1/2</a:t>
            </a:r>
            <a:endParaRPr lang="el-GR" altLang="el-GR" sz="1800"/>
          </a:p>
        </p:txBody>
      </p:sp>
      <p:sp>
        <p:nvSpPr>
          <p:cNvPr id="139281" name="Text Box 21">
            <a:extLst>
              <a:ext uri="{FF2B5EF4-FFF2-40B4-BE49-F238E27FC236}">
                <a16:creationId xmlns:a16="http://schemas.microsoft.com/office/drawing/2014/main" id="{CC171076-593E-4DE8-8F97-574D9A642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702" y="2446734"/>
            <a:ext cx="5052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800" dirty="0"/>
              <a:t>1/2</a:t>
            </a:r>
            <a:endParaRPr lang="el-GR" altLang="el-GR" sz="1800" dirty="0"/>
          </a:p>
        </p:txBody>
      </p:sp>
      <p:sp>
        <p:nvSpPr>
          <p:cNvPr id="139282" name="Text Box 22">
            <a:extLst>
              <a:ext uri="{FF2B5EF4-FFF2-40B4-BE49-F238E27FC236}">
                <a16:creationId xmlns:a16="http://schemas.microsoft.com/office/drawing/2014/main" id="{5E83441B-9E9B-4A24-8F27-EDB15AE8F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703" y="3067446"/>
            <a:ext cx="5052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800" dirty="0"/>
              <a:t>1/2</a:t>
            </a:r>
            <a:endParaRPr lang="el-GR" altLang="el-GR" sz="1800" dirty="0"/>
          </a:p>
        </p:txBody>
      </p:sp>
      <p:sp>
        <p:nvSpPr>
          <p:cNvPr id="139283" name="Footer Placeholder 4">
            <a:extLst>
              <a:ext uri="{FF2B5EF4-FFF2-40B4-BE49-F238E27FC236}">
                <a16:creationId xmlns:a16="http://schemas.microsoft.com/office/drawing/2014/main" id="{499B7239-2C6F-4283-A7E8-C9CD8EF8BA3C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0FC6DDF2-22D1-4A0D-A8BB-C90AFE01ECE4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20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5FF176-D7D8-4F5C-A522-63E8409C0FFF}"/>
              </a:ext>
            </a:extLst>
          </p:cNvPr>
          <p:cNvSpPr txBox="1"/>
          <p:nvPr/>
        </p:nvSpPr>
        <p:spPr>
          <a:xfrm>
            <a:off x="6610623" y="3952429"/>
            <a:ext cx="1709122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0</a:t>
            </a:r>
            <a:r>
              <a:rPr lang="el-GR" sz="1600" b="1" dirty="0"/>
              <a:t>.5</a:t>
            </a:r>
            <a:r>
              <a:rPr lang="en-US" sz="1600" b="1" dirty="0"/>
              <a:t>    </a:t>
            </a:r>
            <a:r>
              <a:rPr lang="el-GR" sz="1600" b="1" dirty="0"/>
              <a:t>0.5</a:t>
            </a:r>
            <a:r>
              <a:rPr lang="en-US" sz="1600" b="1" dirty="0"/>
              <a:t>   </a:t>
            </a:r>
            <a:r>
              <a:rPr lang="el-GR" sz="1600" b="1" dirty="0"/>
              <a:t> </a:t>
            </a:r>
            <a:r>
              <a:rPr lang="en-US" sz="1600" b="1" dirty="0"/>
              <a:t>0       </a:t>
            </a:r>
            <a:r>
              <a:rPr lang="el-GR" sz="1600" b="1" dirty="0"/>
              <a:t>0</a:t>
            </a:r>
            <a:r>
              <a:rPr lang="en-US" sz="1600" b="1" dirty="0"/>
              <a:t>  </a:t>
            </a:r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sz="1600" b="1" dirty="0"/>
              <a:t>  </a:t>
            </a:r>
            <a:r>
              <a:rPr lang="el-GR" sz="1600" b="1" dirty="0"/>
              <a:t>0</a:t>
            </a:r>
            <a:r>
              <a:rPr lang="en-US" sz="1600" b="1" dirty="0"/>
              <a:t>      0      0</a:t>
            </a:r>
            <a:r>
              <a:rPr lang="el-GR" sz="1600" b="1" dirty="0"/>
              <a:t>.5</a:t>
            </a:r>
            <a:r>
              <a:rPr lang="en-US" sz="1600" b="1" dirty="0"/>
              <a:t>   </a:t>
            </a:r>
            <a:r>
              <a:rPr lang="el-GR" sz="1600" b="1" dirty="0"/>
              <a:t>0.5</a:t>
            </a:r>
            <a:endParaRPr lang="en-US" sz="1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5F3347-BA6A-4BC6-A983-CE926BF41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5582007"/>
            <a:ext cx="257175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053DD3-DD3D-42DE-88F5-EB847EC48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5570716"/>
            <a:ext cx="257175" cy="6096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0A3418-04F4-31E3-E067-15DB006EA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l-G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769F6-8D3C-4104-9A57-06071DB79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92" y="262373"/>
            <a:ext cx="7014388" cy="923330"/>
          </a:xfrm>
        </p:spPr>
        <p:txBody>
          <a:bodyPr>
            <a:noAutofit/>
          </a:bodyPr>
          <a:lstStyle/>
          <a:p>
            <a:r>
              <a:rPr lang="el-GR" altLang="el-GR" sz="3200" dirty="0"/>
              <a:t>Κανάλι</a:t>
            </a:r>
            <a:r>
              <a:rPr lang="en-GB" altLang="el-GR" sz="3200" dirty="0"/>
              <a:t> </a:t>
            </a:r>
            <a:r>
              <a:rPr lang="el-GR" altLang="el-GR" sz="3200" dirty="0"/>
              <a:t>με μη επικαλυπτόμενες εξόδους</a:t>
            </a:r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4C231-3766-4073-A726-503927600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9E7B9D-02B8-49D9-83F7-39027D784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B6B-6A16-4D0B-B6BC-52D8B33A6A07}" type="slidenum">
              <a:rPr lang="el-GR" smtClean="0"/>
              <a:pPr/>
              <a:t>21</a:t>
            </a:fld>
            <a:endParaRPr lang="el-G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DC8090-A5CE-4A2B-8338-17ACC04F6532}"/>
              </a:ext>
            </a:extLst>
          </p:cNvPr>
          <p:cNvSpPr/>
          <p:nvPr/>
        </p:nvSpPr>
        <p:spPr>
          <a:xfrm>
            <a:off x="-32943" y="4409464"/>
            <a:ext cx="4572000" cy="281616"/>
          </a:xfrm>
          <a:prstGeom prst="rect">
            <a:avLst/>
          </a:prstGeom>
        </p:spPr>
        <p:txBody>
          <a:bodyPr>
            <a:spAutoFit/>
          </a:bodyPr>
          <a:lstStyle/>
          <a:p>
            <a:pPr lvl="2">
              <a:lnSpc>
                <a:spcPct val="80000"/>
              </a:lnSpc>
              <a:spcBef>
                <a:spcPct val="70000"/>
              </a:spcBef>
              <a:spcAft>
                <a:spcPct val="70000"/>
              </a:spcAft>
            </a:pPr>
            <a:r>
              <a:rPr lang="en-GB" altLang="el-GR" sz="1500" b="1" dirty="0"/>
              <a:t>C(Q)=max I(X;Y)=</a:t>
            </a:r>
            <a:r>
              <a:rPr lang="en-US" altLang="el-GR" sz="1500" b="1" dirty="0"/>
              <a:t>max(H(X))=1bit</a:t>
            </a:r>
            <a:endParaRPr lang="en-GB" altLang="el-GR" sz="15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C885F7-7A89-4EA2-9265-32CE7AB58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13" y="3107279"/>
            <a:ext cx="2243137" cy="2773362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l-GR" sz="20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3A2CA7-84E1-4021-94B7-37C896792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775" y="3077152"/>
            <a:ext cx="2243138" cy="2773362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l-GR" sz="2000"/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D3573A2C-530C-457D-AD10-71246F13B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88" y="4278854"/>
            <a:ext cx="781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 dirty="0"/>
              <a:t>Ι(X;Υ)</a:t>
            </a:r>
          </a:p>
        </p:txBody>
      </p:sp>
      <p:sp>
        <p:nvSpPr>
          <p:cNvPr id="12" name="AutoShape 11">
            <a:extLst>
              <a:ext uri="{FF2B5EF4-FFF2-40B4-BE49-F238E27FC236}">
                <a16:creationId xmlns:a16="http://schemas.microsoft.com/office/drawing/2014/main" id="{5899151D-B2DF-44E2-89D3-3BB41C3366C2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7196150" y="5625054"/>
            <a:ext cx="663575" cy="352425"/>
          </a:xfrm>
          <a:prstGeom prst="borderCallout1">
            <a:avLst>
              <a:gd name="adj1" fmla="val 32431"/>
              <a:gd name="adj2" fmla="val 111481"/>
              <a:gd name="adj3" fmla="val 56755"/>
              <a:gd name="adj4" fmla="val 15334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H(Y)</a:t>
            </a:r>
          </a:p>
        </p:txBody>
      </p:sp>
      <p:sp>
        <p:nvSpPr>
          <p:cNvPr id="13" name="AutoShape 12">
            <a:extLst>
              <a:ext uri="{FF2B5EF4-FFF2-40B4-BE49-F238E27FC236}">
                <a16:creationId xmlns:a16="http://schemas.microsoft.com/office/drawing/2014/main" id="{A963B743-B642-4E78-A752-367AC3AEF483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3471875" y="5363116"/>
            <a:ext cx="663575" cy="352425"/>
          </a:xfrm>
          <a:prstGeom prst="borderCallout1">
            <a:avLst>
              <a:gd name="adj1" fmla="val 32431"/>
              <a:gd name="adj2" fmla="val -11486"/>
              <a:gd name="adj3" fmla="val 104954"/>
              <a:gd name="adj4" fmla="val -8373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H(Χ)</a:t>
            </a:r>
          </a:p>
        </p:txBody>
      </p:sp>
      <p:sp>
        <p:nvSpPr>
          <p:cNvPr id="14" name="AutoShape 13">
            <a:extLst>
              <a:ext uri="{FF2B5EF4-FFF2-40B4-BE49-F238E27FC236}">
                <a16:creationId xmlns:a16="http://schemas.microsoft.com/office/drawing/2014/main" id="{0E1342EC-665E-4A23-B8C1-EAC9807F0C9C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5483238" y="2529429"/>
            <a:ext cx="874712" cy="352425"/>
          </a:xfrm>
          <a:prstGeom prst="borderCallout1">
            <a:avLst>
              <a:gd name="adj1" fmla="val 32431"/>
              <a:gd name="adj2" fmla="val 108708"/>
              <a:gd name="adj3" fmla="val 162611"/>
              <a:gd name="adj4" fmla="val 15499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/>
              <a:t>H(Χ,Υ)</a:t>
            </a:r>
          </a:p>
        </p:txBody>
      </p:sp>
      <p:sp>
        <p:nvSpPr>
          <p:cNvPr id="15" name="AutoShape 14">
            <a:extLst>
              <a:ext uri="{FF2B5EF4-FFF2-40B4-BE49-F238E27FC236}">
                <a16:creationId xmlns:a16="http://schemas.microsoft.com/office/drawing/2014/main" id="{AAA6C0F2-8CAB-4241-9A6A-5FEE332E1237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5483238" y="2527841"/>
            <a:ext cx="874712" cy="352425"/>
          </a:xfrm>
          <a:prstGeom prst="borderCallout1">
            <a:avLst>
              <a:gd name="adj1" fmla="val 32431"/>
              <a:gd name="adj2" fmla="val -8713"/>
              <a:gd name="adj3" fmla="val 165764"/>
              <a:gd name="adj4" fmla="val -4410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 dirty="0"/>
              <a:t>H(Χ,Υ)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E5EA47-9124-4B1A-B1DB-E647464BEC7F}"/>
              </a:ext>
            </a:extLst>
          </p:cNvPr>
          <p:cNvSpPr/>
          <p:nvPr/>
        </p:nvSpPr>
        <p:spPr>
          <a:xfrm>
            <a:off x="1039089" y="2713363"/>
            <a:ext cx="1294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altLang="el-GR" b="1" dirty="0"/>
              <a:t>H(Χ,Υ)=</a:t>
            </a:r>
            <a:r>
              <a:rPr lang="en-US" altLang="el-GR" b="1" dirty="0"/>
              <a:t>H</a:t>
            </a:r>
            <a:r>
              <a:rPr lang="el-GR" altLang="el-GR" b="1" dirty="0"/>
              <a:t>(</a:t>
            </a:r>
            <a:r>
              <a:rPr lang="en-US" altLang="el-GR" b="1" dirty="0"/>
              <a:t>Y</a:t>
            </a:r>
            <a:r>
              <a:rPr lang="el-GR" altLang="el-GR" b="1" dirty="0"/>
              <a:t>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F3E62D-E886-48C4-B60B-CAB1B252C9C6}"/>
              </a:ext>
            </a:extLst>
          </p:cNvPr>
          <p:cNvSpPr/>
          <p:nvPr/>
        </p:nvSpPr>
        <p:spPr>
          <a:xfrm>
            <a:off x="777611" y="3244510"/>
            <a:ext cx="18178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altLang="el-GR" b="1" dirty="0"/>
              <a:t>H(Χ</a:t>
            </a:r>
            <a:r>
              <a:rPr lang="en-US" altLang="el-GR" b="1" dirty="0"/>
              <a:t>/</a:t>
            </a:r>
            <a:r>
              <a:rPr lang="el-GR" altLang="el-GR" b="1" dirty="0"/>
              <a:t>Υ)=</a:t>
            </a:r>
            <a:r>
              <a:rPr lang="en-US" altLang="el-GR" b="1" dirty="0"/>
              <a:t>0</a:t>
            </a:r>
            <a:endParaRPr lang="el-GR" altLang="el-GR" b="1" dirty="0"/>
          </a:p>
          <a:p>
            <a:pPr algn="ctr"/>
            <a:r>
              <a:rPr lang="el-GR" altLang="el-GR" b="1" dirty="0"/>
              <a:t>Η(Υ/Χ)=Η(Υ)</a:t>
            </a:r>
            <a:r>
              <a:rPr lang="en-US" altLang="el-GR" b="1" dirty="0"/>
              <a:t>-H(X)</a:t>
            </a:r>
            <a:endParaRPr lang="el-GR" altLang="el-GR" b="1" dirty="0"/>
          </a:p>
          <a:p>
            <a:pPr algn="ctr"/>
            <a:r>
              <a:rPr lang="el-GR" altLang="el-GR" b="1" dirty="0"/>
              <a:t>Ι(Χ;Υ)=</a:t>
            </a:r>
            <a:r>
              <a:rPr lang="en-US" altLang="el-GR" b="1" dirty="0"/>
              <a:t>H(X)</a:t>
            </a:r>
            <a:endParaRPr lang="el-GR" altLang="el-GR" b="1" dirty="0"/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1DA47A63-D23A-4B1D-A276-FD4293B0A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5450" y="4580260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 dirty="0"/>
              <a:t>H(X/Y)</a:t>
            </a: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178CF462-BD06-46F1-9EF3-43646936F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1174" y="4574646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 dirty="0"/>
              <a:t>Η(Υ/Χ)</a:t>
            </a:r>
          </a:p>
        </p:txBody>
      </p:sp>
    </p:spTree>
    <p:extLst>
      <p:ext uri="{BB962C8B-B14F-4D97-AF65-F5344CB8AC3E}">
        <p14:creationId xmlns:p14="http://schemas.microsoft.com/office/powerpoint/2010/main" val="427295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B8F5F-97EE-462C-89B6-260BE792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B6B-6A16-4D0B-B6BC-52D8B33A6A07}" type="slidenum">
              <a:rPr lang="el-GR" smtClean="0"/>
              <a:pPr/>
              <a:t>22</a:t>
            </a:fld>
            <a:endParaRPr lang="el-G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B72761-7019-4264-8CEE-EEDACA4F71A3}"/>
              </a:ext>
            </a:extLst>
          </p:cNvPr>
          <p:cNvSpPr/>
          <p:nvPr/>
        </p:nvSpPr>
        <p:spPr>
          <a:xfrm>
            <a:off x="8316416" y="6237312"/>
            <a:ext cx="43204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96B486-E1A3-E9F3-DA52-435CBFC0D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solidFill>
            <a:schemeClr val="bg1"/>
          </a:solidFill>
        </p:spPr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l-GR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7CF953-7D3C-11F7-E2AF-05BEC4739211}"/>
              </a:ext>
            </a:extLst>
          </p:cNvPr>
          <p:cNvGrpSpPr/>
          <p:nvPr/>
        </p:nvGrpSpPr>
        <p:grpSpPr>
          <a:xfrm>
            <a:off x="0" y="773"/>
            <a:ext cx="9144000" cy="6720703"/>
            <a:chOff x="0" y="773"/>
            <a:chExt cx="9144000" cy="67207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9F8BAB8-17F0-4335-97E7-0F21F1371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3394"/>
              <a:ext cx="9144000" cy="657808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B39CBBA-6152-F577-1417-65F336AC0424}"/>
                </a:ext>
              </a:extLst>
            </p:cNvPr>
            <p:cNvGrpSpPr/>
            <p:nvPr/>
          </p:nvGrpSpPr>
          <p:grpSpPr>
            <a:xfrm>
              <a:off x="101600" y="773"/>
              <a:ext cx="8940800" cy="923330"/>
              <a:chOff x="101600" y="773"/>
              <a:chExt cx="8940800" cy="92333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EC3382A-65DB-1FBE-5EBA-F9585C619412}"/>
                  </a:ext>
                </a:extLst>
              </p:cNvPr>
              <p:cNvSpPr/>
              <p:nvPr/>
            </p:nvSpPr>
            <p:spPr>
              <a:xfrm>
                <a:off x="101600" y="243840"/>
                <a:ext cx="1838960" cy="4371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52E474C6-9D69-C411-1FAC-67DFDA7EBD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28012" y="773"/>
                <a:ext cx="7014388" cy="9233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l-GR" altLang="el-GR" sz="3200" dirty="0"/>
                  <a:t>Κανάλι</a:t>
                </a:r>
                <a:r>
                  <a:rPr lang="en-GB" altLang="el-GR" sz="3200" dirty="0"/>
                  <a:t> </a:t>
                </a:r>
                <a:r>
                  <a:rPr lang="el-GR" altLang="el-GR" sz="3200" dirty="0"/>
                  <a:t>με μη επικαλυπτόμενες εξόδους</a:t>
                </a:r>
                <a:endParaRPr lang="en-US" sz="3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6110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70AA8-2A41-4B74-09F2-6424EAADB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Στοιχεία χαρακτηριστικών καναλιών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D2ACA-CEBD-A56E-0BB7-82139B0B5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7B3D9A-3B5A-DF5A-7746-F049D3BDA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49225A-C06A-E057-3AEF-5C60D5FF1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2794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D8EF0DA0-9618-4FB5-855F-AB33EE638F2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7651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dirty="0"/>
              <a:t>Δυαδικό συμμετρικό κανάλι</a:t>
            </a:r>
          </a:p>
        </p:txBody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97A6F1A5-0644-42E1-8F68-0D58639131A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6363" y="1073150"/>
            <a:ext cx="8966200" cy="55895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altLang="el-GR" sz="2400" b="1" u="sng" dirty="0"/>
              <a:t>Χωρητικότητα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2400" b="1" u="sng" dirty="0">
                <a:hlinkClick r:id="rId2" action="ppaction://hlinksldjump"/>
              </a:rPr>
              <a:t>Δυαδικό συμμετρικό κανάλι, </a:t>
            </a:r>
            <a:r>
              <a:rPr lang="en-GB" altLang="el-GR" sz="2400" b="1" i="1" u="sng" dirty="0">
                <a:hlinkClick r:id="rId2" action="ppaction://hlinksldjump"/>
              </a:rPr>
              <a:t>f</a:t>
            </a:r>
            <a:r>
              <a:rPr lang="en-GB" altLang="el-GR" sz="2400" b="1" u="sng" dirty="0">
                <a:hlinkClick r:id="rId2" action="ppaction://hlinksldjump"/>
              </a:rPr>
              <a:t>.</a:t>
            </a:r>
            <a:endParaRPr lang="el-GR" altLang="el-GR" sz="2400" b="1" u="sng" dirty="0"/>
          </a:p>
          <a:p>
            <a:pPr lvl="2" eaLnBrk="1" hangingPunct="1">
              <a:lnSpc>
                <a:spcPct val="80000"/>
              </a:lnSpc>
            </a:pPr>
            <a:r>
              <a:rPr lang="en-GB" altLang="el-GR" sz="2000" dirty="0"/>
              <a:t>I(X;Y)=H(Y)-H(Y/X)</a:t>
            </a:r>
          </a:p>
          <a:p>
            <a:pPr lvl="2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l-GR" sz="2000" dirty="0"/>
              <a:t>             =H(Y)-</a:t>
            </a:r>
            <a:r>
              <a:rPr lang="en-GB" altLang="el-GR" sz="2000" dirty="0">
                <a:sym typeface="Symbol" panose="05050102010706020507" pitchFamily="18" charset="2"/>
              </a:rPr>
              <a:t>p(x)H(Y/X=x)</a:t>
            </a:r>
          </a:p>
          <a:p>
            <a:pPr lvl="2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l-GR" sz="2000" dirty="0">
                <a:sym typeface="Symbol" panose="05050102010706020507" pitchFamily="18" charset="2"/>
              </a:rPr>
              <a:t>             =H(Y)- p(x)H(f)</a:t>
            </a:r>
          </a:p>
          <a:p>
            <a:pPr lvl="2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l-GR" sz="2000" dirty="0">
                <a:sym typeface="Symbol" panose="05050102010706020507" pitchFamily="18" charset="2"/>
              </a:rPr>
              <a:t>             =H(Y)-H(f)</a:t>
            </a:r>
          </a:p>
          <a:p>
            <a:pPr lvl="2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l-GR" sz="2000" dirty="0">
                <a:sym typeface="Symbol" panose="05050102010706020507" pitchFamily="18" charset="2"/>
              </a:rPr>
              <a:t>             ≤1-H(f)</a:t>
            </a:r>
            <a:endParaRPr lang="en-GB" altLang="el-GR" sz="1800" b="1" dirty="0"/>
          </a:p>
          <a:p>
            <a:pPr lvl="2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l-GR" altLang="el-GR" sz="1500" u="sng" dirty="0"/>
          </a:p>
        </p:txBody>
      </p:sp>
      <p:sp>
        <p:nvSpPr>
          <p:cNvPr id="156676" name="Footer Placeholder 4">
            <a:extLst>
              <a:ext uri="{FF2B5EF4-FFF2-40B4-BE49-F238E27FC236}">
                <a16:creationId xmlns:a16="http://schemas.microsoft.com/office/drawing/2014/main" id="{12974DE2-D00D-4089-B2C6-FF36CF63E4C3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C3311781-7A7C-4EEC-A9B0-CC5E94D38CD7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24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93967E52-1035-C07E-4C84-2D86DF0E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5368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19961C50-3ADF-4520-836E-4BC44F6CFE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 dirty="0"/>
              <a:t>Δυαδικό κανάλι με αποσβέσεις</a:t>
            </a:r>
          </a:p>
        </p:txBody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6391383E-11BA-4AF1-A11D-F534566598E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93800"/>
            <a:ext cx="8229600" cy="4937125"/>
          </a:xfrm>
        </p:spPr>
        <p:txBody>
          <a:bodyPr/>
          <a:lstStyle/>
          <a:p>
            <a:pPr eaLnBrk="1" hangingPunct="1"/>
            <a:endParaRPr lang="el-GR" altLang="el-GR" dirty="0"/>
          </a:p>
        </p:txBody>
      </p:sp>
      <p:sp>
        <p:nvSpPr>
          <p:cNvPr id="142340" name="Text Box 4">
            <a:extLst>
              <a:ext uri="{FF2B5EF4-FFF2-40B4-BE49-F238E27FC236}">
                <a16:creationId xmlns:a16="http://schemas.microsoft.com/office/drawing/2014/main" id="{99EF4D9C-EA44-40E3-AD66-F87181E79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525" y="2971800"/>
            <a:ext cx="1027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Χ</a:t>
            </a:r>
            <a:r>
              <a:rPr lang="en-GB" altLang="el-GR" sz="1800" b="1"/>
              <a:t>, p</a:t>
            </a:r>
            <a:r>
              <a:rPr lang="en-GB" altLang="el-GR" sz="1800" b="1" baseline="-25000"/>
              <a:t>X</a:t>
            </a:r>
            <a:r>
              <a:rPr lang="en-GB" altLang="el-GR" sz="1800" b="1"/>
              <a:t>(x</a:t>
            </a:r>
            <a:r>
              <a:rPr lang="en-GB" altLang="el-GR" sz="1800" b="1" baseline="-25000"/>
              <a:t>i</a:t>
            </a:r>
            <a:r>
              <a:rPr lang="en-GB" altLang="el-GR" sz="1800" b="1"/>
              <a:t>)</a:t>
            </a:r>
            <a:endParaRPr lang="el-GR" altLang="el-GR" sz="1800" b="1"/>
          </a:p>
        </p:txBody>
      </p:sp>
      <p:sp>
        <p:nvSpPr>
          <p:cNvPr id="142341" name="Text Box 5">
            <a:extLst>
              <a:ext uri="{FF2B5EF4-FFF2-40B4-BE49-F238E27FC236}">
                <a16:creationId xmlns:a16="http://schemas.microsoft.com/office/drawing/2014/main" id="{595D1034-46FF-41F7-AFF0-0E78F6B3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281238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x</a:t>
            </a:r>
            <a:r>
              <a:rPr lang="en-GB" altLang="el-GR" sz="1600" b="1" baseline="-25000"/>
              <a:t>1</a:t>
            </a:r>
            <a:endParaRPr lang="el-GR" altLang="el-GR" sz="1600" b="1" baseline="-25000"/>
          </a:p>
        </p:txBody>
      </p:sp>
      <p:sp>
        <p:nvSpPr>
          <p:cNvPr id="142342" name="Text Box 6">
            <a:extLst>
              <a:ext uri="{FF2B5EF4-FFF2-40B4-BE49-F238E27FC236}">
                <a16:creationId xmlns:a16="http://schemas.microsoft.com/office/drawing/2014/main" id="{B1885D68-1E2C-400B-A84F-BF56E2C6F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448050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x</a:t>
            </a:r>
            <a:r>
              <a:rPr lang="el-GR" altLang="el-GR" sz="1600" b="1" baseline="-25000"/>
              <a:t>2</a:t>
            </a:r>
          </a:p>
        </p:txBody>
      </p:sp>
      <p:sp>
        <p:nvSpPr>
          <p:cNvPr id="142343" name="Text Box 7">
            <a:extLst>
              <a:ext uri="{FF2B5EF4-FFF2-40B4-BE49-F238E27FC236}">
                <a16:creationId xmlns:a16="http://schemas.microsoft.com/office/drawing/2014/main" id="{216BFC13-A533-4291-AD62-A5C08C2EE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1525" y="2955925"/>
            <a:ext cx="1027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Υ</a:t>
            </a:r>
            <a:r>
              <a:rPr lang="en-GB" altLang="el-GR" sz="1800" b="1"/>
              <a:t>, p</a:t>
            </a:r>
            <a:r>
              <a:rPr lang="en-GB" altLang="el-GR" sz="1800" b="1" baseline="-25000"/>
              <a:t>Y</a:t>
            </a:r>
            <a:r>
              <a:rPr lang="en-GB" altLang="el-GR" sz="1800" b="1"/>
              <a:t>(y</a:t>
            </a:r>
            <a:r>
              <a:rPr lang="en-GB" altLang="el-GR" sz="1800" b="1" baseline="-25000"/>
              <a:t>j</a:t>
            </a:r>
            <a:r>
              <a:rPr lang="en-GB" altLang="el-GR" sz="1800" b="1"/>
              <a:t>)</a:t>
            </a:r>
            <a:endParaRPr lang="el-GR" altLang="el-GR" sz="1800" b="1"/>
          </a:p>
        </p:txBody>
      </p:sp>
      <p:graphicFrame>
        <p:nvGraphicFramePr>
          <p:cNvPr id="142344" name="Object 8">
            <a:extLst>
              <a:ext uri="{FF2B5EF4-FFF2-40B4-BE49-F238E27FC236}">
                <a16:creationId xmlns:a16="http://schemas.microsoft.com/office/drawing/2014/main" id="{94463576-C9E6-412B-9CD5-CFDBAEC232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70100" y="4248150"/>
          <a:ext cx="5727700" cy="174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6046350" imgH="20183475" progId="Equation.3">
                  <p:embed/>
                </p:oleObj>
              </mc:Choice>
              <mc:Fallback>
                <p:oleObj name="Equation" r:id="rId2" imgW="66046350" imgH="20183475" progId="Equation.3">
                  <p:embed/>
                  <p:pic>
                    <p:nvPicPr>
                      <p:cNvPr id="142344" name="Object 8">
                        <a:extLst>
                          <a:ext uri="{FF2B5EF4-FFF2-40B4-BE49-F238E27FC236}">
                            <a16:creationId xmlns:a16="http://schemas.microsoft.com/office/drawing/2014/main" id="{94463576-C9E6-412B-9CD5-CFDBAEC232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0100" y="4248150"/>
                        <a:ext cx="5727700" cy="174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45" name="Text Box 9">
            <a:extLst>
              <a:ext uri="{FF2B5EF4-FFF2-40B4-BE49-F238E27FC236}">
                <a16:creationId xmlns:a16="http://schemas.microsoft.com/office/drawing/2014/main" id="{D255FB82-1C26-4CD8-A544-2F7047AE3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0" y="2276475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y</a:t>
            </a:r>
            <a:r>
              <a:rPr lang="en-GB" altLang="el-GR" sz="1600" b="1" baseline="-25000"/>
              <a:t>1</a:t>
            </a:r>
            <a:endParaRPr lang="el-GR" altLang="el-GR" sz="1600" b="1" baseline="-25000"/>
          </a:p>
        </p:txBody>
      </p:sp>
      <p:sp>
        <p:nvSpPr>
          <p:cNvPr id="142346" name="Text Box 10">
            <a:extLst>
              <a:ext uri="{FF2B5EF4-FFF2-40B4-BE49-F238E27FC236}">
                <a16:creationId xmlns:a16="http://schemas.microsoft.com/office/drawing/2014/main" id="{CE7476EB-9727-4BE2-A02A-E6B1AA5D2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0" y="2876550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e</a:t>
            </a:r>
            <a:endParaRPr lang="el-GR" altLang="el-GR" sz="1600" b="1" baseline="-25000"/>
          </a:p>
        </p:txBody>
      </p:sp>
      <p:sp>
        <p:nvSpPr>
          <p:cNvPr id="142347" name="Text Box 11">
            <a:extLst>
              <a:ext uri="{FF2B5EF4-FFF2-40B4-BE49-F238E27FC236}">
                <a16:creationId xmlns:a16="http://schemas.microsoft.com/office/drawing/2014/main" id="{D17ADDBD-8BBF-47D2-A321-9C5687364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0" y="3452813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y</a:t>
            </a:r>
            <a:r>
              <a:rPr lang="en-GB" altLang="el-GR" sz="1600" b="1" baseline="-25000"/>
              <a:t>2</a:t>
            </a:r>
            <a:endParaRPr lang="el-GR" altLang="el-GR" sz="1600" b="1" baseline="-25000"/>
          </a:p>
        </p:txBody>
      </p:sp>
      <p:cxnSp>
        <p:nvCxnSpPr>
          <p:cNvPr id="142348" name="AutoShape 12">
            <a:extLst>
              <a:ext uri="{FF2B5EF4-FFF2-40B4-BE49-F238E27FC236}">
                <a16:creationId xmlns:a16="http://schemas.microsoft.com/office/drawing/2014/main" id="{89124258-778D-49C6-ADF9-20ED51897890}"/>
              </a:ext>
            </a:extLst>
          </p:cNvPr>
          <p:cNvCxnSpPr>
            <a:cxnSpLocks noChangeShapeType="1"/>
            <a:stCxn id="142341" idx="3"/>
            <a:endCxn id="142345" idx="1"/>
          </p:cNvCxnSpPr>
          <p:nvPr/>
        </p:nvCxnSpPr>
        <p:spPr bwMode="auto">
          <a:xfrm flipV="1">
            <a:off x="3194050" y="2444750"/>
            <a:ext cx="3219450" cy="47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349" name="AutoShape 13">
            <a:extLst>
              <a:ext uri="{FF2B5EF4-FFF2-40B4-BE49-F238E27FC236}">
                <a16:creationId xmlns:a16="http://schemas.microsoft.com/office/drawing/2014/main" id="{74A05C11-BC79-441D-80DA-FBBC0BF762B7}"/>
              </a:ext>
            </a:extLst>
          </p:cNvPr>
          <p:cNvCxnSpPr>
            <a:cxnSpLocks noChangeShapeType="1"/>
            <a:stCxn id="142341" idx="3"/>
            <a:endCxn id="142346" idx="1"/>
          </p:cNvCxnSpPr>
          <p:nvPr/>
        </p:nvCxnSpPr>
        <p:spPr bwMode="auto">
          <a:xfrm>
            <a:off x="3194050" y="2449513"/>
            <a:ext cx="3219450" cy="5953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350" name="AutoShape 14">
            <a:extLst>
              <a:ext uri="{FF2B5EF4-FFF2-40B4-BE49-F238E27FC236}">
                <a16:creationId xmlns:a16="http://schemas.microsoft.com/office/drawing/2014/main" id="{608346B9-6284-442D-9E9B-E76D0CC9763C}"/>
              </a:ext>
            </a:extLst>
          </p:cNvPr>
          <p:cNvCxnSpPr>
            <a:cxnSpLocks noChangeShapeType="1"/>
            <a:stCxn id="142342" idx="3"/>
            <a:endCxn id="142346" idx="1"/>
          </p:cNvCxnSpPr>
          <p:nvPr/>
        </p:nvCxnSpPr>
        <p:spPr bwMode="auto">
          <a:xfrm flipV="1">
            <a:off x="3194050" y="3044825"/>
            <a:ext cx="3219450" cy="571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351" name="AutoShape 15">
            <a:extLst>
              <a:ext uri="{FF2B5EF4-FFF2-40B4-BE49-F238E27FC236}">
                <a16:creationId xmlns:a16="http://schemas.microsoft.com/office/drawing/2014/main" id="{41A4F521-360D-43EF-9677-E6262B2B786E}"/>
              </a:ext>
            </a:extLst>
          </p:cNvPr>
          <p:cNvCxnSpPr>
            <a:cxnSpLocks noChangeShapeType="1"/>
            <a:stCxn id="142342" idx="3"/>
            <a:endCxn id="142347" idx="1"/>
          </p:cNvCxnSpPr>
          <p:nvPr/>
        </p:nvCxnSpPr>
        <p:spPr bwMode="auto">
          <a:xfrm>
            <a:off x="3194050" y="3616325"/>
            <a:ext cx="3219450" cy="47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352" name="Text Box 16">
            <a:extLst>
              <a:ext uri="{FF2B5EF4-FFF2-40B4-BE49-F238E27FC236}">
                <a16:creationId xmlns:a16="http://schemas.microsoft.com/office/drawing/2014/main" id="{8F32BC97-4BB3-4571-BE23-86D26DC7D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2300" y="2125663"/>
            <a:ext cx="519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/>
              <a:t>1-α</a:t>
            </a:r>
          </a:p>
        </p:txBody>
      </p:sp>
      <p:sp>
        <p:nvSpPr>
          <p:cNvPr id="142353" name="Text Box 17">
            <a:extLst>
              <a:ext uri="{FF2B5EF4-FFF2-40B4-BE49-F238E27FC236}">
                <a16:creationId xmlns:a16="http://schemas.microsoft.com/office/drawing/2014/main" id="{64422ACD-FD2B-432E-BDFD-2E2781723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488" y="2636838"/>
            <a:ext cx="315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/>
              <a:t>α</a:t>
            </a:r>
          </a:p>
        </p:txBody>
      </p:sp>
      <p:sp>
        <p:nvSpPr>
          <p:cNvPr id="142354" name="Text Box 18">
            <a:extLst>
              <a:ext uri="{FF2B5EF4-FFF2-40B4-BE49-F238E27FC236}">
                <a16:creationId xmlns:a16="http://schemas.microsoft.com/office/drawing/2014/main" id="{7150C4C4-CE92-4729-A2F2-3EE50E428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900" y="3062288"/>
            <a:ext cx="315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/>
              <a:t>α</a:t>
            </a:r>
          </a:p>
        </p:txBody>
      </p:sp>
      <p:sp>
        <p:nvSpPr>
          <p:cNvPr id="142355" name="Text Box 19">
            <a:extLst>
              <a:ext uri="{FF2B5EF4-FFF2-40B4-BE49-F238E27FC236}">
                <a16:creationId xmlns:a16="http://schemas.microsoft.com/office/drawing/2014/main" id="{5EF3787D-7C79-46E1-92B3-D9A4B5A6E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3888" y="3573463"/>
            <a:ext cx="5191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/>
              <a:t>1-α</a:t>
            </a:r>
          </a:p>
        </p:txBody>
      </p:sp>
      <p:sp>
        <p:nvSpPr>
          <p:cNvPr id="142356" name="Footer Placeholder 4">
            <a:extLst>
              <a:ext uri="{FF2B5EF4-FFF2-40B4-BE49-F238E27FC236}">
                <a16:creationId xmlns:a16="http://schemas.microsoft.com/office/drawing/2014/main" id="{F2CE8AC0-B69C-4592-B483-CA7D89D54D88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2177615D-4CF6-40DE-BB7A-BC6B99AB663B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25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635FB64C-188C-B105-E14B-852BC2FF1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l-G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93262-6874-4FDA-BE3E-B6075D79C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Δυαδικό κανάλι με αποσβέσεις</a:t>
            </a:r>
            <a:br>
              <a:rPr lang="el-GR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9090B-50DE-431D-8F91-466B84929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80000"/>
              </a:lnSpc>
            </a:pPr>
            <a:r>
              <a:rPr lang="el-GR" altLang="el-GR" sz="1900" b="1" u="sng" dirty="0"/>
              <a:t>Χωρητικότητα</a:t>
            </a:r>
          </a:p>
          <a:p>
            <a:pPr lvl="2">
              <a:lnSpc>
                <a:spcPct val="80000"/>
              </a:lnSpc>
            </a:pPr>
            <a:r>
              <a:rPr lang="en-GB" altLang="el-GR" sz="1700" dirty="0"/>
              <a:t>max I(X;Y)=max(H(Y)-H(Y/X))</a:t>
            </a:r>
          </a:p>
          <a:p>
            <a:pPr lvl="2">
              <a:lnSpc>
                <a:spcPct val="80000"/>
              </a:lnSpc>
              <a:buNone/>
            </a:pPr>
            <a:r>
              <a:rPr lang="en-GB" altLang="el-GR" sz="1700" dirty="0"/>
              <a:t>             =max(H(Y)-</a:t>
            </a:r>
            <a:r>
              <a:rPr lang="en-GB" altLang="el-GR" sz="1700" dirty="0">
                <a:sym typeface="Symbol" panose="05050102010706020507" pitchFamily="18" charset="2"/>
              </a:rPr>
              <a:t>H</a:t>
            </a:r>
            <a:r>
              <a:rPr lang="en-US" altLang="el-GR" sz="1700" dirty="0">
                <a:sym typeface="Symbol" panose="05050102010706020507" pitchFamily="18" charset="2"/>
              </a:rPr>
              <a:t>(</a:t>
            </a:r>
            <a:r>
              <a:rPr lang="el-GR" altLang="el-GR" sz="1700" dirty="0">
                <a:sym typeface="Symbol" panose="05050102010706020507" pitchFamily="18" charset="2"/>
              </a:rPr>
              <a:t>α)</a:t>
            </a:r>
            <a:r>
              <a:rPr lang="en-GB" altLang="el-GR" sz="1700" dirty="0">
                <a:sym typeface="Symbol" panose="05050102010706020507" pitchFamily="18" charset="2"/>
              </a:rPr>
              <a:t>)</a:t>
            </a:r>
          </a:p>
          <a:p>
            <a:pPr lvl="2">
              <a:lnSpc>
                <a:spcPct val="80000"/>
              </a:lnSpc>
              <a:buNone/>
            </a:pPr>
            <a:r>
              <a:rPr lang="en-GB" altLang="el-GR" sz="1700" dirty="0">
                <a:sym typeface="Symbol" panose="05050102010706020507" pitchFamily="18" charset="2"/>
              </a:rPr>
              <a:t>             =</a:t>
            </a:r>
            <a:r>
              <a:rPr lang="en-GB" altLang="el-GR" sz="1700" dirty="0" err="1">
                <a:sym typeface="Symbol" panose="05050102010706020507" pitchFamily="18" charset="2"/>
              </a:rPr>
              <a:t>maxH</a:t>
            </a:r>
            <a:r>
              <a:rPr lang="en-GB" altLang="el-GR" sz="1700" dirty="0">
                <a:sym typeface="Symbol" panose="05050102010706020507" pitchFamily="18" charset="2"/>
              </a:rPr>
              <a:t>(Y)-H(</a:t>
            </a:r>
            <a:r>
              <a:rPr lang="el-GR" altLang="el-GR" sz="1700" dirty="0">
                <a:sym typeface="Symbol" panose="05050102010706020507" pitchFamily="18" charset="2"/>
              </a:rPr>
              <a:t>α</a:t>
            </a:r>
            <a:r>
              <a:rPr lang="en-GB" altLang="el-GR" sz="1700" dirty="0">
                <a:sym typeface="Symbol" panose="05050102010706020507" pitchFamily="18" charset="2"/>
              </a:rPr>
              <a:t>)</a:t>
            </a:r>
            <a:endParaRPr lang="el-GR" altLang="el-GR" sz="1700" dirty="0">
              <a:sym typeface="Symbol" panose="05050102010706020507" pitchFamily="18" charset="2"/>
            </a:endParaRPr>
          </a:p>
          <a:p>
            <a:pPr lvl="2">
              <a:lnSpc>
                <a:spcPct val="80000"/>
              </a:lnSpc>
            </a:pPr>
            <a:r>
              <a:rPr lang="el-GR" altLang="el-GR" sz="1700" dirty="0"/>
              <a:t>Θα μπορούσε να είναι </a:t>
            </a:r>
            <a:r>
              <a:rPr lang="en-GB" altLang="el-GR" sz="1700" dirty="0"/>
              <a:t>max H(Y)=log3 </a:t>
            </a:r>
            <a:r>
              <a:rPr lang="el-GR" altLang="el-GR" sz="1700" dirty="0"/>
              <a:t>αλλά αυτή η τιμή δεν είναι εφικτή για </a:t>
            </a:r>
            <a:r>
              <a:rPr lang="el-GR" altLang="el-GR" sz="1700" dirty="0" err="1"/>
              <a:t>καμμία</a:t>
            </a:r>
            <a:r>
              <a:rPr lang="el-GR" altLang="el-GR" sz="1700" dirty="0"/>
              <a:t> τιμή της </a:t>
            </a:r>
            <a:r>
              <a:rPr lang="en-GB" altLang="el-GR" sz="1700" dirty="0"/>
              <a:t>p</a:t>
            </a:r>
            <a:r>
              <a:rPr lang="el-GR" altLang="el-GR" sz="1700" baseline="-25000" dirty="0"/>
              <a:t>Χ</a:t>
            </a:r>
            <a:r>
              <a:rPr lang="en-GB" altLang="el-GR" sz="1700" dirty="0"/>
              <a:t>(x</a:t>
            </a:r>
            <a:r>
              <a:rPr lang="en-GB" altLang="el-GR" sz="1700" baseline="-25000" dirty="0"/>
              <a:t>i</a:t>
            </a:r>
            <a:r>
              <a:rPr lang="en-GB" altLang="el-GR" sz="1700" dirty="0"/>
              <a:t>), </a:t>
            </a:r>
            <a:r>
              <a:rPr lang="en-GB" altLang="el-GR" sz="1700" dirty="0" err="1"/>
              <a:t>i</a:t>
            </a:r>
            <a:r>
              <a:rPr lang="en-GB" altLang="el-GR" sz="1700" dirty="0"/>
              <a:t>=1,2</a:t>
            </a:r>
          </a:p>
          <a:p>
            <a:pPr lvl="2">
              <a:lnSpc>
                <a:spcPct val="80000"/>
              </a:lnSpc>
            </a:pPr>
            <a:r>
              <a:rPr lang="el-GR" altLang="el-GR" sz="1700" dirty="0"/>
              <a:t>Αν θέσουμε </a:t>
            </a:r>
            <a:r>
              <a:rPr lang="en-US" altLang="el-GR" sz="1700" dirty="0" err="1"/>
              <a:t>p</a:t>
            </a:r>
            <a:r>
              <a:rPr lang="en-US" altLang="el-GR" sz="1700" baseline="-25000" dirty="0" err="1"/>
              <a:t>X</a:t>
            </a:r>
            <a:r>
              <a:rPr lang="en-US" altLang="el-GR" sz="1700" dirty="0"/>
              <a:t>(x</a:t>
            </a:r>
            <a:r>
              <a:rPr lang="el-GR" altLang="el-GR" sz="1700" baseline="-25000" dirty="0"/>
              <a:t>1</a:t>
            </a:r>
            <a:r>
              <a:rPr lang="en-US" altLang="el-GR" sz="1700" dirty="0"/>
              <a:t>)=</a:t>
            </a:r>
            <a:r>
              <a:rPr lang="el-GR" altLang="el-GR" sz="1700" dirty="0"/>
              <a:t>1-π, και </a:t>
            </a:r>
            <a:r>
              <a:rPr lang="en-US" altLang="el-GR" sz="1700" dirty="0" err="1"/>
              <a:t>p</a:t>
            </a:r>
            <a:r>
              <a:rPr lang="en-US" altLang="el-GR" sz="1700" baseline="-25000" dirty="0" err="1"/>
              <a:t>X</a:t>
            </a:r>
            <a:r>
              <a:rPr lang="en-US" altLang="el-GR" sz="1700" dirty="0"/>
              <a:t>(x</a:t>
            </a:r>
            <a:r>
              <a:rPr lang="el-GR" altLang="el-GR" sz="1700" baseline="-25000" dirty="0"/>
              <a:t>2</a:t>
            </a:r>
            <a:r>
              <a:rPr lang="en-US" altLang="el-GR" sz="1700" dirty="0"/>
              <a:t>)=</a:t>
            </a:r>
            <a:r>
              <a:rPr lang="el-GR" altLang="el-GR" sz="1700" dirty="0"/>
              <a:t>π, τότε από τα </a:t>
            </a:r>
            <a:r>
              <a:rPr lang="en-US" altLang="el-GR" sz="1700" dirty="0" err="1"/>
              <a:t>p</a:t>
            </a:r>
            <a:r>
              <a:rPr lang="en-US" altLang="el-GR" sz="1700" baseline="-25000" dirty="0" err="1"/>
              <a:t>Y</a:t>
            </a:r>
            <a:r>
              <a:rPr lang="en-US" altLang="el-GR" sz="1700" dirty="0"/>
              <a:t>(</a:t>
            </a:r>
            <a:r>
              <a:rPr lang="en-US" altLang="el-GR" sz="1700" dirty="0" err="1"/>
              <a:t>y</a:t>
            </a:r>
            <a:r>
              <a:rPr lang="en-US" altLang="el-GR" sz="1700" baseline="-25000" dirty="0" err="1"/>
              <a:t>i</a:t>
            </a:r>
            <a:r>
              <a:rPr lang="en-GB" altLang="el-GR" sz="1700" dirty="0"/>
              <a:t>), </a:t>
            </a:r>
            <a:r>
              <a:rPr lang="en-GB" altLang="el-GR" sz="1700" dirty="0" err="1"/>
              <a:t>i</a:t>
            </a:r>
            <a:r>
              <a:rPr lang="en-GB" altLang="el-GR" sz="1700" dirty="0"/>
              <a:t>=1,e,2 </a:t>
            </a:r>
            <a:r>
              <a:rPr lang="el-GR" altLang="el-GR" sz="1700" dirty="0"/>
              <a:t>δίνονται από τους τύπους (βλ. </a:t>
            </a:r>
            <a:r>
              <a:rPr lang="el-GR" altLang="el-GR" sz="1700" dirty="0">
                <a:hlinkClick r:id="rId2" action="ppaction://hlinksldjump"/>
              </a:rPr>
              <a:t>διαφάνει</a:t>
            </a:r>
            <a:r>
              <a:rPr lang="el-GR" altLang="el-GR" sz="1700" dirty="0">
                <a:hlinkClick r:id="rId3" action="ppaction://hlinksldjump"/>
              </a:rPr>
              <a:t>α</a:t>
            </a:r>
            <a:r>
              <a:rPr lang="el-GR" altLang="el-GR" sz="1700" dirty="0"/>
              <a:t>) τότε</a:t>
            </a:r>
          </a:p>
          <a:p>
            <a:pPr lvl="3">
              <a:lnSpc>
                <a:spcPct val="80000"/>
              </a:lnSpc>
            </a:pPr>
            <a:r>
              <a:rPr lang="en-GB" altLang="el-GR" sz="1600" dirty="0" err="1">
                <a:sym typeface="Symbol" panose="05050102010706020507" pitchFamily="18" charset="2"/>
              </a:rPr>
              <a:t>maxH</a:t>
            </a:r>
            <a:r>
              <a:rPr lang="en-GB" altLang="el-GR" sz="1600" dirty="0">
                <a:sym typeface="Symbol" panose="05050102010706020507" pitchFamily="18" charset="2"/>
              </a:rPr>
              <a:t>(Y)</a:t>
            </a:r>
            <a:r>
              <a:rPr lang="el-GR" altLang="el-GR" sz="1600" dirty="0">
                <a:sym typeface="Symbol" panose="05050102010706020507" pitchFamily="18" charset="2"/>
              </a:rPr>
              <a:t>=</a:t>
            </a:r>
            <a:r>
              <a:rPr lang="en-GB" altLang="el-GR" sz="1600" dirty="0">
                <a:sym typeface="Symbol" panose="05050102010706020507" pitchFamily="18" charset="2"/>
              </a:rPr>
              <a:t>max H(</a:t>
            </a:r>
            <a:r>
              <a:rPr lang="el-GR" altLang="el-GR" sz="1600" dirty="0">
                <a:sym typeface="Symbol" panose="05050102010706020507" pitchFamily="18" charset="2"/>
              </a:rPr>
              <a:t>(1-α)π</a:t>
            </a:r>
            <a:r>
              <a:rPr lang="en-GB" altLang="el-GR" sz="1600" dirty="0">
                <a:sym typeface="Symbol" panose="05050102010706020507" pitchFamily="18" charset="2"/>
              </a:rPr>
              <a:t>,</a:t>
            </a:r>
            <a:r>
              <a:rPr lang="el-GR" altLang="el-GR" sz="1600" dirty="0">
                <a:sym typeface="Symbol" panose="05050102010706020507" pitchFamily="18" charset="2"/>
              </a:rPr>
              <a:t>α</a:t>
            </a:r>
            <a:r>
              <a:rPr lang="en-GB" altLang="el-GR" sz="1600" dirty="0">
                <a:sym typeface="Symbol" panose="05050102010706020507" pitchFamily="18" charset="2"/>
              </a:rPr>
              <a:t>,</a:t>
            </a:r>
            <a:r>
              <a:rPr lang="el-GR" altLang="el-GR" sz="1600" dirty="0">
                <a:sym typeface="Symbol" panose="05050102010706020507" pitchFamily="18" charset="2"/>
              </a:rPr>
              <a:t>(1-α)(1-π)</a:t>
            </a:r>
            <a:r>
              <a:rPr lang="en-GB" altLang="el-GR" sz="1600" dirty="0">
                <a:sym typeface="Symbol" panose="05050102010706020507" pitchFamily="18" charset="2"/>
              </a:rPr>
              <a:t>)=max[(1-</a:t>
            </a:r>
            <a:r>
              <a:rPr lang="el-GR" altLang="el-GR" sz="1600" dirty="0">
                <a:sym typeface="Symbol" panose="05050102010706020507" pitchFamily="18" charset="2"/>
              </a:rPr>
              <a:t>α)*Η(π)+Η(α)]=(1-α)*</a:t>
            </a:r>
            <a:r>
              <a:rPr lang="en-GB" altLang="el-GR" sz="1600" dirty="0" err="1">
                <a:sym typeface="Symbol" panose="05050102010706020507" pitchFamily="18" charset="2"/>
              </a:rPr>
              <a:t>maxH</a:t>
            </a:r>
            <a:r>
              <a:rPr lang="en-GB" altLang="el-GR" sz="1600" dirty="0">
                <a:sym typeface="Symbol" panose="05050102010706020507" pitchFamily="18" charset="2"/>
              </a:rPr>
              <a:t>(</a:t>
            </a:r>
            <a:r>
              <a:rPr lang="el-GR" altLang="el-GR" sz="1600" dirty="0">
                <a:sym typeface="Symbol" panose="05050102010706020507" pitchFamily="18" charset="2"/>
              </a:rPr>
              <a:t>π)+Η(α)</a:t>
            </a:r>
          </a:p>
          <a:p>
            <a:pPr lvl="2">
              <a:lnSpc>
                <a:spcPct val="80000"/>
              </a:lnSpc>
            </a:pPr>
            <a:r>
              <a:rPr lang="el-GR" altLang="el-GR" sz="1700" dirty="0"/>
              <a:t>Οπότε προκύπτει ότι </a:t>
            </a:r>
            <a:r>
              <a:rPr lang="en-GB" altLang="el-GR" sz="1600" dirty="0"/>
              <a:t>max I(X;Y)=</a:t>
            </a:r>
            <a:r>
              <a:rPr lang="en-GB" altLang="el-GR" sz="1600" dirty="0" err="1">
                <a:sym typeface="Symbol" panose="05050102010706020507" pitchFamily="18" charset="2"/>
              </a:rPr>
              <a:t>maxH</a:t>
            </a:r>
            <a:r>
              <a:rPr lang="en-GB" altLang="el-GR" sz="1600" dirty="0">
                <a:sym typeface="Symbol" panose="05050102010706020507" pitchFamily="18" charset="2"/>
              </a:rPr>
              <a:t>(Y)-H(</a:t>
            </a:r>
            <a:r>
              <a:rPr lang="el-GR" altLang="el-GR" sz="1600" dirty="0">
                <a:sym typeface="Symbol" panose="05050102010706020507" pitchFamily="18" charset="2"/>
              </a:rPr>
              <a:t>α</a:t>
            </a:r>
            <a:r>
              <a:rPr lang="en-GB" altLang="el-GR" sz="1600" dirty="0">
                <a:sym typeface="Symbol" panose="05050102010706020507" pitchFamily="18" charset="2"/>
              </a:rPr>
              <a:t>)</a:t>
            </a:r>
            <a:r>
              <a:rPr lang="el-GR" altLang="el-GR" sz="1600" dirty="0">
                <a:sym typeface="Symbol" panose="05050102010706020507" pitchFamily="18" charset="2"/>
              </a:rPr>
              <a:t>=(1-α)*</a:t>
            </a:r>
            <a:r>
              <a:rPr lang="en-GB" altLang="el-GR" sz="1600" dirty="0" err="1">
                <a:sym typeface="Symbol" panose="05050102010706020507" pitchFamily="18" charset="2"/>
              </a:rPr>
              <a:t>maxH</a:t>
            </a:r>
            <a:r>
              <a:rPr lang="en-GB" altLang="el-GR" sz="1600" dirty="0">
                <a:sym typeface="Symbol" panose="05050102010706020507" pitchFamily="18" charset="2"/>
              </a:rPr>
              <a:t>(</a:t>
            </a:r>
            <a:r>
              <a:rPr lang="el-GR" altLang="el-GR" sz="1600" dirty="0">
                <a:sym typeface="Symbol" panose="05050102010706020507" pitchFamily="18" charset="2"/>
              </a:rPr>
              <a:t>π)+Η(α)-Η(α)=1-α</a:t>
            </a:r>
            <a:endParaRPr lang="en-GB" altLang="el-GR" sz="16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F510C3-9DF5-4575-ABFE-C19CC080C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8468C5-AA61-411D-9CCA-5179F20C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B6B-6A16-4D0B-B6BC-52D8B33A6A07}" type="slidenum">
              <a:rPr lang="el-GR" smtClean="0"/>
              <a:pPr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0149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5A613CE7-8D25-474A-82B0-9C16C488A99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 dirty="0"/>
              <a:t>Κανάλι </a:t>
            </a:r>
            <a:r>
              <a:rPr lang="en-US" altLang="el-GR" dirty="0"/>
              <a:t>Z</a:t>
            </a:r>
            <a:endParaRPr lang="el-GR" altLang="el-GR" dirty="0"/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3003BD65-E444-44AE-97F3-E06A8501260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97000"/>
            <a:ext cx="8229600" cy="4733925"/>
          </a:xfrm>
        </p:spPr>
        <p:txBody>
          <a:bodyPr/>
          <a:lstStyle/>
          <a:p>
            <a:pPr lvl="1" eaLnBrk="1" hangingPunct="1"/>
            <a:endParaRPr lang="el-GR" altLang="el-GR" sz="1800" b="1" i="1" u="sng" dirty="0"/>
          </a:p>
        </p:txBody>
      </p:sp>
      <p:graphicFrame>
        <p:nvGraphicFramePr>
          <p:cNvPr id="143364" name="Object 4">
            <a:extLst>
              <a:ext uri="{FF2B5EF4-FFF2-40B4-BE49-F238E27FC236}">
                <a16:creationId xmlns:a16="http://schemas.microsoft.com/office/drawing/2014/main" id="{25440FD1-8F27-49D3-998B-CDB6585E37C0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395663" y="2374900"/>
          <a:ext cx="2740025" cy="166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621625" imgH="12506325" progId="Equation.3">
                  <p:embed/>
                </p:oleObj>
              </mc:Choice>
              <mc:Fallback>
                <p:oleObj name="Equation" r:id="rId2" imgW="20621625" imgH="12506325" progId="Equation.3">
                  <p:embed/>
                  <p:pic>
                    <p:nvPicPr>
                      <p:cNvPr id="143364" name="Object 4">
                        <a:extLst>
                          <a:ext uri="{FF2B5EF4-FFF2-40B4-BE49-F238E27FC236}">
                            <a16:creationId xmlns:a16="http://schemas.microsoft.com/office/drawing/2014/main" id="{25440FD1-8F27-49D3-998B-CDB6585E37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5663" y="2374900"/>
                        <a:ext cx="2740025" cy="166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65" name="Line 5">
            <a:extLst>
              <a:ext uri="{FF2B5EF4-FFF2-40B4-BE49-F238E27FC236}">
                <a16:creationId xmlns:a16="http://schemas.microsoft.com/office/drawing/2014/main" id="{3274F221-1B03-412F-8C35-19091CFED6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38588" y="2763838"/>
            <a:ext cx="1585912" cy="804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43366" name="Text Box 6">
            <a:extLst>
              <a:ext uri="{FF2B5EF4-FFF2-40B4-BE49-F238E27FC236}">
                <a16:creationId xmlns:a16="http://schemas.microsoft.com/office/drawing/2014/main" id="{DB06B37A-8A76-4954-941F-D25950404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525" y="2971800"/>
            <a:ext cx="1027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Χ</a:t>
            </a:r>
            <a:r>
              <a:rPr lang="en-GB" altLang="el-GR" sz="1800" b="1"/>
              <a:t>, p</a:t>
            </a:r>
            <a:r>
              <a:rPr lang="en-GB" altLang="el-GR" sz="1800" b="1" baseline="-25000"/>
              <a:t>X</a:t>
            </a:r>
            <a:r>
              <a:rPr lang="en-GB" altLang="el-GR" sz="1800" b="1"/>
              <a:t>(x</a:t>
            </a:r>
            <a:r>
              <a:rPr lang="en-GB" altLang="el-GR" sz="1800" b="1" baseline="-25000"/>
              <a:t>i</a:t>
            </a:r>
            <a:r>
              <a:rPr lang="en-GB" altLang="el-GR" sz="1800" b="1"/>
              <a:t>)</a:t>
            </a:r>
            <a:endParaRPr lang="el-GR" altLang="el-GR" sz="1800" b="1"/>
          </a:p>
        </p:txBody>
      </p:sp>
      <p:sp>
        <p:nvSpPr>
          <p:cNvPr id="143367" name="Text Box 7">
            <a:extLst>
              <a:ext uri="{FF2B5EF4-FFF2-40B4-BE49-F238E27FC236}">
                <a16:creationId xmlns:a16="http://schemas.microsoft.com/office/drawing/2014/main" id="{48DB23F0-8449-4623-9895-830DE3203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363788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x</a:t>
            </a:r>
            <a:r>
              <a:rPr lang="en-GB" altLang="el-GR" sz="1600" b="1" baseline="-25000"/>
              <a:t>1</a:t>
            </a:r>
            <a:endParaRPr lang="el-GR" altLang="el-GR" sz="1600" b="1" baseline="-25000"/>
          </a:p>
        </p:txBody>
      </p:sp>
      <p:sp>
        <p:nvSpPr>
          <p:cNvPr id="143368" name="Text Box 8">
            <a:extLst>
              <a:ext uri="{FF2B5EF4-FFF2-40B4-BE49-F238E27FC236}">
                <a16:creationId xmlns:a16="http://schemas.microsoft.com/office/drawing/2014/main" id="{3FE96AF3-A295-45EF-A75A-9306C07B7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582988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x</a:t>
            </a:r>
            <a:r>
              <a:rPr lang="el-GR" altLang="el-GR" sz="1600" b="1" baseline="-25000"/>
              <a:t>2</a:t>
            </a:r>
          </a:p>
        </p:txBody>
      </p:sp>
      <p:sp>
        <p:nvSpPr>
          <p:cNvPr id="143369" name="Text Box 9">
            <a:extLst>
              <a:ext uri="{FF2B5EF4-FFF2-40B4-BE49-F238E27FC236}">
                <a16:creationId xmlns:a16="http://schemas.microsoft.com/office/drawing/2014/main" id="{2F56D3BB-4AAA-4150-BBEF-7512C68E1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1525" y="2955925"/>
            <a:ext cx="1027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Υ</a:t>
            </a:r>
            <a:r>
              <a:rPr lang="en-GB" altLang="el-GR" sz="1800" b="1"/>
              <a:t>, p</a:t>
            </a:r>
            <a:r>
              <a:rPr lang="en-GB" altLang="el-GR" sz="1800" b="1" baseline="-25000"/>
              <a:t>Y</a:t>
            </a:r>
            <a:r>
              <a:rPr lang="en-GB" altLang="el-GR" sz="1800" b="1"/>
              <a:t>(y</a:t>
            </a:r>
            <a:r>
              <a:rPr lang="en-GB" altLang="el-GR" sz="1800" b="1" baseline="-25000"/>
              <a:t>j</a:t>
            </a:r>
            <a:r>
              <a:rPr lang="en-GB" altLang="el-GR" sz="1800" b="1"/>
              <a:t>)</a:t>
            </a:r>
            <a:endParaRPr lang="el-GR" altLang="el-GR" sz="1800" b="1"/>
          </a:p>
        </p:txBody>
      </p:sp>
      <p:sp>
        <p:nvSpPr>
          <p:cNvPr id="143370" name="Text Box 10">
            <a:extLst>
              <a:ext uri="{FF2B5EF4-FFF2-40B4-BE49-F238E27FC236}">
                <a16:creationId xmlns:a16="http://schemas.microsoft.com/office/drawing/2014/main" id="{8F109E0A-62A5-424F-A587-D79191642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0" y="2355850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y</a:t>
            </a:r>
            <a:r>
              <a:rPr lang="en-GB" altLang="el-GR" sz="1600" b="1" baseline="-25000"/>
              <a:t>1</a:t>
            </a:r>
            <a:endParaRPr lang="el-GR" altLang="el-GR" sz="1600" b="1" baseline="-25000"/>
          </a:p>
        </p:txBody>
      </p:sp>
      <p:sp>
        <p:nvSpPr>
          <p:cNvPr id="143371" name="Text Box 11">
            <a:extLst>
              <a:ext uri="{FF2B5EF4-FFF2-40B4-BE49-F238E27FC236}">
                <a16:creationId xmlns:a16="http://schemas.microsoft.com/office/drawing/2014/main" id="{EDFF507F-CFB7-43AA-8767-2FFD4DE31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0" y="3562350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y</a:t>
            </a:r>
            <a:r>
              <a:rPr lang="en-GB" altLang="el-GR" sz="1600" b="1" baseline="-25000"/>
              <a:t>2</a:t>
            </a:r>
            <a:endParaRPr lang="el-GR" altLang="el-GR" sz="1600" b="1" baseline="-25000"/>
          </a:p>
        </p:txBody>
      </p:sp>
      <p:graphicFrame>
        <p:nvGraphicFramePr>
          <p:cNvPr id="143372" name="Object 12">
            <a:extLst>
              <a:ext uri="{FF2B5EF4-FFF2-40B4-BE49-F238E27FC236}">
                <a16:creationId xmlns:a16="http://schemas.microsoft.com/office/drawing/2014/main" id="{07CB8852-674F-46B6-9149-BEF4569E58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22500" y="4357688"/>
          <a:ext cx="4667250" cy="171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329350" imgH="16240125" progId="Equation.3">
                  <p:embed/>
                </p:oleObj>
              </mc:Choice>
              <mc:Fallback>
                <p:oleObj name="Equation" r:id="rId4" imgW="44329350" imgH="16240125" progId="Equation.3">
                  <p:embed/>
                  <p:pic>
                    <p:nvPicPr>
                      <p:cNvPr id="143372" name="Object 12">
                        <a:extLst>
                          <a:ext uri="{FF2B5EF4-FFF2-40B4-BE49-F238E27FC236}">
                            <a16:creationId xmlns:a16="http://schemas.microsoft.com/office/drawing/2014/main" id="{07CB8852-674F-46B6-9149-BEF4569E58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00" y="4357688"/>
                        <a:ext cx="4667250" cy="171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73" name="Footer Placeholder 4">
            <a:extLst>
              <a:ext uri="{FF2B5EF4-FFF2-40B4-BE49-F238E27FC236}">
                <a16:creationId xmlns:a16="http://schemas.microsoft.com/office/drawing/2014/main" id="{7A8E9938-6342-415D-9F67-966662E7A1FD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A1DDC254-9FCF-4C8D-BE0B-97E17F1EFD23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27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BEA71DF7-CB03-2502-1523-56A9B45EE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l-G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73ED8A4C-D101-49B0-A4A2-145F24D6E92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 dirty="0"/>
              <a:t>Κανάλι </a:t>
            </a:r>
            <a:r>
              <a:rPr lang="en-US" altLang="el-GR" dirty="0"/>
              <a:t>Z</a:t>
            </a:r>
            <a:endParaRPr lang="el-GR" altLang="el-GR" dirty="0"/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6D73C4EA-A7F8-4F3E-80D7-D70A39C4210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l-GR" altLang="el-GR" sz="2100" b="1" u="sng" dirty="0"/>
              <a:t>Αμοιβαία Πληροφορία Καναλιών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2000" b="1" dirty="0"/>
              <a:t>2.</a:t>
            </a:r>
            <a:r>
              <a:rPr lang="el-GR" altLang="el-GR" sz="2000" dirty="0"/>
              <a:t> Έστω ένα </a:t>
            </a:r>
            <a:r>
              <a:rPr lang="el-GR" altLang="el-GR" sz="2000" b="1" u="sng" dirty="0">
                <a:hlinkClick r:id="rId2" action="ppaction://hlinksldjump"/>
              </a:rPr>
              <a:t>κανάλι επικοινωνίας Ζ</a:t>
            </a:r>
            <a:r>
              <a:rPr lang="el-GR" altLang="el-GR" sz="2000" dirty="0">
                <a:hlinkClick r:id="rId3" action="ppaction://hlinksldjump"/>
              </a:rPr>
              <a:t> </a:t>
            </a:r>
            <a:r>
              <a:rPr lang="el-GR" altLang="el-GR" sz="2000" dirty="0"/>
              <a:t>όπου </a:t>
            </a:r>
            <a:r>
              <a:rPr lang="en-GB" altLang="el-GR" sz="2000" i="1" dirty="0"/>
              <a:t>f</a:t>
            </a:r>
            <a:r>
              <a:rPr lang="el-GR" altLang="el-GR" sz="2000" dirty="0"/>
              <a:t>=0.15</a:t>
            </a:r>
            <a:endParaRPr lang="en-GB" altLang="el-GR" sz="2000" dirty="0"/>
          </a:p>
          <a:p>
            <a:pPr lvl="1" eaLnBrk="1" hangingPunct="1">
              <a:lnSpc>
                <a:spcPct val="80000"/>
              </a:lnSpc>
            </a:pPr>
            <a:r>
              <a:rPr lang="el-GR" altLang="el-GR" sz="2000" i="1" u="sng" dirty="0"/>
              <a:t>Περίπτωση 1η:</a:t>
            </a:r>
            <a:r>
              <a:rPr lang="el-GR" altLang="el-GR" sz="2000" b="1" dirty="0"/>
              <a:t> </a:t>
            </a:r>
            <a:r>
              <a:rPr lang="en-GB" altLang="el-GR" sz="2000" dirty="0"/>
              <a:t>P</a:t>
            </a:r>
            <a:r>
              <a:rPr lang="en-GB" altLang="el-GR" sz="2000" baseline="-25000" dirty="0"/>
              <a:t>X</a:t>
            </a:r>
            <a:r>
              <a:rPr lang="en-GB" altLang="el-GR" sz="2000" dirty="0"/>
              <a:t>={</a:t>
            </a:r>
            <a:r>
              <a:rPr lang="en-GB" altLang="el-GR" sz="2000" dirty="0" err="1"/>
              <a:t>p</a:t>
            </a:r>
            <a:r>
              <a:rPr lang="en-GB" altLang="el-GR" sz="2000" baseline="-25000" dirty="0" err="1"/>
              <a:t>X</a:t>
            </a:r>
            <a:r>
              <a:rPr lang="en-GB" altLang="el-GR" sz="2000" dirty="0"/>
              <a:t>(0)=0.9, </a:t>
            </a:r>
            <a:r>
              <a:rPr lang="en-GB" altLang="el-GR" sz="2000" dirty="0" err="1"/>
              <a:t>p</a:t>
            </a:r>
            <a:r>
              <a:rPr lang="en-GB" altLang="el-GR" sz="2000" baseline="-25000" dirty="0" err="1"/>
              <a:t>X</a:t>
            </a:r>
            <a:r>
              <a:rPr lang="en-GB" altLang="el-GR" sz="2000" dirty="0"/>
              <a:t>(1)=0.1}.</a:t>
            </a:r>
            <a:r>
              <a:rPr lang="en-GB" altLang="el-GR" sz="2000" b="1" u="sng" dirty="0"/>
              <a:t> </a:t>
            </a:r>
          </a:p>
          <a:p>
            <a:pPr lvl="2" eaLnBrk="1" hangingPunct="1">
              <a:lnSpc>
                <a:spcPct val="80000"/>
              </a:lnSpc>
            </a:pPr>
            <a:r>
              <a:rPr lang="el-GR" altLang="el-GR" sz="1800" dirty="0"/>
              <a:t>Ομοίως, </a:t>
            </a:r>
            <a:r>
              <a:rPr lang="en-GB" altLang="el-GR" sz="1800" dirty="0"/>
              <a:t>P</a:t>
            </a:r>
            <a:r>
              <a:rPr lang="el-GR" altLang="el-GR" sz="1800" baseline="-25000" dirty="0"/>
              <a:t>Υ</a:t>
            </a:r>
            <a:r>
              <a:rPr lang="en-GB" altLang="el-GR" sz="1800" dirty="0"/>
              <a:t>={p</a:t>
            </a:r>
            <a:r>
              <a:rPr lang="el-GR" altLang="el-GR" sz="1800" baseline="-25000" dirty="0"/>
              <a:t>Υ</a:t>
            </a:r>
            <a:r>
              <a:rPr lang="en-GB" altLang="el-GR" sz="1800" dirty="0"/>
              <a:t>(0)=0.</a:t>
            </a:r>
            <a:r>
              <a:rPr lang="el-GR" altLang="el-GR" sz="1800" dirty="0"/>
              <a:t>915</a:t>
            </a:r>
            <a:r>
              <a:rPr lang="en-GB" altLang="el-GR" sz="1800" dirty="0"/>
              <a:t>, p</a:t>
            </a:r>
            <a:r>
              <a:rPr lang="el-GR" altLang="el-GR" sz="1800" baseline="-25000" dirty="0"/>
              <a:t>Υ</a:t>
            </a:r>
            <a:r>
              <a:rPr lang="en-GB" altLang="el-GR" sz="1800" dirty="0"/>
              <a:t>(1)=0.</a:t>
            </a:r>
            <a:r>
              <a:rPr lang="el-GR" altLang="el-GR" sz="1800" dirty="0"/>
              <a:t>085</a:t>
            </a:r>
            <a:r>
              <a:rPr lang="en-GB" altLang="el-GR" sz="1800" dirty="0"/>
              <a:t>}.</a:t>
            </a:r>
            <a:endParaRPr lang="el-GR" altLang="el-GR" sz="1800" dirty="0"/>
          </a:p>
          <a:p>
            <a:pPr lvl="2" eaLnBrk="1" hangingPunct="1">
              <a:lnSpc>
                <a:spcPct val="80000"/>
              </a:lnSpc>
            </a:pPr>
            <a:r>
              <a:rPr lang="el-GR" altLang="el-GR" sz="1800" dirty="0"/>
              <a:t>Ι(Χ;Υ)=Η(Υ)-Η(Υ/Χ)= Η(</a:t>
            </a:r>
            <a:r>
              <a:rPr lang="en-GB" altLang="el-GR" sz="1800" dirty="0"/>
              <a:t>0.085</a:t>
            </a:r>
            <a:r>
              <a:rPr lang="el-GR" altLang="el-GR" sz="1800" dirty="0"/>
              <a:t>)-</a:t>
            </a:r>
            <a:r>
              <a:rPr lang="en-GB" altLang="el-GR" sz="1800" dirty="0"/>
              <a:t>[0.9*</a:t>
            </a:r>
            <a:r>
              <a:rPr lang="el-GR" altLang="el-GR" sz="1800" dirty="0"/>
              <a:t>Η(</a:t>
            </a:r>
            <a:r>
              <a:rPr lang="en-GB" altLang="el-GR" sz="1800" dirty="0"/>
              <a:t>0</a:t>
            </a:r>
            <a:r>
              <a:rPr lang="el-GR" altLang="el-GR" sz="1800" dirty="0"/>
              <a:t>)</a:t>
            </a:r>
            <a:r>
              <a:rPr lang="en-GB" altLang="el-GR" sz="1800" dirty="0"/>
              <a:t>+0.1*</a:t>
            </a:r>
            <a:r>
              <a:rPr lang="el-GR" altLang="el-GR" sz="1800" dirty="0"/>
              <a:t>Η(</a:t>
            </a:r>
            <a:r>
              <a:rPr lang="en-GB" altLang="el-GR" sz="1800" dirty="0"/>
              <a:t>0.15</a:t>
            </a:r>
            <a:r>
              <a:rPr lang="el-GR" altLang="el-GR" sz="1800" dirty="0"/>
              <a:t>)</a:t>
            </a:r>
            <a:r>
              <a:rPr lang="en-GB" altLang="el-GR" sz="1800" dirty="0"/>
              <a:t>] </a:t>
            </a:r>
            <a:r>
              <a:rPr lang="el-GR" altLang="el-GR" sz="1800" dirty="0"/>
              <a:t>=</a:t>
            </a:r>
            <a:r>
              <a:rPr lang="el-GR" altLang="el-GR" sz="1800" u="sng" dirty="0"/>
              <a:t>0.36 </a:t>
            </a:r>
            <a:r>
              <a:rPr lang="en-GB" altLang="el-GR" sz="1800" u="sng" dirty="0"/>
              <a:t>bits</a:t>
            </a:r>
            <a:endParaRPr lang="el-GR" altLang="el-GR" sz="1800" u="sng" dirty="0"/>
          </a:p>
          <a:p>
            <a:pPr lvl="2" eaLnBrk="1" hangingPunct="1">
              <a:lnSpc>
                <a:spcPct val="80000"/>
              </a:lnSpc>
            </a:pPr>
            <a:r>
              <a:rPr lang="el-GR" altLang="el-GR" sz="1800" dirty="0"/>
              <a:t>Η(Χ)=0.47 </a:t>
            </a:r>
            <a:r>
              <a:rPr lang="en-GB" altLang="el-GR" sz="1800" dirty="0"/>
              <a:t>bits</a:t>
            </a:r>
            <a:endParaRPr lang="el-GR" altLang="el-GR" sz="1800" dirty="0"/>
          </a:p>
          <a:p>
            <a:pPr lvl="1" eaLnBrk="1" hangingPunct="1">
              <a:lnSpc>
                <a:spcPct val="80000"/>
              </a:lnSpc>
            </a:pPr>
            <a:r>
              <a:rPr lang="el-GR" altLang="el-GR" sz="2000" i="1" u="sng" dirty="0"/>
              <a:t>Περίπτωση 2η:</a:t>
            </a:r>
            <a:r>
              <a:rPr lang="el-GR" altLang="el-GR" sz="2000" b="1" dirty="0"/>
              <a:t> </a:t>
            </a:r>
            <a:r>
              <a:rPr lang="en-GB" altLang="el-GR" sz="2000" dirty="0"/>
              <a:t>P</a:t>
            </a:r>
            <a:r>
              <a:rPr lang="en-GB" altLang="el-GR" sz="2000" baseline="-25000" dirty="0"/>
              <a:t>X</a:t>
            </a:r>
            <a:r>
              <a:rPr lang="en-GB" altLang="el-GR" sz="2000" dirty="0"/>
              <a:t>={</a:t>
            </a:r>
            <a:r>
              <a:rPr lang="en-GB" altLang="el-GR" sz="2000" dirty="0" err="1"/>
              <a:t>p</a:t>
            </a:r>
            <a:r>
              <a:rPr lang="en-GB" altLang="el-GR" sz="2000" baseline="-25000" dirty="0" err="1"/>
              <a:t>X</a:t>
            </a:r>
            <a:r>
              <a:rPr lang="en-GB" altLang="el-GR" sz="2000" dirty="0"/>
              <a:t>(0)=0.5, </a:t>
            </a:r>
            <a:r>
              <a:rPr lang="en-GB" altLang="el-GR" sz="2000" dirty="0" err="1"/>
              <a:t>p</a:t>
            </a:r>
            <a:r>
              <a:rPr lang="en-GB" altLang="el-GR" sz="2000" baseline="-25000" dirty="0" err="1"/>
              <a:t>X</a:t>
            </a:r>
            <a:r>
              <a:rPr lang="en-GB" altLang="el-GR" sz="2000" dirty="0"/>
              <a:t>(1)=0.5}.</a:t>
            </a:r>
            <a:r>
              <a:rPr lang="en-GB" altLang="el-GR" sz="2000" b="1" u="sng" dirty="0"/>
              <a:t> </a:t>
            </a:r>
          </a:p>
          <a:p>
            <a:pPr lvl="2" eaLnBrk="1" hangingPunct="1">
              <a:lnSpc>
                <a:spcPct val="80000"/>
              </a:lnSpc>
            </a:pPr>
            <a:r>
              <a:rPr lang="el-GR" altLang="el-GR" sz="1800" dirty="0"/>
              <a:t>Ομοίως, </a:t>
            </a:r>
            <a:r>
              <a:rPr lang="en-GB" altLang="el-GR" sz="1800" dirty="0"/>
              <a:t>P</a:t>
            </a:r>
            <a:r>
              <a:rPr lang="el-GR" altLang="el-GR" sz="1800" baseline="-25000" dirty="0"/>
              <a:t>Υ</a:t>
            </a:r>
            <a:r>
              <a:rPr lang="en-GB" altLang="el-GR" sz="1800" dirty="0"/>
              <a:t>={p</a:t>
            </a:r>
            <a:r>
              <a:rPr lang="el-GR" altLang="el-GR" sz="1800" baseline="-25000" dirty="0"/>
              <a:t>Υ</a:t>
            </a:r>
            <a:r>
              <a:rPr lang="en-GB" altLang="el-GR" sz="1800" dirty="0"/>
              <a:t>(0)=0.57</a:t>
            </a:r>
            <a:r>
              <a:rPr lang="el-GR" altLang="el-GR" sz="1800" dirty="0"/>
              <a:t>5</a:t>
            </a:r>
            <a:r>
              <a:rPr lang="en-GB" altLang="el-GR" sz="1800" dirty="0"/>
              <a:t>, p</a:t>
            </a:r>
            <a:r>
              <a:rPr lang="el-GR" altLang="el-GR" sz="1800" baseline="-25000" dirty="0"/>
              <a:t>Υ</a:t>
            </a:r>
            <a:r>
              <a:rPr lang="en-GB" altLang="el-GR" sz="1800" dirty="0"/>
              <a:t>(1)=0.42</a:t>
            </a:r>
            <a:r>
              <a:rPr lang="el-GR" altLang="el-GR" sz="1800" dirty="0"/>
              <a:t>5</a:t>
            </a:r>
            <a:r>
              <a:rPr lang="en-GB" altLang="el-GR" sz="1800" dirty="0"/>
              <a:t>}.</a:t>
            </a:r>
            <a:endParaRPr lang="el-GR" altLang="el-GR" sz="1800" dirty="0"/>
          </a:p>
          <a:p>
            <a:pPr lvl="2" eaLnBrk="1" hangingPunct="1">
              <a:lnSpc>
                <a:spcPct val="80000"/>
              </a:lnSpc>
            </a:pPr>
            <a:r>
              <a:rPr lang="el-GR" altLang="el-GR" sz="1800" dirty="0"/>
              <a:t>Ι(Χ;Υ)=Η(Υ)-Η(Υ/Χ)= Η(</a:t>
            </a:r>
            <a:r>
              <a:rPr lang="en-GB" altLang="el-GR" sz="1800" dirty="0"/>
              <a:t>0.575</a:t>
            </a:r>
            <a:r>
              <a:rPr lang="el-GR" altLang="el-GR" sz="1800" dirty="0"/>
              <a:t>)-</a:t>
            </a:r>
            <a:r>
              <a:rPr lang="en-GB" altLang="el-GR" sz="1800" dirty="0"/>
              <a:t>[0.5*</a:t>
            </a:r>
            <a:r>
              <a:rPr lang="el-GR" altLang="el-GR" sz="1800" dirty="0"/>
              <a:t>Η(</a:t>
            </a:r>
            <a:r>
              <a:rPr lang="en-GB" altLang="el-GR" sz="1800" dirty="0"/>
              <a:t>0</a:t>
            </a:r>
            <a:r>
              <a:rPr lang="el-GR" altLang="el-GR" sz="1800" dirty="0"/>
              <a:t>)</a:t>
            </a:r>
            <a:r>
              <a:rPr lang="en-GB" altLang="el-GR" sz="1800" dirty="0"/>
              <a:t>+0.5*</a:t>
            </a:r>
            <a:r>
              <a:rPr lang="el-GR" altLang="el-GR" sz="1800" dirty="0"/>
              <a:t>Η(</a:t>
            </a:r>
            <a:r>
              <a:rPr lang="en-GB" altLang="el-GR" sz="1800" dirty="0"/>
              <a:t>0.15</a:t>
            </a:r>
            <a:r>
              <a:rPr lang="el-GR" altLang="el-GR" sz="1800" dirty="0"/>
              <a:t>)</a:t>
            </a:r>
            <a:r>
              <a:rPr lang="en-GB" altLang="el-GR" sz="1800" dirty="0"/>
              <a:t>]=0.98-0.3</a:t>
            </a:r>
            <a:r>
              <a:rPr lang="el-GR" altLang="el-GR" sz="1800" dirty="0"/>
              <a:t>=</a:t>
            </a:r>
            <a:r>
              <a:rPr lang="el-GR" altLang="el-GR" sz="1800" u="sng" dirty="0"/>
              <a:t>0.</a:t>
            </a:r>
            <a:r>
              <a:rPr lang="en-GB" altLang="el-GR" sz="1800" u="sng" dirty="0"/>
              <a:t>679</a:t>
            </a:r>
            <a:r>
              <a:rPr lang="el-GR" altLang="el-GR" sz="1800" u="sng" dirty="0"/>
              <a:t> </a:t>
            </a:r>
            <a:r>
              <a:rPr lang="en-GB" altLang="el-GR" sz="1800" u="sng" dirty="0"/>
              <a:t>bits</a:t>
            </a:r>
            <a:endParaRPr lang="el-GR" altLang="el-GR" sz="1800" u="sng" dirty="0"/>
          </a:p>
          <a:p>
            <a:pPr lvl="2" eaLnBrk="1" hangingPunct="1">
              <a:lnSpc>
                <a:spcPct val="80000"/>
              </a:lnSpc>
            </a:pPr>
            <a:r>
              <a:rPr lang="el-GR" altLang="el-GR" sz="1800" dirty="0"/>
              <a:t>Η(Χ)=1 </a:t>
            </a:r>
            <a:r>
              <a:rPr lang="en-GB" altLang="el-GR" sz="1800" dirty="0"/>
              <a:t>bits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2000" dirty="0"/>
              <a:t>Παρατηρούμε ότι και στην περίπτωση του καναλιού Ζ η αμοιβαία πληροφορία παίρνει μεγαλύτερη τιμή της επίσης στη 2</a:t>
            </a:r>
            <a:r>
              <a:rPr lang="el-GR" altLang="el-GR" sz="2000" baseline="30000" dirty="0"/>
              <a:t>η</a:t>
            </a:r>
            <a:r>
              <a:rPr lang="el-GR" altLang="el-GR" sz="2000" dirty="0"/>
              <a:t> περίπτωση όταν μεγιστοποιείται το </a:t>
            </a:r>
            <a:r>
              <a:rPr lang="en-GB" altLang="el-GR" sz="2000" dirty="0"/>
              <a:t>H(X)</a:t>
            </a:r>
            <a:endParaRPr lang="el-GR" altLang="el-GR" sz="2000" baseline="-25000" dirty="0"/>
          </a:p>
          <a:p>
            <a:pPr lvl="1" eaLnBrk="1" hangingPunct="1">
              <a:lnSpc>
                <a:spcPct val="80000"/>
              </a:lnSpc>
            </a:pPr>
            <a:r>
              <a:rPr lang="el-GR" altLang="el-GR" sz="2000" dirty="0"/>
              <a:t>Παρατηρείστε ότι το Ζ κανάλι έχει μεγαλύτερη πιστότητα απ</a:t>
            </a:r>
            <a:r>
              <a:rPr lang="el-GR" altLang="en-US" sz="2000" dirty="0"/>
              <a:t>’</a:t>
            </a:r>
            <a:r>
              <a:rPr lang="el-GR" altLang="el-GR" sz="2000" dirty="0"/>
              <a:t> ότι το συμμετρικό κανάλι.</a:t>
            </a:r>
          </a:p>
        </p:txBody>
      </p:sp>
      <p:sp>
        <p:nvSpPr>
          <p:cNvPr id="152580" name="Footer Placeholder 4">
            <a:extLst>
              <a:ext uri="{FF2B5EF4-FFF2-40B4-BE49-F238E27FC236}">
                <a16:creationId xmlns:a16="http://schemas.microsoft.com/office/drawing/2014/main" id="{AB6589B2-828D-4E22-847A-E193C545464E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D1430948-BDF8-4D07-B01A-4C9091766E4C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28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DC181F1C-B279-7B95-461C-85EC7043C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l-G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D2001AC7-DD10-4E93-A059-4FEE54D9EE2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 dirty="0"/>
              <a:t>Κανάλι </a:t>
            </a:r>
            <a:r>
              <a:rPr lang="en-US" altLang="el-GR" dirty="0"/>
              <a:t>Z</a:t>
            </a:r>
            <a:endParaRPr lang="el-GR" altLang="el-GR" dirty="0"/>
          </a:p>
        </p:txBody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4DAA3E71-4663-4B5F-B8E5-BFD28F7A4A6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altLang="el-GR" sz="2400" b="1" u="sng" dirty="0"/>
              <a:t>Χωρητικότητα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2000" b="1" u="sng" dirty="0">
                <a:hlinkClick r:id="rId2" action="ppaction://hlinksldjump"/>
              </a:rPr>
              <a:t>Κανάλι Ζ, </a:t>
            </a:r>
            <a:r>
              <a:rPr lang="en-GB" altLang="el-GR" sz="2000" b="1" i="1" u="sng" dirty="0">
                <a:hlinkClick r:id="rId2" action="ppaction://hlinksldjump"/>
              </a:rPr>
              <a:t>f</a:t>
            </a:r>
            <a:r>
              <a:rPr lang="en-GB" altLang="el-GR" sz="2000" b="1" u="sng" dirty="0">
                <a:hlinkClick r:id="rId2" action="ppaction://hlinksldjump"/>
              </a:rPr>
              <a:t>.</a:t>
            </a:r>
            <a:endParaRPr lang="el-GR" altLang="el-GR" sz="2000" b="1" u="sng" dirty="0"/>
          </a:p>
          <a:p>
            <a:pPr lvl="2" eaLnBrk="1" hangingPunct="1">
              <a:lnSpc>
                <a:spcPct val="80000"/>
              </a:lnSpc>
            </a:pPr>
            <a:r>
              <a:rPr lang="el-GR" altLang="el-GR" sz="2100" dirty="0"/>
              <a:t>Αν θέσουμε </a:t>
            </a:r>
            <a:r>
              <a:rPr lang="en-US" altLang="el-GR" sz="2100" dirty="0" err="1"/>
              <a:t>p</a:t>
            </a:r>
            <a:r>
              <a:rPr lang="en-US" altLang="el-GR" sz="2100" baseline="-25000" dirty="0" err="1"/>
              <a:t>X</a:t>
            </a:r>
            <a:r>
              <a:rPr lang="en-US" altLang="el-GR" sz="2100" dirty="0"/>
              <a:t>(x</a:t>
            </a:r>
            <a:r>
              <a:rPr lang="en-US" altLang="el-GR" sz="2100" baseline="-25000" dirty="0"/>
              <a:t>1</a:t>
            </a:r>
            <a:r>
              <a:rPr lang="el-GR" altLang="el-GR" sz="2100" dirty="0"/>
              <a:t>=0</a:t>
            </a:r>
            <a:r>
              <a:rPr lang="en-US" altLang="el-GR" sz="2100" dirty="0"/>
              <a:t>)=</a:t>
            </a:r>
            <a:r>
              <a:rPr lang="el-GR" altLang="el-GR" sz="2100" dirty="0"/>
              <a:t>1-π, και </a:t>
            </a:r>
            <a:r>
              <a:rPr lang="en-US" altLang="el-GR" sz="2100" dirty="0" err="1"/>
              <a:t>p</a:t>
            </a:r>
            <a:r>
              <a:rPr lang="en-US" altLang="el-GR" sz="2100" baseline="-25000" dirty="0" err="1"/>
              <a:t>X</a:t>
            </a:r>
            <a:r>
              <a:rPr lang="en-US" altLang="el-GR" sz="2100" dirty="0"/>
              <a:t>(x</a:t>
            </a:r>
            <a:r>
              <a:rPr lang="el-GR" altLang="el-GR" sz="2100" baseline="-25000" dirty="0"/>
              <a:t>2</a:t>
            </a:r>
            <a:r>
              <a:rPr lang="el-GR" altLang="el-GR" sz="2100" dirty="0"/>
              <a:t>=1</a:t>
            </a:r>
            <a:r>
              <a:rPr lang="en-US" altLang="el-GR" sz="2100" dirty="0"/>
              <a:t>)=</a:t>
            </a:r>
            <a:r>
              <a:rPr lang="el-GR" altLang="el-GR" sz="2100" dirty="0"/>
              <a:t>π, τότε από τα </a:t>
            </a:r>
            <a:r>
              <a:rPr lang="en-US" altLang="el-GR" sz="2100" dirty="0" err="1"/>
              <a:t>p</a:t>
            </a:r>
            <a:r>
              <a:rPr lang="en-US" altLang="el-GR" sz="2100" baseline="-25000" dirty="0" err="1"/>
              <a:t>Y</a:t>
            </a:r>
            <a:r>
              <a:rPr lang="en-US" altLang="el-GR" sz="2100" dirty="0"/>
              <a:t>(</a:t>
            </a:r>
            <a:r>
              <a:rPr lang="en-US" altLang="el-GR" sz="2100" dirty="0" err="1"/>
              <a:t>y</a:t>
            </a:r>
            <a:r>
              <a:rPr lang="en-US" altLang="el-GR" sz="2100" baseline="-25000" dirty="0" err="1"/>
              <a:t>i</a:t>
            </a:r>
            <a:r>
              <a:rPr lang="en-GB" altLang="el-GR" sz="2100" dirty="0"/>
              <a:t>), </a:t>
            </a:r>
            <a:r>
              <a:rPr lang="en-GB" altLang="el-GR" sz="2100" dirty="0" err="1"/>
              <a:t>i</a:t>
            </a:r>
            <a:r>
              <a:rPr lang="en-GB" altLang="el-GR" sz="2100" dirty="0"/>
              <a:t>=1,2 </a:t>
            </a:r>
            <a:r>
              <a:rPr lang="el-GR" altLang="el-GR" sz="2100" dirty="0"/>
              <a:t>δίνονται από τους τύπους</a:t>
            </a:r>
          </a:p>
          <a:p>
            <a:pPr lvl="3" eaLnBrk="1" hangingPunct="1">
              <a:lnSpc>
                <a:spcPct val="80000"/>
              </a:lnSpc>
            </a:pPr>
            <a:r>
              <a:rPr lang="en-GB" altLang="el-GR" dirty="0">
                <a:sym typeface="Symbol" panose="05050102010706020507" pitchFamily="18" charset="2"/>
              </a:rPr>
              <a:t>H(Y)</a:t>
            </a:r>
            <a:r>
              <a:rPr lang="el-GR" altLang="el-GR" dirty="0">
                <a:sym typeface="Symbol" panose="05050102010706020507" pitchFamily="18" charset="2"/>
              </a:rPr>
              <a:t>=</a:t>
            </a:r>
            <a:r>
              <a:rPr lang="en-GB" altLang="el-GR" dirty="0">
                <a:sym typeface="Symbol" panose="05050102010706020507" pitchFamily="18" charset="2"/>
              </a:rPr>
              <a:t>H(</a:t>
            </a:r>
            <a:r>
              <a:rPr lang="el-GR" altLang="el-GR" dirty="0">
                <a:sym typeface="Symbol" panose="05050102010706020507" pitchFamily="18" charset="2"/>
              </a:rPr>
              <a:t>(1-</a:t>
            </a:r>
            <a:r>
              <a:rPr lang="en-GB" altLang="el-GR" dirty="0">
                <a:sym typeface="Symbol" panose="05050102010706020507" pitchFamily="18" charset="2"/>
              </a:rPr>
              <a:t>f</a:t>
            </a:r>
            <a:r>
              <a:rPr lang="el-GR" altLang="el-GR" dirty="0">
                <a:sym typeface="Symbol" panose="05050102010706020507" pitchFamily="18" charset="2"/>
              </a:rPr>
              <a:t>)π</a:t>
            </a:r>
            <a:r>
              <a:rPr lang="en-GB" altLang="el-GR" dirty="0">
                <a:sym typeface="Symbol" panose="05050102010706020507" pitchFamily="18" charset="2"/>
              </a:rPr>
              <a:t>)</a:t>
            </a:r>
          </a:p>
          <a:p>
            <a:pPr lvl="3" eaLnBrk="1" hangingPunct="1">
              <a:lnSpc>
                <a:spcPct val="80000"/>
              </a:lnSpc>
            </a:pPr>
            <a:r>
              <a:rPr lang="en-GB" altLang="el-GR" dirty="0">
                <a:sym typeface="Symbol" panose="05050102010706020507" pitchFamily="18" charset="2"/>
              </a:rPr>
              <a:t>H(Y/X)=</a:t>
            </a:r>
            <a:r>
              <a:rPr lang="el-GR" altLang="el-GR" dirty="0">
                <a:sym typeface="Symbol" panose="05050102010706020507" pitchFamily="18" charset="2"/>
              </a:rPr>
              <a:t>π*Η(Υ/Χ=1)=π*Η(</a:t>
            </a:r>
            <a:r>
              <a:rPr lang="en-GB" altLang="el-GR" dirty="0">
                <a:sym typeface="Symbol" panose="05050102010706020507" pitchFamily="18" charset="2"/>
              </a:rPr>
              <a:t>f)</a:t>
            </a:r>
            <a:endParaRPr lang="el-GR" altLang="el-GR" dirty="0">
              <a:sym typeface="Symbol" panose="05050102010706020507" pitchFamily="18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l-GR" altLang="el-GR" sz="2100" dirty="0"/>
              <a:t>Οπότε </a:t>
            </a:r>
            <a:r>
              <a:rPr lang="en-GB" altLang="el-GR" sz="2100" dirty="0"/>
              <a:t>max I(X;Y)=max(H(Y)-H(Y/X))</a:t>
            </a:r>
          </a:p>
          <a:p>
            <a:pPr lvl="2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el-GR" sz="2100" dirty="0"/>
              <a:t>             =max</a:t>
            </a:r>
            <a:r>
              <a:rPr lang="en-GB" altLang="el-GR" sz="2100" b="1" dirty="0"/>
              <a:t>(</a:t>
            </a:r>
            <a:r>
              <a:rPr lang="en-GB" altLang="el-GR" sz="2100" dirty="0">
                <a:sym typeface="Symbol" panose="05050102010706020507" pitchFamily="18" charset="2"/>
              </a:rPr>
              <a:t>H(</a:t>
            </a:r>
            <a:r>
              <a:rPr lang="el-GR" altLang="el-GR" sz="2100" dirty="0">
                <a:sym typeface="Symbol" panose="05050102010706020507" pitchFamily="18" charset="2"/>
              </a:rPr>
              <a:t>(1-</a:t>
            </a:r>
            <a:r>
              <a:rPr lang="en-GB" altLang="el-GR" sz="2100" dirty="0">
                <a:sym typeface="Symbol" panose="05050102010706020507" pitchFamily="18" charset="2"/>
              </a:rPr>
              <a:t>f</a:t>
            </a:r>
            <a:r>
              <a:rPr lang="el-GR" altLang="el-GR" sz="2100" dirty="0">
                <a:sym typeface="Symbol" panose="05050102010706020507" pitchFamily="18" charset="2"/>
              </a:rPr>
              <a:t>)π</a:t>
            </a:r>
            <a:r>
              <a:rPr lang="en-GB" altLang="el-GR" sz="2100" dirty="0">
                <a:sym typeface="Symbol" panose="05050102010706020507" pitchFamily="18" charset="2"/>
              </a:rPr>
              <a:t>)</a:t>
            </a:r>
            <a:r>
              <a:rPr lang="el-GR" altLang="el-GR" sz="2100" dirty="0">
                <a:sym typeface="Symbol" panose="05050102010706020507" pitchFamily="18" charset="2"/>
              </a:rPr>
              <a:t> </a:t>
            </a:r>
            <a:r>
              <a:rPr lang="en-GB" altLang="el-GR" sz="2100" dirty="0"/>
              <a:t>- </a:t>
            </a:r>
            <a:r>
              <a:rPr lang="el-GR" altLang="el-GR" sz="2100" dirty="0">
                <a:sym typeface="Symbol" panose="05050102010706020507" pitchFamily="18" charset="2"/>
              </a:rPr>
              <a:t>π*Η(</a:t>
            </a:r>
            <a:r>
              <a:rPr lang="en-GB" altLang="el-GR" sz="2100" dirty="0">
                <a:sym typeface="Symbol" panose="05050102010706020507" pitchFamily="18" charset="2"/>
              </a:rPr>
              <a:t>f)</a:t>
            </a:r>
            <a:r>
              <a:rPr lang="en-GB" altLang="el-GR" sz="2100" b="1" dirty="0">
                <a:sym typeface="Symbol" panose="05050102010706020507" pitchFamily="18" charset="2"/>
              </a:rPr>
              <a:t>)</a:t>
            </a:r>
          </a:p>
          <a:p>
            <a:pPr lvl="2" eaLnBrk="1" hangingPunct="1">
              <a:lnSpc>
                <a:spcPct val="80000"/>
              </a:lnSpc>
            </a:pPr>
            <a:r>
              <a:rPr lang="el-GR" altLang="el-GR" sz="2100" dirty="0"/>
              <a:t>Για </a:t>
            </a:r>
            <a:r>
              <a:rPr lang="en-GB" altLang="el-GR" sz="2100" dirty="0"/>
              <a:t>f=0.15 </a:t>
            </a:r>
            <a:r>
              <a:rPr lang="el-GR" altLang="el-GR" sz="2100" dirty="0"/>
              <a:t>μπορούμε να βρούμε ότι μεγιστοποιείται όταν π=0.445 και άρα </a:t>
            </a:r>
            <a:r>
              <a:rPr lang="en-GB" altLang="el-GR" sz="2100" dirty="0"/>
              <a:t>C=0.685</a:t>
            </a:r>
          </a:p>
          <a:p>
            <a:pPr lvl="2" eaLnBrk="1" hangingPunct="1">
              <a:lnSpc>
                <a:spcPct val="80000"/>
              </a:lnSpc>
            </a:pPr>
            <a:r>
              <a:rPr lang="el-GR" altLang="el-GR" sz="2100" dirty="0"/>
              <a:t>Παρατηρείστε ότι </a:t>
            </a:r>
            <a:r>
              <a:rPr lang="en-US" altLang="el-GR" sz="2100" dirty="0" err="1"/>
              <a:t>p</a:t>
            </a:r>
            <a:r>
              <a:rPr lang="en-US" altLang="el-GR" sz="2100" baseline="-25000" dirty="0" err="1"/>
              <a:t>X</a:t>
            </a:r>
            <a:r>
              <a:rPr lang="en-US" altLang="el-GR" sz="2100" dirty="0"/>
              <a:t>(x</a:t>
            </a:r>
            <a:r>
              <a:rPr lang="en-US" altLang="el-GR" sz="2100" baseline="-25000" dirty="0"/>
              <a:t>1</a:t>
            </a:r>
            <a:r>
              <a:rPr lang="el-GR" altLang="el-GR" sz="2100" dirty="0"/>
              <a:t>=0</a:t>
            </a:r>
            <a:r>
              <a:rPr lang="en-US" altLang="el-GR" sz="2100" dirty="0"/>
              <a:t>)=</a:t>
            </a:r>
            <a:r>
              <a:rPr lang="el-GR" altLang="el-GR" sz="2100" dirty="0"/>
              <a:t>0.555, και </a:t>
            </a:r>
            <a:r>
              <a:rPr lang="en-US" altLang="el-GR" sz="2100" dirty="0" err="1"/>
              <a:t>p</a:t>
            </a:r>
            <a:r>
              <a:rPr lang="en-US" altLang="el-GR" sz="2100" baseline="-25000" dirty="0" err="1"/>
              <a:t>X</a:t>
            </a:r>
            <a:r>
              <a:rPr lang="en-US" altLang="el-GR" sz="2100" dirty="0"/>
              <a:t>(x</a:t>
            </a:r>
            <a:r>
              <a:rPr lang="el-GR" altLang="el-GR" sz="2100" baseline="-25000" dirty="0"/>
              <a:t>2</a:t>
            </a:r>
            <a:r>
              <a:rPr lang="el-GR" altLang="el-GR" sz="2100" dirty="0"/>
              <a:t>=1</a:t>
            </a:r>
            <a:r>
              <a:rPr lang="en-US" altLang="el-GR" sz="2100" dirty="0"/>
              <a:t>)=</a:t>
            </a:r>
            <a:r>
              <a:rPr lang="el-GR" altLang="el-GR" sz="2100" dirty="0"/>
              <a:t>0.445, που είναι διαφορετική από την </a:t>
            </a:r>
            <a:r>
              <a:rPr lang="en-US" altLang="el-GR" sz="2100" dirty="0" err="1"/>
              <a:t>p</a:t>
            </a:r>
            <a:r>
              <a:rPr lang="en-US" altLang="el-GR" sz="2100" baseline="-25000" dirty="0" err="1"/>
              <a:t>X</a:t>
            </a:r>
            <a:r>
              <a:rPr lang="en-US" altLang="el-GR" sz="2100" dirty="0"/>
              <a:t>(x</a:t>
            </a:r>
            <a:r>
              <a:rPr lang="en-US" altLang="el-GR" sz="2100" baseline="-25000" dirty="0"/>
              <a:t>1</a:t>
            </a:r>
            <a:r>
              <a:rPr lang="el-GR" altLang="el-GR" sz="2100" dirty="0"/>
              <a:t>=0</a:t>
            </a:r>
            <a:r>
              <a:rPr lang="en-US" altLang="el-GR" sz="2100" dirty="0"/>
              <a:t>)=</a:t>
            </a:r>
            <a:r>
              <a:rPr lang="el-GR" altLang="el-GR" sz="2100" dirty="0"/>
              <a:t>0.5, και </a:t>
            </a:r>
            <a:r>
              <a:rPr lang="en-US" altLang="el-GR" sz="2100" dirty="0" err="1"/>
              <a:t>p</a:t>
            </a:r>
            <a:r>
              <a:rPr lang="en-US" altLang="el-GR" sz="2100" baseline="-25000" dirty="0" err="1"/>
              <a:t>X</a:t>
            </a:r>
            <a:r>
              <a:rPr lang="en-US" altLang="el-GR" sz="2100" dirty="0"/>
              <a:t>(x</a:t>
            </a:r>
            <a:r>
              <a:rPr lang="el-GR" altLang="el-GR" sz="2100" baseline="-25000" dirty="0"/>
              <a:t>2</a:t>
            </a:r>
            <a:r>
              <a:rPr lang="el-GR" altLang="el-GR" sz="2100" dirty="0"/>
              <a:t>=1</a:t>
            </a:r>
            <a:r>
              <a:rPr lang="en-US" altLang="el-GR" sz="2100" dirty="0"/>
              <a:t>)=</a:t>
            </a:r>
            <a:r>
              <a:rPr lang="el-GR" altLang="el-GR" sz="2100" dirty="0"/>
              <a:t>0.5, η οποία μεγιστοποιεί την εντροπία, Η(Χ)</a:t>
            </a:r>
            <a:endParaRPr lang="en-GB" altLang="el-GR" sz="2100" dirty="0"/>
          </a:p>
        </p:txBody>
      </p:sp>
      <p:sp>
        <p:nvSpPr>
          <p:cNvPr id="157700" name="Footer Placeholder 4">
            <a:extLst>
              <a:ext uri="{FF2B5EF4-FFF2-40B4-BE49-F238E27FC236}">
                <a16:creationId xmlns:a16="http://schemas.microsoft.com/office/drawing/2014/main" id="{0D11BDF8-4E3B-4F03-AA8D-095C3B5570F7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87B43BCD-BBB9-43D1-A9E1-5E35EE2B4896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29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7DC2BAC8-A3C4-36B3-3635-3AAB686F7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l-G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35B85655-166E-4177-81C8-23163943885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l-GR" altLang="el-GR"/>
              <a:t>Κανάλια Επικοινωνίας (3)</a:t>
            </a:r>
          </a:p>
        </p:txBody>
      </p:sp>
      <p:sp>
        <p:nvSpPr>
          <p:cNvPr id="136195" name="Rectangle 4">
            <a:extLst>
              <a:ext uri="{FF2B5EF4-FFF2-40B4-BE49-F238E27FC236}">
                <a16:creationId xmlns:a16="http://schemas.microsoft.com/office/drawing/2014/main" id="{6AE89D2B-58C4-4F86-A4CD-57EC0EF76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150" y="1516063"/>
            <a:ext cx="1670050" cy="20923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800" b="1"/>
              <a:t>KAN</a:t>
            </a:r>
            <a:r>
              <a:rPr lang="el-GR" altLang="el-GR" sz="1800" b="1"/>
              <a:t>ΑΛΙ</a:t>
            </a:r>
          </a:p>
        </p:txBody>
      </p:sp>
      <p:sp>
        <p:nvSpPr>
          <p:cNvPr id="136196" name="Line 5">
            <a:extLst>
              <a:ext uri="{FF2B5EF4-FFF2-40B4-BE49-F238E27FC236}">
                <a16:creationId xmlns:a16="http://schemas.microsoft.com/office/drawing/2014/main" id="{5A87E851-17EF-4F04-897D-8BA5FD2FD7D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7488" y="1647825"/>
            <a:ext cx="8715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197" name="Line 6">
            <a:extLst>
              <a:ext uri="{FF2B5EF4-FFF2-40B4-BE49-F238E27FC236}">
                <a16:creationId xmlns:a16="http://schemas.microsoft.com/office/drawing/2014/main" id="{9C23AB20-BDE6-4BB6-A757-2563A83EC4A8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7488" y="2024063"/>
            <a:ext cx="8715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198" name="Line 7">
            <a:extLst>
              <a:ext uri="{FF2B5EF4-FFF2-40B4-BE49-F238E27FC236}">
                <a16:creationId xmlns:a16="http://schemas.microsoft.com/office/drawing/2014/main" id="{A6F45D56-A67B-43C8-84A3-02F77324DCA5}"/>
              </a:ext>
            </a:extLst>
          </p:cNvPr>
          <p:cNvSpPr>
            <a:spLocks noChangeShapeType="1"/>
          </p:cNvSpPr>
          <p:nvPr/>
        </p:nvSpPr>
        <p:spPr bwMode="auto">
          <a:xfrm>
            <a:off x="2728913" y="1647825"/>
            <a:ext cx="8715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199" name="Line 8">
            <a:extLst>
              <a:ext uri="{FF2B5EF4-FFF2-40B4-BE49-F238E27FC236}">
                <a16:creationId xmlns:a16="http://schemas.microsoft.com/office/drawing/2014/main" id="{16FC49E0-0096-4E42-8658-446A55EE9917}"/>
              </a:ext>
            </a:extLst>
          </p:cNvPr>
          <p:cNvSpPr>
            <a:spLocks noChangeShapeType="1"/>
          </p:cNvSpPr>
          <p:nvPr/>
        </p:nvSpPr>
        <p:spPr bwMode="auto">
          <a:xfrm>
            <a:off x="2728913" y="2024063"/>
            <a:ext cx="8715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00" name="Text Box 9">
            <a:extLst>
              <a:ext uri="{FF2B5EF4-FFF2-40B4-BE49-F238E27FC236}">
                <a16:creationId xmlns:a16="http://schemas.microsoft.com/office/drawing/2014/main" id="{EA263962-C0F6-4DBC-8579-931211861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75" y="2411413"/>
            <a:ext cx="1027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Χ</a:t>
            </a:r>
            <a:r>
              <a:rPr lang="en-GB" altLang="el-GR" sz="1800" b="1"/>
              <a:t>, p</a:t>
            </a:r>
            <a:r>
              <a:rPr lang="en-GB" altLang="el-GR" sz="1800" b="1" baseline="-25000"/>
              <a:t>X</a:t>
            </a:r>
            <a:r>
              <a:rPr lang="en-GB" altLang="el-GR" sz="1800" b="1"/>
              <a:t>(x</a:t>
            </a:r>
            <a:r>
              <a:rPr lang="en-GB" altLang="el-GR" sz="1800" b="1" baseline="-25000"/>
              <a:t>i</a:t>
            </a:r>
            <a:r>
              <a:rPr lang="en-GB" altLang="el-GR" sz="1800" b="1"/>
              <a:t>)</a:t>
            </a:r>
            <a:endParaRPr lang="el-GR" altLang="el-GR" sz="1800" b="1"/>
          </a:p>
        </p:txBody>
      </p:sp>
      <p:sp>
        <p:nvSpPr>
          <p:cNvPr id="136201" name="Line 10">
            <a:extLst>
              <a:ext uri="{FF2B5EF4-FFF2-40B4-BE49-F238E27FC236}">
                <a16:creationId xmlns:a16="http://schemas.microsoft.com/office/drawing/2014/main" id="{320757DA-8FE2-4A3F-9BC1-1F9AABD3ACAE}"/>
              </a:ext>
            </a:extLst>
          </p:cNvPr>
          <p:cNvSpPr>
            <a:spLocks noChangeShapeType="1"/>
          </p:cNvSpPr>
          <p:nvPr/>
        </p:nvSpPr>
        <p:spPr bwMode="auto">
          <a:xfrm>
            <a:off x="2728913" y="3078163"/>
            <a:ext cx="8715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02" name="Line 11">
            <a:extLst>
              <a:ext uri="{FF2B5EF4-FFF2-40B4-BE49-F238E27FC236}">
                <a16:creationId xmlns:a16="http://schemas.microsoft.com/office/drawing/2014/main" id="{78B29865-4C42-4339-9E1F-DC2211F2613B}"/>
              </a:ext>
            </a:extLst>
          </p:cNvPr>
          <p:cNvSpPr>
            <a:spLocks noChangeShapeType="1"/>
          </p:cNvSpPr>
          <p:nvPr/>
        </p:nvSpPr>
        <p:spPr bwMode="auto">
          <a:xfrm>
            <a:off x="2728913" y="3454400"/>
            <a:ext cx="8715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03" name="Text Box 12">
            <a:extLst>
              <a:ext uri="{FF2B5EF4-FFF2-40B4-BE49-F238E27FC236}">
                <a16:creationId xmlns:a16="http://schemas.microsoft.com/office/drawing/2014/main" id="{B38C0923-0E31-4D63-8F42-37831A63C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413" y="2181225"/>
            <a:ext cx="45878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...</a:t>
            </a:r>
          </a:p>
        </p:txBody>
      </p:sp>
      <p:sp>
        <p:nvSpPr>
          <p:cNvPr id="136204" name="Line 13">
            <a:extLst>
              <a:ext uri="{FF2B5EF4-FFF2-40B4-BE49-F238E27FC236}">
                <a16:creationId xmlns:a16="http://schemas.microsoft.com/office/drawing/2014/main" id="{4BAAAC8C-BD87-44C9-BE1F-2D9EDA00C6C6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7488" y="3078163"/>
            <a:ext cx="8715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05" name="Line 14">
            <a:extLst>
              <a:ext uri="{FF2B5EF4-FFF2-40B4-BE49-F238E27FC236}">
                <a16:creationId xmlns:a16="http://schemas.microsoft.com/office/drawing/2014/main" id="{1EA704D1-4F0F-4BB6-9B85-EA5DAB37DF8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7488" y="3454400"/>
            <a:ext cx="8715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06" name="Text Box 15">
            <a:extLst>
              <a:ext uri="{FF2B5EF4-FFF2-40B4-BE49-F238E27FC236}">
                <a16:creationId xmlns:a16="http://schemas.microsoft.com/office/drawing/2014/main" id="{7956410C-0B9E-4F01-8A3F-97DDFAA8E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0850" y="2181225"/>
            <a:ext cx="458788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...</a:t>
            </a:r>
          </a:p>
        </p:txBody>
      </p:sp>
      <p:sp>
        <p:nvSpPr>
          <p:cNvPr id="136207" name="Text Box 16">
            <a:extLst>
              <a:ext uri="{FF2B5EF4-FFF2-40B4-BE49-F238E27FC236}">
                <a16:creationId xmlns:a16="http://schemas.microsoft.com/office/drawing/2014/main" id="{EA44D7B6-9B77-4FEE-9BFC-700C71766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6575" y="2395538"/>
            <a:ext cx="1027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Υ</a:t>
            </a:r>
            <a:r>
              <a:rPr lang="en-GB" altLang="el-GR" sz="1800" b="1"/>
              <a:t>, p</a:t>
            </a:r>
            <a:r>
              <a:rPr lang="en-GB" altLang="el-GR" sz="1800" b="1" baseline="-25000"/>
              <a:t>Y</a:t>
            </a:r>
            <a:r>
              <a:rPr lang="en-GB" altLang="el-GR" sz="1800" b="1"/>
              <a:t>(y</a:t>
            </a:r>
            <a:r>
              <a:rPr lang="en-GB" altLang="el-GR" sz="1800" b="1" baseline="-25000"/>
              <a:t>j</a:t>
            </a:r>
            <a:r>
              <a:rPr lang="en-GB" altLang="el-GR" sz="1800" b="1"/>
              <a:t>)</a:t>
            </a:r>
            <a:endParaRPr lang="el-GR" altLang="el-GR" sz="1800" b="1"/>
          </a:p>
        </p:txBody>
      </p:sp>
      <p:cxnSp>
        <p:nvCxnSpPr>
          <p:cNvPr id="136208" name="AutoShape 17">
            <a:extLst>
              <a:ext uri="{FF2B5EF4-FFF2-40B4-BE49-F238E27FC236}">
                <a16:creationId xmlns:a16="http://schemas.microsoft.com/office/drawing/2014/main" id="{0A42FC71-F71F-4CDC-B56E-6B0A5C046B7A}"/>
              </a:ext>
            </a:extLst>
          </p:cNvPr>
          <p:cNvCxnSpPr>
            <a:cxnSpLocks noChangeShapeType="1"/>
            <a:stCxn id="136222" idx="1"/>
            <a:endCxn id="136196" idx="0"/>
          </p:cNvCxnSpPr>
          <p:nvPr/>
        </p:nvCxnSpPr>
        <p:spPr bwMode="auto">
          <a:xfrm flipV="1">
            <a:off x="3600450" y="1647825"/>
            <a:ext cx="1697038" cy="8699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09" name="AutoShape 18">
            <a:extLst>
              <a:ext uri="{FF2B5EF4-FFF2-40B4-BE49-F238E27FC236}">
                <a16:creationId xmlns:a16="http://schemas.microsoft.com/office/drawing/2014/main" id="{C00D43F7-A5C5-4150-BA68-5C50FE0ADEBF}"/>
              </a:ext>
            </a:extLst>
          </p:cNvPr>
          <p:cNvCxnSpPr>
            <a:cxnSpLocks noChangeShapeType="1"/>
            <a:stCxn id="136222" idx="1"/>
            <a:endCxn id="136197" idx="0"/>
          </p:cNvCxnSpPr>
          <p:nvPr/>
        </p:nvCxnSpPr>
        <p:spPr bwMode="auto">
          <a:xfrm flipV="1">
            <a:off x="3600450" y="2024063"/>
            <a:ext cx="1697038" cy="493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10" name="AutoShape 19">
            <a:extLst>
              <a:ext uri="{FF2B5EF4-FFF2-40B4-BE49-F238E27FC236}">
                <a16:creationId xmlns:a16="http://schemas.microsoft.com/office/drawing/2014/main" id="{0D987723-9A46-41BC-BB98-4AE2DF25D8D5}"/>
              </a:ext>
            </a:extLst>
          </p:cNvPr>
          <p:cNvCxnSpPr>
            <a:cxnSpLocks noChangeShapeType="1"/>
            <a:stCxn id="136222" idx="1"/>
            <a:endCxn id="136204" idx="0"/>
          </p:cNvCxnSpPr>
          <p:nvPr/>
        </p:nvCxnSpPr>
        <p:spPr bwMode="auto">
          <a:xfrm>
            <a:off x="3600450" y="2517775"/>
            <a:ext cx="1697038" cy="5603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211" name="AutoShape 20">
            <a:extLst>
              <a:ext uri="{FF2B5EF4-FFF2-40B4-BE49-F238E27FC236}">
                <a16:creationId xmlns:a16="http://schemas.microsoft.com/office/drawing/2014/main" id="{6FCE6D44-8FCE-4823-BA10-BE3BE4955302}"/>
              </a:ext>
            </a:extLst>
          </p:cNvPr>
          <p:cNvCxnSpPr>
            <a:cxnSpLocks noChangeShapeType="1"/>
            <a:stCxn id="136222" idx="1"/>
            <a:endCxn id="136205" idx="0"/>
          </p:cNvCxnSpPr>
          <p:nvPr/>
        </p:nvCxnSpPr>
        <p:spPr bwMode="auto">
          <a:xfrm>
            <a:off x="3600450" y="2517775"/>
            <a:ext cx="1697038" cy="936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6212" name="Text Box 21">
            <a:extLst>
              <a:ext uri="{FF2B5EF4-FFF2-40B4-BE49-F238E27FC236}">
                <a16:creationId xmlns:a16="http://schemas.microsoft.com/office/drawing/2014/main" id="{2EA5F086-192A-4B61-8213-9ACA93C83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1460500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x</a:t>
            </a:r>
            <a:r>
              <a:rPr lang="en-GB" altLang="el-GR" sz="1600" b="1" baseline="-25000"/>
              <a:t>1</a:t>
            </a:r>
            <a:endParaRPr lang="el-GR" altLang="el-GR" sz="1600" b="1" baseline="-25000"/>
          </a:p>
        </p:txBody>
      </p:sp>
      <p:sp>
        <p:nvSpPr>
          <p:cNvPr id="136213" name="Text Box 22">
            <a:extLst>
              <a:ext uri="{FF2B5EF4-FFF2-40B4-BE49-F238E27FC236}">
                <a16:creationId xmlns:a16="http://schemas.microsoft.com/office/drawing/2014/main" id="{BC00737F-85A1-424F-B676-E30F7CB86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1809750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x</a:t>
            </a:r>
            <a:r>
              <a:rPr lang="en-GB" altLang="el-GR" sz="1600" b="1" baseline="-25000"/>
              <a:t>2</a:t>
            </a:r>
            <a:endParaRPr lang="el-GR" altLang="el-GR" sz="1600" b="1" baseline="-25000"/>
          </a:p>
        </p:txBody>
      </p:sp>
      <p:sp>
        <p:nvSpPr>
          <p:cNvPr id="136214" name="Text Box 23">
            <a:extLst>
              <a:ext uri="{FF2B5EF4-FFF2-40B4-BE49-F238E27FC236}">
                <a16:creationId xmlns:a16="http://schemas.microsoft.com/office/drawing/2014/main" id="{C92A2FB3-0698-48CD-82BE-0714A4517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2906713"/>
            <a:ext cx="5064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x</a:t>
            </a:r>
            <a:r>
              <a:rPr lang="en-GB" altLang="el-GR" sz="1600" b="1" baseline="-25000"/>
              <a:t>n-1</a:t>
            </a:r>
            <a:endParaRPr lang="el-GR" altLang="el-GR" sz="1600" b="1" baseline="-25000"/>
          </a:p>
        </p:txBody>
      </p:sp>
      <p:sp>
        <p:nvSpPr>
          <p:cNvPr id="136215" name="Text Box 24">
            <a:extLst>
              <a:ext uri="{FF2B5EF4-FFF2-40B4-BE49-F238E27FC236}">
                <a16:creationId xmlns:a16="http://schemas.microsoft.com/office/drawing/2014/main" id="{886BAA19-6BE1-4D99-9567-5749DF213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3282950"/>
            <a:ext cx="3825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x</a:t>
            </a:r>
            <a:r>
              <a:rPr lang="en-GB" altLang="el-GR" sz="1600" b="1" baseline="-25000"/>
              <a:t>n</a:t>
            </a:r>
            <a:endParaRPr lang="el-GR" altLang="el-GR" sz="1600" b="1" baseline="-25000"/>
          </a:p>
        </p:txBody>
      </p:sp>
      <p:sp>
        <p:nvSpPr>
          <p:cNvPr id="136216" name="Text Box 25">
            <a:extLst>
              <a:ext uri="{FF2B5EF4-FFF2-40B4-BE49-F238E27FC236}">
                <a16:creationId xmlns:a16="http://schemas.microsoft.com/office/drawing/2014/main" id="{C490DD46-CD1E-4ABA-B1B4-DE2A6EAF9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5538" y="1460500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y</a:t>
            </a:r>
            <a:r>
              <a:rPr lang="en-GB" altLang="el-GR" sz="1600" b="1" baseline="-25000"/>
              <a:t>1</a:t>
            </a:r>
            <a:endParaRPr lang="el-GR" altLang="el-GR" sz="1600" b="1" baseline="-25000"/>
          </a:p>
        </p:txBody>
      </p:sp>
      <p:sp>
        <p:nvSpPr>
          <p:cNvPr id="136217" name="Text Box 26">
            <a:extLst>
              <a:ext uri="{FF2B5EF4-FFF2-40B4-BE49-F238E27FC236}">
                <a16:creationId xmlns:a16="http://schemas.microsoft.com/office/drawing/2014/main" id="{50A4D636-51F8-477B-B165-4989FFF82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5538" y="1809750"/>
            <a:ext cx="374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y</a:t>
            </a:r>
            <a:r>
              <a:rPr lang="en-GB" altLang="el-GR" sz="1600" b="1" baseline="-25000"/>
              <a:t>2</a:t>
            </a:r>
            <a:endParaRPr lang="el-GR" altLang="el-GR" sz="1600" b="1" baseline="-25000"/>
          </a:p>
        </p:txBody>
      </p:sp>
      <p:sp>
        <p:nvSpPr>
          <p:cNvPr id="136218" name="Text Box 27">
            <a:extLst>
              <a:ext uri="{FF2B5EF4-FFF2-40B4-BE49-F238E27FC236}">
                <a16:creationId xmlns:a16="http://schemas.microsoft.com/office/drawing/2014/main" id="{05F06E2A-DF14-47EC-A02A-56577EF8D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5538" y="2906713"/>
            <a:ext cx="5064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y</a:t>
            </a:r>
            <a:r>
              <a:rPr lang="en-GB" altLang="el-GR" sz="1600" b="1" baseline="-25000"/>
              <a:t>n-1</a:t>
            </a:r>
            <a:endParaRPr lang="el-GR" altLang="el-GR" sz="1600" b="1" baseline="-25000"/>
          </a:p>
        </p:txBody>
      </p:sp>
      <p:sp>
        <p:nvSpPr>
          <p:cNvPr id="136219" name="Text Box 28">
            <a:extLst>
              <a:ext uri="{FF2B5EF4-FFF2-40B4-BE49-F238E27FC236}">
                <a16:creationId xmlns:a16="http://schemas.microsoft.com/office/drawing/2014/main" id="{52AB88DE-9AFE-4664-A81B-CCA7A5F4B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5538" y="3282950"/>
            <a:ext cx="382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y</a:t>
            </a:r>
            <a:r>
              <a:rPr lang="en-GB" altLang="el-GR" sz="1600" b="1" baseline="-25000"/>
              <a:t>n</a:t>
            </a:r>
            <a:endParaRPr lang="el-GR" altLang="el-GR" sz="1600" b="1" baseline="-25000"/>
          </a:p>
        </p:txBody>
      </p:sp>
      <p:sp>
        <p:nvSpPr>
          <p:cNvPr id="136220" name="AutoShape 29">
            <a:extLst>
              <a:ext uri="{FF2B5EF4-FFF2-40B4-BE49-F238E27FC236}">
                <a16:creationId xmlns:a16="http://schemas.microsoft.com/office/drawing/2014/main" id="{F2145EEC-6469-482C-B76C-D1B1C12D1682}"/>
              </a:ext>
            </a:extLst>
          </p:cNvPr>
          <p:cNvSpPr>
            <a:spLocks/>
          </p:cNvSpPr>
          <p:nvPr/>
        </p:nvSpPr>
        <p:spPr bwMode="auto">
          <a:xfrm>
            <a:off x="2135188" y="1516063"/>
            <a:ext cx="249237" cy="2119312"/>
          </a:xfrm>
          <a:prstGeom prst="leftBrace">
            <a:avLst>
              <a:gd name="adj1" fmla="val 7086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l-GR" sz="2000"/>
          </a:p>
        </p:txBody>
      </p:sp>
      <p:sp>
        <p:nvSpPr>
          <p:cNvPr id="136221" name="AutoShape 30">
            <a:extLst>
              <a:ext uri="{FF2B5EF4-FFF2-40B4-BE49-F238E27FC236}">
                <a16:creationId xmlns:a16="http://schemas.microsoft.com/office/drawing/2014/main" id="{7142B516-CEC1-48FA-B884-CB0AFF36600D}"/>
              </a:ext>
            </a:extLst>
          </p:cNvPr>
          <p:cNvSpPr>
            <a:spLocks/>
          </p:cNvSpPr>
          <p:nvPr/>
        </p:nvSpPr>
        <p:spPr bwMode="auto">
          <a:xfrm flipH="1">
            <a:off x="6489700" y="1516063"/>
            <a:ext cx="233363" cy="2178050"/>
          </a:xfrm>
          <a:prstGeom prst="leftBrace">
            <a:avLst>
              <a:gd name="adj1" fmla="val 7777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l-GR" sz="2000"/>
          </a:p>
        </p:txBody>
      </p:sp>
      <p:sp>
        <p:nvSpPr>
          <p:cNvPr id="136222" name="Line 31">
            <a:extLst>
              <a:ext uri="{FF2B5EF4-FFF2-40B4-BE49-F238E27FC236}">
                <a16:creationId xmlns:a16="http://schemas.microsoft.com/office/drawing/2014/main" id="{A900911E-B4BE-48FB-AB24-D66ADFCEC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2728913" y="2517775"/>
            <a:ext cx="8715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23" name="Text Box 32">
            <a:extLst>
              <a:ext uri="{FF2B5EF4-FFF2-40B4-BE49-F238E27FC236}">
                <a16:creationId xmlns:a16="http://schemas.microsoft.com/office/drawing/2014/main" id="{8F61850F-B284-41BF-B373-853962170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413" y="2674938"/>
            <a:ext cx="45878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...</a:t>
            </a:r>
          </a:p>
        </p:txBody>
      </p:sp>
      <p:sp>
        <p:nvSpPr>
          <p:cNvPr id="136224" name="Text Box 33">
            <a:extLst>
              <a:ext uri="{FF2B5EF4-FFF2-40B4-BE49-F238E27FC236}">
                <a16:creationId xmlns:a16="http://schemas.microsoft.com/office/drawing/2014/main" id="{18DE97E5-9971-4716-9DF1-23EDA7175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00" y="2303463"/>
            <a:ext cx="3349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x</a:t>
            </a:r>
            <a:r>
              <a:rPr lang="en-GB" altLang="el-GR" sz="1600" b="1" baseline="-25000"/>
              <a:t>i</a:t>
            </a:r>
            <a:endParaRPr lang="el-GR" altLang="el-GR" sz="1600" b="1" baseline="-25000"/>
          </a:p>
        </p:txBody>
      </p:sp>
      <p:sp>
        <p:nvSpPr>
          <p:cNvPr id="136225" name="Line 34">
            <a:extLst>
              <a:ext uri="{FF2B5EF4-FFF2-40B4-BE49-F238E27FC236}">
                <a16:creationId xmlns:a16="http://schemas.microsoft.com/office/drawing/2014/main" id="{607C6F84-AA4D-4E81-A94C-FF896DAFD75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7488" y="2517775"/>
            <a:ext cx="8715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26" name="Text Box 35">
            <a:extLst>
              <a:ext uri="{FF2B5EF4-FFF2-40B4-BE49-F238E27FC236}">
                <a16:creationId xmlns:a16="http://schemas.microsoft.com/office/drawing/2014/main" id="{CFA96009-EB63-4B66-9F9F-90B110F2C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0850" y="2674938"/>
            <a:ext cx="458788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...</a:t>
            </a:r>
          </a:p>
        </p:txBody>
      </p:sp>
      <p:sp>
        <p:nvSpPr>
          <p:cNvPr id="136227" name="Text Box 36">
            <a:extLst>
              <a:ext uri="{FF2B5EF4-FFF2-40B4-BE49-F238E27FC236}">
                <a16:creationId xmlns:a16="http://schemas.microsoft.com/office/drawing/2014/main" id="{9ED96FC0-894C-426C-939D-1501270AE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5538" y="2303463"/>
            <a:ext cx="3349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/>
              <a:t>y</a:t>
            </a:r>
            <a:r>
              <a:rPr lang="en-GB" altLang="el-GR" sz="1600" b="1" baseline="-25000"/>
              <a:t>j</a:t>
            </a:r>
            <a:endParaRPr lang="el-GR" altLang="el-GR" sz="1600" b="1" baseline="-25000"/>
          </a:p>
        </p:txBody>
      </p:sp>
      <p:cxnSp>
        <p:nvCxnSpPr>
          <p:cNvPr id="136228" name="AutoShape 37">
            <a:extLst>
              <a:ext uri="{FF2B5EF4-FFF2-40B4-BE49-F238E27FC236}">
                <a16:creationId xmlns:a16="http://schemas.microsoft.com/office/drawing/2014/main" id="{0F998805-2060-4EAA-A66B-67F43C2A25A7}"/>
              </a:ext>
            </a:extLst>
          </p:cNvPr>
          <p:cNvCxnSpPr>
            <a:cxnSpLocks noChangeShapeType="1"/>
            <a:stCxn id="136222" idx="1"/>
            <a:endCxn id="136225" idx="0"/>
          </p:cNvCxnSpPr>
          <p:nvPr/>
        </p:nvCxnSpPr>
        <p:spPr bwMode="auto">
          <a:xfrm>
            <a:off x="3600450" y="2517775"/>
            <a:ext cx="16970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6229" name="Text Box 38">
            <a:extLst>
              <a:ext uri="{FF2B5EF4-FFF2-40B4-BE49-F238E27FC236}">
                <a16:creationId xmlns:a16="http://schemas.microsoft.com/office/drawing/2014/main" id="{7912204C-59CD-4CC7-825D-7C40238F6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675" y="2222500"/>
            <a:ext cx="35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b="1"/>
              <a:t>p</a:t>
            </a:r>
            <a:r>
              <a:rPr lang="en-GB" altLang="el-GR" b="1" baseline="-25000"/>
              <a:t>ij</a:t>
            </a:r>
            <a:endParaRPr lang="el-GR" altLang="el-GR" b="1" baseline="-25000"/>
          </a:p>
        </p:txBody>
      </p:sp>
      <p:sp>
        <p:nvSpPr>
          <p:cNvPr id="136230" name="Text Box 39">
            <a:extLst>
              <a:ext uri="{FF2B5EF4-FFF2-40B4-BE49-F238E27FC236}">
                <a16:creationId xmlns:a16="http://schemas.microsoft.com/office/drawing/2014/main" id="{80F2400D-A34B-4CDB-8FFF-2E99D1466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675" y="1860550"/>
            <a:ext cx="387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b="1"/>
              <a:t>p</a:t>
            </a:r>
            <a:r>
              <a:rPr lang="en-GB" altLang="el-GR" b="1" baseline="-25000"/>
              <a:t>i2</a:t>
            </a:r>
            <a:endParaRPr lang="el-GR" altLang="el-GR" b="1" baseline="-25000"/>
          </a:p>
        </p:txBody>
      </p:sp>
      <p:sp>
        <p:nvSpPr>
          <p:cNvPr id="136231" name="Text Box 40">
            <a:extLst>
              <a:ext uri="{FF2B5EF4-FFF2-40B4-BE49-F238E27FC236}">
                <a16:creationId xmlns:a16="http://schemas.microsoft.com/office/drawing/2014/main" id="{ECBE5AC7-B52A-4F1B-8553-C2EBBB2E4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675" y="1571625"/>
            <a:ext cx="387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b="1"/>
              <a:t>p</a:t>
            </a:r>
            <a:r>
              <a:rPr lang="en-GB" altLang="el-GR" b="1" baseline="-25000"/>
              <a:t>i1</a:t>
            </a:r>
            <a:endParaRPr lang="el-GR" altLang="el-GR" b="1" baseline="-25000"/>
          </a:p>
        </p:txBody>
      </p:sp>
      <p:sp>
        <p:nvSpPr>
          <p:cNvPr id="136232" name="Text Box 41">
            <a:extLst>
              <a:ext uri="{FF2B5EF4-FFF2-40B4-BE49-F238E27FC236}">
                <a16:creationId xmlns:a16="http://schemas.microsoft.com/office/drawing/2014/main" id="{66500C1B-C9ED-40E9-AB04-062AE472C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388" y="2617788"/>
            <a:ext cx="495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b="1"/>
              <a:t>p</a:t>
            </a:r>
            <a:r>
              <a:rPr lang="en-GB" altLang="el-GR" b="1" baseline="-25000"/>
              <a:t>in-1</a:t>
            </a:r>
            <a:endParaRPr lang="el-GR" altLang="el-GR" b="1" baseline="-25000"/>
          </a:p>
        </p:txBody>
      </p:sp>
      <p:sp>
        <p:nvSpPr>
          <p:cNvPr id="136233" name="Text Box 42">
            <a:extLst>
              <a:ext uri="{FF2B5EF4-FFF2-40B4-BE49-F238E27FC236}">
                <a16:creationId xmlns:a16="http://schemas.microsoft.com/office/drawing/2014/main" id="{0D0E50FB-54BE-4CD0-8DE6-3CBCADE2A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388" y="2908300"/>
            <a:ext cx="393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b="1"/>
              <a:t>p</a:t>
            </a:r>
            <a:r>
              <a:rPr lang="en-GB" altLang="el-GR" b="1" baseline="-25000"/>
              <a:t>in</a:t>
            </a:r>
            <a:endParaRPr lang="el-GR" altLang="el-GR" b="1" baseline="-25000"/>
          </a:p>
        </p:txBody>
      </p:sp>
      <p:sp>
        <p:nvSpPr>
          <p:cNvPr id="136234" name="Rectangle 43">
            <a:extLst>
              <a:ext uri="{FF2B5EF4-FFF2-40B4-BE49-F238E27FC236}">
                <a16:creationId xmlns:a16="http://schemas.microsoft.com/office/drawing/2014/main" id="{832C8E37-8886-4269-86B5-19FD40132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3765550"/>
            <a:ext cx="2473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800" b="1"/>
              <a:t>[p</a:t>
            </a:r>
            <a:r>
              <a:rPr lang="en-GB" altLang="el-GR" sz="1800" b="1" baseline="-25000"/>
              <a:t>Y/X</a:t>
            </a:r>
            <a:r>
              <a:rPr lang="en-GB" altLang="el-GR" sz="1800" b="1"/>
              <a:t>(y</a:t>
            </a:r>
            <a:r>
              <a:rPr lang="en-GB" altLang="el-GR" sz="1800" b="1" baseline="-25000"/>
              <a:t>j</a:t>
            </a:r>
            <a:r>
              <a:rPr lang="en-GB" altLang="el-GR" sz="1800" b="1"/>
              <a:t>/x</a:t>
            </a:r>
            <a:r>
              <a:rPr lang="en-GB" altLang="el-GR" sz="1800" b="1" baseline="-25000"/>
              <a:t>i</a:t>
            </a:r>
            <a:r>
              <a:rPr lang="en-GB" altLang="el-GR" sz="1800" b="1"/>
              <a:t>)]=[p</a:t>
            </a:r>
            <a:r>
              <a:rPr lang="en-GB" altLang="el-GR" sz="1800" b="1" baseline="-25000"/>
              <a:t>ij</a:t>
            </a:r>
            <a:r>
              <a:rPr lang="en-GB" altLang="el-GR" sz="1800" b="1"/>
              <a:t>]=[P</a:t>
            </a:r>
            <a:r>
              <a:rPr lang="en-GB" altLang="el-GR" sz="1800" b="1" baseline="-25000"/>
              <a:t>Y/X</a:t>
            </a:r>
            <a:r>
              <a:rPr lang="en-GB" altLang="el-GR" sz="1800" b="1"/>
              <a:t>]</a:t>
            </a:r>
            <a:endParaRPr lang="el-GR" altLang="el-GR" sz="1800" b="1"/>
          </a:p>
        </p:txBody>
      </p:sp>
      <p:sp>
        <p:nvSpPr>
          <p:cNvPr id="136235" name="Rectangle 44">
            <a:extLst>
              <a:ext uri="{FF2B5EF4-FFF2-40B4-BE49-F238E27FC236}">
                <a16:creationId xmlns:a16="http://schemas.microsoft.com/office/drawing/2014/main" id="{7165271B-B952-4551-850F-10D7A636C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9813" y="4178300"/>
            <a:ext cx="17446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800" b="1"/>
              <a:t>[P</a:t>
            </a:r>
            <a:r>
              <a:rPr lang="en-GB" altLang="el-GR" sz="1800" b="1" baseline="-25000"/>
              <a:t>Y</a:t>
            </a:r>
            <a:r>
              <a:rPr lang="en-GB" altLang="el-GR" sz="1800" b="1"/>
              <a:t>]=[P</a:t>
            </a:r>
            <a:r>
              <a:rPr lang="en-GB" altLang="el-GR" sz="1800" b="1" baseline="-25000"/>
              <a:t>X</a:t>
            </a:r>
            <a:r>
              <a:rPr lang="en-GB" altLang="el-GR" sz="1800" b="1"/>
              <a:t>] [P</a:t>
            </a:r>
            <a:r>
              <a:rPr lang="en-GB" altLang="el-GR" sz="1800" b="1" baseline="-25000"/>
              <a:t>Y/X</a:t>
            </a:r>
            <a:r>
              <a:rPr lang="en-GB" altLang="el-GR" sz="1800" b="1"/>
              <a:t>]</a:t>
            </a:r>
            <a:endParaRPr lang="el-GR" altLang="el-GR" sz="1800" b="1"/>
          </a:p>
        </p:txBody>
      </p:sp>
      <p:sp>
        <p:nvSpPr>
          <p:cNvPr id="136236" name="Rectangle 45">
            <a:extLst>
              <a:ext uri="{FF2B5EF4-FFF2-40B4-BE49-F238E27FC236}">
                <a16:creationId xmlns:a16="http://schemas.microsoft.com/office/drawing/2014/main" id="{BEF90C07-6F9A-495E-A3A9-AD0867DE8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3765550"/>
            <a:ext cx="3024187" cy="2232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l-GR" sz="2000"/>
          </a:p>
        </p:txBody>
      </p:sp>
      <p:sp>
        <p:nvSpPr>
          <p:cNvPr id="136237" name="Rectangle 47">
            <a:extLst>
              <a:ext uri="{FF2B5EF4-FFF2-40B4-BE49-F238E27FC236}">
                <a16:creationId xmlns:a16="http://schemas.microsoft.com/office/drawing/2014/main" id="{0ED2F624-3410-4260-9327-9EEFB8528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4610100"/>
            <a:ext cx="3160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800" b="1"/>
              <a:t>[P</a:t>
            </a:r>
            <a:r>
              <a:rPr lang="el-GR" altLang="el-GR" sz="1800" b="1" baseline="-25000"/>
              <a:t>X</a:t>
            </a:r>
            <a:r>
              <a:rPr lang="en-GB" altLang="el-GR" sz="1800" b="1"/>
              <a:t>]=[p</a:t>
            </a:r>
            <a:r>
              <a:rPr lang="en-GB" altLang="el-GR" sz="1800" b="1" baseline="-25000"/>
              <a:t>X</a:t>
            </a:r>
            <a:r>
              <a:rPr lang="en-GB" altLang="el-GR" sz="1800" b="1"/>
              <a:t>(x</a:t>
            </a:r>
            <a:r>
              <a:rPr lang="el-GR" altLang="el-GR" sz="1800" b="1" baseline="-25000"/>
              <a:t>1</a:t>
            </a:r>
            <a:r>
              <a:rPr lang="el-GR" altLang="el-GR" sz="1800" b="1"/>
              <a:t>) </a:t>
            </a:r>
            <a:r>
              <a:rPr lang="en-GB" altLang="el-GR" sz="1800" b="1"/>
              <a:t>p</a:t>
            </a:r>
            <a:r>
              <a:rPr lang="en-GB" altLang="el-GR" sz="1800" b="1" baseline="-25000"/>
              <a:t>X</a:t>
            </a:r>
            <a:r>
              <a:rPr lang="en-GB" altLang="el-GR" sz="1800" b="1"/>
              <a:t>(x</a:t>
            </a:r>
            <a:r>
              <a:rPr lang="el-GR" altLang="el-GR" sz="1800" b="1" baseline="-25000"/>
              <a:t>2</a:t>
            </a:r>
            <a:r>
              <a:rPr lang="el-GR" altLang="el-GR" sz="1800" b="1"/>
              <a:t>)</a:t>
            </a:r>
            <a:r>
              <a:rPr lang="el-GR" altLang="el-GR" sz="1800"/>
              <a:t> ... </a:t>
            </a:r>
            <a:r>
              <a:rPr lang="en-GB" altLang="el-GR" sz="1800" b="1"/>
              <a:t>p</a:t>
            </a:r>
            <a:r>
              <a:rPr lang="en-GB" altLang="el-GR" sz="1800" b="1" baseline="-25000"/>
              <a:t>X</a:t>
            </a:r>
            <a:r>
              <a:rPr lang="en-GB" altLang="el-GR" sz="1800" b="1"/>
              <a:t>(x</a:t>
            </a:r>
            <a:r>
              <a:rPr lang="el-GR" altLang="el-GR" sz="1800" b="1" baseline="-25000"/>
              <a:t>N</a:t>
            </a:r>
            <a:r>
              <a:rPr lang="el-GR" altLang="el-GR" sz="1800" b="1"/>
              <a:t>)</a:t>
            </a:r>
            <a:r>
              <a:rPr lang="el-GR" altLang="el-GR" sz="1800"/>
              <a:t> </a:t>
            </a:r>
            <a:r>
              <a:rPr lang="en-GB" altLang="el-GR" sz="1800" b="1"/>
              <a:t>]</a:t>
            </a:r>
            <a:endParaRPr lang="el-GR" altLang="el-GR" sz="1800" b="1"/>
          </a:p>
        </p:txBody>
      </p:sp>
      <p:sp>
        <p:nvSpPr>
          <p:cNvPr id="136238" name="Rectangle 48">
            <a:extLst>
              <a:ext uri="{FF2B5EF4-FFF2-40B4-BE49-F238E27FC236}">
                <a16:creationId xmlns:a16="http://schemas.microsoft.com/office/drawing/2014/main" id="{23929411-04DB-4801-8CAE-B5791432C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5041900"/>
            <a:ext cx="3160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800" b="1"/>
              <a:t>[P</a:t>
            </a:r>
            <a:r>
              <a:rPr lang="el-GR" altLang="el-GR" sz="1800" b="1" baseline="-25000"/>
              <a:t>Υ</a:t>
            </a:r>
            <a:r>
              <a:rPr lang="en-GB" altLang="el-GR" sz="1800" b="1"/>
              <a:t>]=[p</a:t>
            </a:r>
            <a:r>
              <a:rPr lang="el-GR" altLang="el-GR" sz="1800" b="1" baseline="-25000"/>
              <a:t>Υ</a:t>
            </a:r>
            <a:r>
              <a:rPr lang="en-GB" altLang="el-GR" sz="1800" b="1"/>
              <a:t>(y</a:t>
            </a:r>
            <a:r>
              <a:rPr lang="el-GR" altLang="el-GR" sz="1800" b="1" baseline="-25000"/>
              <a:t>1</a:t>
            </a:r>
            <a:r>
              <a:rPr lang="el-GR" altLang="el-GR" sz="1800" b="1"/>
              <a:t>) </a:t>
            </a:r>
            <a:r>
              <a:rPr lang="en-GB" altLang="el-GR" sz="1800" b="1"/>
              <a:t>p</a:t>
            </a:r>
            <a:r>
              <a:rPr lang="el-GR" altLang="el-GR" sz="1800" b="1" baseline="-25000"/>
              <a:t>Υ</a:t>
            </a:r>
            <a:r>
              <a:rPr lang="en-GB" altLang="el-GR" sz="1800" b="1"/>
              <a:t>(y</a:t>
            </a:r>
            <a:r>
              <a:rPr lang="el-GR" altLang="el-GR" sz="1800" b="1" baseline="-25000"/>
              <a:t>2</a:t>
            </a:r>
            <a:r>
              <a:rPr lang="el-GR" altLang="el-GR" sz="1800" b="1"/>
              <a:t>)</a:t>
            </a:r>
            <a:r>
              <a:rPr lang="el-GR" altLang="el-GR" sz="1800"/>
              <a:t> ... </a:t>
            </a:r>
            <a:r>
              <a:rPr lang="en-GB" altLang="el-GR" sz="1800" b="1"/>
              <a:t>p</a:t>
            </a:r>
            <a:r>
              <a:rPr lang="el-GR" altLang="el-GR" sz="1800" b="1" baseline="-25000"/>
              <a:t>Υ</a:t>
            </a:r>
            <a:r>
              <a:rPr lang="en-GB" altLang="el-GR" sz="1800" b="1"/>
              <a:t>(y</a:t>
            </a:r>
            <a:r>
              <a:rPr lang="el-GR" altLang="el-GR" sz="1800" b="1" baseline="-25000"/>
              <a:t>N</a:t>
            </a:r>
            <a:r>
              <a:rPr lang="el-GR" altLang="el-GR" sz="1800" b="1"/>
              <a:t>)</a:t>
            </a:r>
            <a:r>
              <a:rPr lang="el-GR" altLang="el-GR" sz="1800"/>
              <a:t> </a:t>
            </a:r>
            <a:r>
              <a:rPr lang="en-GB" altLang="el-GR" sz="1800" b="1"/>
              <a:t>]</a:t>
            </a:r>
            <a:endParaRPr lang="el-GR" altLang="el-GR" sz="1800" b="1"/>
          </a:p>
        </p:txBody>
      </p:sp>
      <p:graphicFrame>
        <p:nvGraphicFramePr>
          <p:cNvPr id="136239" name="Object 49">
            <a:extLst>
              <a:ext uri="{FF2B5EF4-FFF2-40B4-BE49-F238E27FC236}">
                <a16:creationId xmlns:a16="http://schemas.microsoft.com/office/drawing/2014/main" id="{F0BCCF81-BBEC-4AC0-B312-E43C3DD70F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43213" y="5389563"/>
          <a:ext cx="2951162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204525" imgH="7458075" progId="Equation.3">
                  <p:embed/>
                </p:oleObj>
              </mc:Choice>
              <mc:Fallback>
                <p:oleObj name="Equation" r:id="rId2" imgW="36204525" imgH="7458075" progId="Equation.3">
                  <p:embed/>
                  <p:pic>
                    <p:nvPicPr>
                      <p:cNvPr id="136239" name="Object 49">
                        <a:extLst>
                          <a:ext uri="{FF2B5EF4-FFF2-40B4-BE49-F238E27FC236}">
                            <a16:creationId xmlns:a16="http://schemas.microsoft.com/office/drawing/2014/main" id="{F0BCCF81-BBEC-4AC0-B312-E43C3DD70F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5389563"/>
                        <a:ext cx="2951162" cy="60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40" name="Footer Placeholder 4">
            <a:extLst>
              <a:ext uri="{FF2B5EF4-FFF2-40B4-BE49-F238E27FC236}">
                <a16:creationId xmlns:a16="http://schemas.microsoft.com/office/drawing/2014/main" id="{58D9D0A7-C0E4-4342-97F5-D92B22FB0B4E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 dirty="0">
                <a:latin typeface="Calibri" panose="020F0502020204030204" pitchFamily="34" charset="0"/>
              </a:rPr>
              <a:t>ΠΛΗ22 </a:t>
            </a:r>
            <a:r>
              <a:rPr lang="en-US" altLang="el-GR" sz="1100" b="1" i="1" dirty="0">
                <a:latin typeface="Calibri" panose="020F0502020204030204" pitchFamily="34" charset="0"/>
              </a:rPr>
              <a:t>: </a:t>
            </a:r>
            <a:r>
              <a:rPr lang="el-GR" altLang="el-GR" sz="1100" b="1" i="1" dirty="0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 dirty="0">
                <a:latin typeface="Calibri" panose="020F0502020204030204" pitchFamily="34" charset="0"/>
              </a:rPr>
              <a:t>        </a:t>
            </a:r>
            <a:r>
              <a:rPr lang="el-GR" altLang="el-GR" sz="1100" b="1" i="1" dirty="0">
                <a:latin typeface="Calibri" panose="020F0502020204030204" pitchFamily="34" charset="0"/>
              </a:rPr>
              <a:t>  </a:t>
            </a:r>
            <a:fld id="{90F1FDE2-3658-43B4-9FE7-7A3B721130FF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3</a:t>
            </a:fld>
            <a:endParaRPr lang="en-US" altLang="el-GR" sz="1100" b="1" i="1" dirty="0">
              <a:latin typeface="Calibri" panose="020F0502020204030204" pitchFamily="34" charset="0"/>
            </a:endParaRPr>
          </a:p>
        </p:txBody>
      </p:sp>
      <p:sp>
        <p:nvSpPr>
          <p:cNvPr id="2" name="Θέση υποσέλιδου 2">
            <a:extLst>
              <a:ext uri="{FF2B5EF4-FFF2-40B4-BE49-F238E27FC236}">
                <a16:creationId xmlns:a16="http://schemas.microsoft.com/office/drawing/2014/main" id="{5FFC5795-A143-A04B-A07D-71BCE78C4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331" y="6289675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l-G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3088C2CF-7D90-4EEB-B0FD-B00B4671CC9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l-GR" altLang="el-GR" sz="4400" dirty="0" err="1"/>
              <a:t>Ενθόρυβη</a:t>
            </a:r>
            <a:r>
              <a:rPr lang="el-GR" altLang="el-GR" sz="4400" dirty="0"/>
              <a:t> Γραφομηχανή</a:t>
            </a:r>
            <a:endParaRPr lang="el-GR" altLang="el-GR" dirty="0"/>
          </a:p>
        </p:txBody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54A90B58-170C-4931-99AB-6526BC4585A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3813"/>
            <a:ext cx="8229600" cy="4837112"/>
          </a:xfrm>
        </p:spPr>
        <p:txBody>
          <a:bodyPr/>
          <a:lstStyle/>
          <a:p>
            <a:pPr eaLnBrk="1" hangingPunct="1"/>
            <a:endParaRPr lang="el-GR" altLang="el-GR" sz="2000" dirty="0"/>
          </a:p>
        </p:txBody>
      </p:sp>
      <p:sp>
        <p:nvSpPr>
          <p:cNvPr id="140292" name="Oval 4">
            <a:extLst>
              <a:ext uri="{FF2B5EF4-FFF2-40B4-BE49-F238E27FC236}">
                <a16:creationId xmlns:a16="http://schemas.microsoft.com/office/drawing/2014/main" id="{AD4B286D-76BF-43F5-8F6B-D30AEB59B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13" y="2605088"/>
            <a:ext cx="377825" cy="377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α</a:t>
            </a:r>
          </a:p>
        </p:txBody>
      </p:sp>
      <p:sp>
        <p:nvSpPr>
          <p:cNvPr id="140293" name="Oval 5">
            <a:extLst>
              <a:ext uri="{FF2B5EF4-FFF2-40B4-BE49-F238E27FC236}">
                <a16:creationId xmlns:a16="http://schemas.microsoft.com/office/drawing/2014/main" id="{AF26F51B-D414-499E-9081-58472898C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13" y="3141663"/>
            <a:ext cx="377825" cy="377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β</a:t>
            </a:r>
          </a:p>
        </p:txBody>
      </p:sp>
      <p:sp>
        <p:nvSpPr>
          <p:cNvPr id="140294" name="Oval 6">
            <a:extLst>
              <a:ext uri="{FF2B5EF4-FFF2-40B4-BE49-F238E27FC236}">
                <a16:creationId xmlns:a16="http://schemas.microsoft.com/office/drawing/2014/main" id="{70553B0A-0ECA-473A-8A8A-23456232A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13" y="3679825"/>
            <a:ext cx="377825" cy="377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γ</a:t>
            </a:r>
          </a:p>
        </p:txBody>
      </p:sp>
      <p:sp>
        <p:nvSpPr>
          <p:cNvPr id="140295" name="Oval 7">
            <a:extLst>
              <a:ext uri="{FF2B5EF4-FFF2-40B4-BE49-F238E27FC236}">
                <a16:creationId xmlns:a16="http://schemas.microsoft.com/office/drawing/2014/main" id="{DA859954-E5A2-408B-BA1B-7C3000934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13" y="4779963"/>
            <a:ext cx="377825" cy="377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ψ</a:t>
            </a:r>
          </a:p>
        </p:txBody>
      </p:sp>
      <p:sp>
        <p:nvSpPr>
          <p:cNvPr id="140296" name="Oval 8">
            <a:extLst>
              <a:ext uri="{FF2B5EF4-FFF2-40B4-BE49-F238E27FC236}">
                <a16:creationId xmlns:a16="http://schemas.microsoft.com/office/drawing/2014/main" id="{24E02F7F-C536-4FC8-AC10-F4567EF97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13" y="5303838"/>
            <a:ext cx="377825" cy="377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ω</a:t>
            </a:r>
          </a:p>
        </p:txBody>
      </p:sp>
      <p:sp>
        <p:nvSpPr>
          <p:cNvPr id="140297" name="Text Box 9">
            <a:extLst>
              <a:ext uri="{FF2B5EF4-FFF2-40B4-BE49-F238E27FC236}">
                <a16:creationId xmlns:a16="http://schemas.microsoft.com/office/drawing/2014/main" id="{97089304-942A-4982-9DA1-39425A3F1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327525"/>
            <a:ext cx="45878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...</a:t>
            </a:r>
          </a:p>
        </p:txBody>
      </p:sp>
      <p:sp>
        <p:nvSpPr>
          <p:cNvPr id="140298" name="Oval 10">
            <a:extLst>
              <a:ext uri="{FF2B5EF4-FFF2-40B4-BE49-F238E27FC236}">
                <a16:creationId xmlns:a16="http://schemas.microsoft.com/office/drawing/2014/main" id="{0B81477E-7857-4919-824F-089ED1132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838" y="2605088"/>
            <a:ext cx="377825" cy="377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α</a:t>
            </a:r>
          </a:p>
        </p:txBody>
      </p:sp>
      <p:sp>
        <p:nvSpPr>
          <p:cNvPr id="140299" name="Oval 11">
            <a:extLst>
              <a:ext uri="{FF2B5EF4-FFF2-40B4-BE49-F238E27FC236}">
                <a16:creationId xmlns:a16="http://schemas.microsoft.com/office/drawing/2014/main" id="{E6FFB216-933A-4D0D-84DA-3B30B8E44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838" y="3141663"/>
            <a:ext cx="377825" cy="377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β</a:t>
            </a:r>
          </a:p>
        </p:txBody>
      </p:sp>
      <p:sp>
        <p:nvSpPr>
          <p:cNvPr id="140300" name="Oval 12">
            <a:extLst>
              <a:ext uri="{FF2B5EF4-FFF2-40B4-BE49-F238E27FC236}">
                <a16:creationId xmlns:a16="http://schemas.microsoft.com/office/drawing/2014/main" id="{B1621A0A-1486-4F19-ADDE-869675C9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838" y="3679825"/>
            <a:ext cx="377825" cy="377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γ</a:t>
            </a:r>
          </a:p>
        </p:txBody>
      </p:sp>
      <p:sp>
        <p:nvSpPr>
          <p:cNvPr id="140301" name="Oval 13">
            <a:extLst>
              <a:ext uri="{FF2B5EF4-FFF2-40B4-BE49-F238E27FC236}">
                <a16:creationId xmlns:a16="http://schemas.microsoft.com/office/drawing/2014/main" id="{F78CCC35-65B6-4448-911F-7915DA3AF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838" y="4779963"/>
            <a:ext cx="377825" cy="377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ψ</a:t>
            </a:r>
          </a:p>
        </p:txBody>
      </p:sp>
      <p:sp>
        <p:nvSpPr>
          <p:cNvPr id="140302" name="Oval 14">
            <a:extLst>
              <a:ext uri="{FF2B5EF4-FFF2-40B4-BE49-F238E27FC236}">
                <a16:creationId xmlns:a16="http://schemas.microsoft.com/office/drawing/2014/main" id="{370233CF-C9F3-46A8-8A29-9D2E331BC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838" y="5303838"/>
            <a:ext cx="377825" cy="377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ω</a:t>
            </a:r>
          </a:p>
        </p:txBody>
      </p:sp>
      <p:sp>
        <p:nvSpPr>
          <p:cNvPr id="140303" name="Text Box 15">
            <a:extLst>
              <a:ext uri="{FF2B5EF4-FFF2-40B4-BE49-F238E27FC236}">
                <a16:creationId xmlns:a16="http://schemas.microsoft.com/office/drawing/2014/main" id="{7676209F-A7C1-43B3-ADD2-DCFE6B319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4327525"/>
            <a:ext cx="45878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...</a:t>
            </a:r>
          </a:p>
        </p:txBody>
      </p:sp>
      <p:cxnSp>
        <p:nvCxnSpPr>
          <p:cNvPr id="140304" name="AutoShape 16">
            <a:extLst>
              <a:ext uri="{FF2B5EF4-FFF2-40B4-BE49-F238E27FC236}">
                <a16:creationId xmlns:a16="http://schemas.microsoft.com/office/drawing/2014/main" id="{7D25B3EE-CDB4-4007-A16F-8FD992BC348B}"/>
              </a:ext>
            </a:extLst>
          </p:cNvPr>
          <p:cNvCxnSpPr>
            <a:cxnSpLocks noChangeShapeType="1"/>
            <a:stCxn id="140292" idx="6"/>
            <a:endCxn id="140298" idx="2"/>
          </p:cNvCxnSpPr>
          <p:nvPr/>
        </p:nvCxnSpPr>
        <p:spPr bwMode="auto">
          <a:xfrm>
            <a:off x="960438" y="2794000"/>
            <a:ext cx="1422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0305" name="AutoShape 17">
            <a:extLst>
              <a:ext uri="{FF2B5EF4-FFF2-40B4-BE49-F238E27FC236}">
                <a16:creationId xmlns:a16="http://schemas.microsoft.com/office/drawing/2014/main" id="{B7A694E9-E892-4F02-913F-26D219657F20}"/>
              </a:ext>
            </a:extLst>
          </p:cNvPr>
          <p:cNvCxnSpPr>
            <a:cxnSpLocks noChangeShapeType="1"/>
            <a:stCxn id="140292" idx="6"/>
            <a:endCxn id="140299" idx="2"/>
          </p:cNvCxnSpPr>
          <p:nvPr/>
        </p:nvCxnSpPr>
        <p:spPr bwMode="auto">
          <a:xfrm>
            <a:off x="960438" y="2794000"/>
            <a:ext cx="1422400" cy="5365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0306" name="AutoShape 18">
            <a:extLst>
              <a:ext uri="{FF2B5EF4-FFF2-40B4-BE49-F238E27FC236}">
                <a16:creationId xmlns:a16="http://schemas.microsoft.com/office/drawing/2014/main" id="{957ADEBD-96DD-435B-9F41-E87D62AA3EFE}"/>
              </a:ext>
            </a:extLst>
          </p:cNvPr>
          <p:cNvCxnSpPr>
            <a:cxnSpLocks noChangeShapeType="1"/>
            <a:stCxn id="140293" idx="6"/>
            <a:endCxn id="140299" idx="2"/>
          </p:cNvCxnSpPr>
          <p:nvPr/>
        </p:nvCxnSpPr>
        <p:spPr bwMode="auto">
          <a:xfrm>
            <a:off x="960438" y="3330575"/>
            <a:ext cx="1422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0307" name="AutoShape 19">
            <a:extLst>
              <a:ext uri="{FF2B5EF4-FFF2-40B4-BE49-F238E27FC236}">
                <a16:creationId xmlns:a16="http://schemas.microsoft.com/office/drawing/2014/main" id="{AF40E76D-D03F-49DF-A0D9-2CE03A22684A}"/>
              </a:ext>
            </a:extLst>
          </p:cNvPr>
          <p:cNvCxnSpPr>
            <a:cxnSpLocks noChangeShapeType="1"/>
            <a:stCxn id="140293" idx="6"/>
            <a:endCxn id="140300" idx="2"/>
          </p:cNvCxnSpPr>
          <p:nvPr/>
        </p:nvCxnSpPr>
        <p:spPr bwMode="auto">
          <a:xfrm>
            <a:off x="960438" y="3330575"/>
            <a:ext cx="1422400" cy="5381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0308" name="AutoShape 20">
            <a:extLst>
              <a:ext uri="{FF2B5EF4-FFF2-40B4-BE49-F238E27FC236}">
                <a16:creationId xmlns:a16="http://schemas.microsoft.com/office/drawing/2014/main" id="{6D5887D4-09F3-4420-8CF2-04732185D7C8}"/>
              </a:ext>
            </a:extLst>
          </p:cNvPr>
          <p:cNvCxnSpPr>
            <a:cxnSpLocks noChangeShapeType="1"/>
            <a:stCxn id="140294" idx="6"/>
            <a:endCxn id="140300" idx="2"/>
          </p:cNvCxnSpPr>
          <p:nvPr/>
        </p:nvCxnSpPr>
        <p:spPr bwMode="auto">
          <a:xfrm>
            <a:off x="960438" y="3868738"/>
            <a:ext cx="1422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0309" name="AutoShape 21">
            <a:extLst>
              <a:ext uri="{FF2B5EF4-FFF2-40B4-BE49-F238E27FC236}">
                <a16:creationId xmlns:a16="http://schemas.microsoft.com/office/drawing/2014/main" id="{DB884E78-241E-4883-9832-FA2B30AA227B}"/>
              </a:ext>
            </a:extLst>
          </p:cNvPr>
          <p:cNvCxnSpPr>
            <a:cxnSpLocks noChangeShapeType="1"/>
            <a:stCxn id="140294" idx="6"/>
            <a:endCxn id="140303" idx="1"/>
          </p:cNvCxnSpPr>
          <p:nvPr/>
        </p:nvCxnSpPr>
        <p:spPr bwMode="auto">
          <a:xfrm>
            <a:off x="960438" y="3868738"/>
            <a:ext cx="1450975" cy="600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0310" name="AutoShape 22">
            <a:extLst>
              <a:ext uri="{FF2B5EF4-FFF2-40B4-BE49-F238E27FC236}">
                <a16:creationId xmlns:a16="http://schemas.microsoft.com/office/drawing/2014/main" id="{D3CAD439-FB18-4B40-AB64-53E7A24B7F63}"/>
              </a:ext>
            </a:extLst>
          </p:cNvPr>
          <p:cNvCxnSpPr>
            <a:cxnSpLocks noChangeShapeType="1"/>
            <a:stCxn id="140297" idx="3"/>
            <a:endCxn id="140301" idx="2"/>
          </p:cNvCxnSpPr>
          <p:nvPr/>
        </p:nvCxnSpPr>
        <p:spPr bwMode="auto">
          <a:xfrm>
            <a:off x="1069975" y="4468813"/>
            <a:ext cx="1312863" cy="5000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0311" name="AutoShape 23">
            <a:extLst>
              <a:ext uri="{FF2B5EF4-FFF2-40B4-BE49-F238E27FC236}">
                <a16:creationId xmlns:a16="http://schemas.microsoft.com/office/drawing/2014/main" id="{18D98DBC-8973-4505-A5AB-803D6B3483B1}"/>
              </a:ext>
            </a:extLst>
          </p:cNvPr>
          <p:cNvCxnSpPr>
            <a:cxnSpLocks noChangeShapeType="1"/>
            <a:stCxn id="140295" idx="6"/>
            <a:endCxn id="140301" idx="2"/>
          </p:cNvCxnSpPr>
          <p:nvPr/>
        </p:nvCxnSpPr>
        <p:spPr bwMode="auto">
          <a:xfrm>
            <a:off x="960438" y="4968875"/>
            <a:ext cx="1422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0312" name="AutoShape 24">
            <a:extLst>
              <a:ext uri="{FF2B5EF4-FFF2-40B4-BE49-F238E27FC236}">
                <a16:creationId xmlns:a16="http://schemas.microsoft.com/office/drawing/2014/main" id="{32736D57-1F47-4D89-924E-D504CF21ED55}"/>
              </a:ext>
            </a:extLst>
          </p:cNvPr>
          <p:cNvCxnSpPr>
            <a:cxnSpLocks noChangeShapeType="1"/>
            <a:stCxn id="140295" idx="6"/>
            <a:endCxn id="140302" idx="2"/>
          </p:cNvCxnSpPr>
          <p:nvPr/>
        </p:nvCxnSpPr>
        <p:spPr bwMode="auto">
          <a:xfrm>
            <a:off x="960438" y="4968875"/>
            <a:ext cx="1422400" cy="5238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0313" name="AutoShape 25">
            <a:extLst>
              <a:ext uri="{FF2B5EF4-FFF2-40B4-BE49-F238E27FC236}">
                <a16:creationId xmlns:a16="http://schemas.microsoft.com/office/drawing/2014/main" id="{0A8DE02E-5F25-4EC6-97B5-3E611CDE1333}"/>
              </a:ext>
            </a:extLst>
          </p:cNvPr>
          <p:cNvCxnSpPr>
            <a:cxnSpLocks noChangeShapeType="1"/>
            <a:stCxn id="140296" idx="6"/>
            <a:endCxn id="140302" idx="2"/>
          </p:cNvCxnSpPr>
          <p:nvPr/>
        </p:nvCxnSpPr>
        <p:spPr bwMode="auto">
          <a:xfrm>
            <a:off x="960438" y="5492750"/>
            <a:ext cx="1422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0314" name="AutoShape 26">
            <a:extLst>
              <a:ext uri="{FF2B5EF4-FFF2-40B4-BE49-F238E27FC236}">
                <a16:creationId xmlns:a16="http://schemas.microsoft.com/office/drawing/2014/main" id="{62C84848-4720-4035-89D1-FD85C385FD12}"/>
              </a:ext>
            </a:extLst>
          </p:cNvPr>
          <p:cNvCxnSpPr>
            <a:cxnSpLocks noChangeShapeType="1"/>
            <a:stCxn id="140296" idx="6"/>
            <a:endCxn id="140298" idx="2"/>
          </p:cNvCxnSpPr>
          <p:nvPr/>
        </p:nvCxnSpPr>
        <p:spPr bwMode="auto">
          <a:xfrm flipV="1">
            <a:off x="960438" y="2794000"/>
            <a:ext cx="1422400" cy="26987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0315" name="Text Box 27">
            <a:extLst>
              <a:ext uri="{FF2B5EF4-FFF2-40B4-BE49-F238E27FC236}">
                <a16:creationId xmlns:a16="http://schemas.microsoft.com/office/drawing/2014/main" id="{9D5999D7-38C3-43D3-85BC-82E67705E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50" y="2490788"/>
            <a:ext cx="466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600" b="1"/>
              <a:t>1/2</a:t>
            </a:r>
          </a:p>
        </p:txBody>
      </p:sp>
      <p:sp>
        <p:nvSpPr>
          <p:cNvPr id="140316" name="Text Box 28">
            <a:extLst>
              <a:ext uri="{FF2B5EF4-FFF2-40B4-BE49-F238E27FC236}">
                <a16:creationId xmlns:a16="http://schemas.microsoft.com/office/drawing/2014/main" id="{DCBBC215-F30A-4F6B-B9A5-207094806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50" y="2809875"/>
            <a:ext cx="466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600" b="1"/>
              <a:t>1/2</a:t>
            </a:r>
          </a:p>
        </p:txBody>
      </p:sp>
      <p:sp>
        <p:nvSpPr>
          <p:cNvPr id="140317" name="Text Box 29">
            <a:extLst>
              <a:ext uri="{FF2B5EF4-FFF2-40B4-BE49-F238E27FC236}">
                <a16:creationId xmlns:a16="http://schemas.microsoft.com/office/drawing/2014/main" id="{2B16AE78-FFEB-4B1A-8C93-A7A45D358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288" y="3041650"/>
            <a:ext cx="466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600" b="1"/>
              <a:t>1/2</a:t>
            </a:r>
          </a:p>
        </p:txBody>
      </p:sp>
      <p:sp>
        <p:nvSpPr>
          <p:cNvPr id="140318" name="Text Box 30">
            <a:extLst>
              <a:ext uri="{FF2B5EF4-FFF2-40B4-BE49-F238E27FC236}">
                <a16:creationId xmlns:a16="http://schemas.microsoft.com/office/drawing/2014/main" id="{65B7D3A3-1EF7-4927-BE07-B16390225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575" y="3460750"/>
            <a:ext cx="466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600" b="1"/>
              <a:t>1/2</a:t>
            </a:r>
          </a:p>
        </p:txBody>
      </p:sp>
      <p:sp>
        <p:nvSpPr>
          <p:cNvPr id="140319" name="Text Box 31">
            <a:extLst>
              <a:ext uri="{FF2B5EF4-FFF2-40B4-BE49-F238E27FC236}">
                <a16:creationId xmlns:a16="http://schemas.microsoft.com/office/drawing/2014/main" id="{3C693FD6-79A2-4EBB-AF98-04D0246C8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3622675"/>
            <a:ext cx="466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600" b="1"/>
              <a:t>1/2</a:t>
            </a:r>
          </a:p>
        </p:txBody>
      </p:sp>
      <p:sp>
        <p:nvSpPr>
          <p:cNvPr id="140320" name="Text Box 32">
            <a:extLst>
              <a:ext uri="{FF2B5EF4-FFF2-40B4-BE49-F238E27FC236}">
                <a16:creationId xmlns:a16="http://schemas.microsoft.com/office/drawing/2014/main" id="{024FBCA6-1F83-483F-A3B3-B3BF46468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838" y="4170363"/>
            <a:ext cx="466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600" b="1"/>
              <a:t>1/2</a:t>
            </a:r>
          </a:p>
        </p:txBody>
      </p:sp>
      <p:sp>
        <p:nvSpPr>
          <p:cNvPr id="140321" name="Text Box 33">
            <a:extLst>
              <a:ext uri="{FF2B5EF4-FFF2-40B4-BE49-F238E27FC236}">
                <a16:creationId xmlns:a16="http://schemas.microsoft.com/office/drawing/2014/main" id="{52A31280-952C-4EB8-AA7F-8D35385B1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4678363"/>
            <a:ext cx="466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600" b="1"/>
              <a:t>1/2</a:t>
            </a:r>
          </a:p>
        </p:txBody>
      </p:sp>
      <p:sp>
        <p:nvSpPr>
          <p:cNvPr id="140322" name="Text Box 34">
            <a:extLst>
              <a:ext uri="{FF2B5EF4-FFF2-40B4-BE49-F238E27FC236}">
                <a16:creationId xmlns:a16="http://schemas.microsoft.com/office/drawing/2014/main" id="{D84AC045-D21B-4F32-93AC-A65F611D8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038" y="5084763"/>
            <a:ext cx="466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600" b="1"/>
              <a:t>1/2</a:t>
            </a:r>
          </a:p>
        </p:txBody>
      </p:sp>
      <p:sp>
        <p:nvSpPr>
          <p:cNvPr id="140323" name="Text Box 35">
            <a:extLst>
              <a:ext uri="{FF2B5EF4-FFF2-40B4-BE49-F238E27FC236}">
                <a16:creationId xmlns:a16="http://schemas.microsoft.com/office/drawing/2014/main" id="{351721F7-19B6-4C93-B660-489ABD72D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5027613"/>
            <a:ext cx="466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600" b="1"/>
              <a:t>1/2</a:t>
            </a:r>
          </a:p>
        </p:txBody>
      </p:sp>
      <p:sp>
        <p:nvSpPr>
          <p:cNvPr id="140324" name="Text Box 36">
            <a:extLst>
              <a:ext uri="{FF2B5EF4-FFF2-40B4-BE49-F238E27FC236}">
                <a16:creationId xmlns:a16="http://schemas.microsoft.com/office/drawing/2014/main" id="{E838CDBE-53D5-4594-9011-EED7FC43D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3175" y="5419725"/>
            <a:ext cx="466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600" b="1"/>
              <a:t>1/2</a:t>
            </a:r>
          </a:p>
        </p:txBody>
      </p:sp>
      <p:graphicFrame>
        <p:nvGraphicFramePr>
          <p:cNvPr id="140325" name="Object 37">
            <a:extLst>
              <a:ext uri="{FF2B5EF4-FFF2-40B4-BE49-F238E27FC236}">
                <a16:creationId xmlns:a16="http://schemas.microsoft.com/office/drawing/2014/main" id="{94A01A75-A77C-46B1-BE1D-A7E6704D41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6675" y="2455863"/>
          <a:ext cx="4156075" cy="285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6835675" imgH="39062025" progId="Equation.3">
                  <p:embed/>
                </p:oleObj>
              </mc:Choice>
              <mc:Fallback>
                <p:oleObj name="Equation" r:id="rId2" imgW="56835675" imgH="39062025" progId="Equation.3">
                  <p:embed/>
                  <p:pic>
                    <p:nvPicPr>
                      <p:cNvPr id="140325" name="Object 37">
                        <a:extLst>
                          <a:ext uri="{FF2B5EF4-FFF2-40B4-BE49-F238E27FC236}">
                            <a16:creationId xmlns:a16="http://schemas.microsoft.com/office/drawing/2014/main" id="{94A01A75-A77C-46B1-BE1D-A7E6704D41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6675" y="2455863"/>
                        <a:ext cx="4156075" cy="285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0326" name="Group 38">
            <a:extLst>
              <a:ext uri="{FF2B5EF4-FFF2-40B4-BE49-F238E27FC236}">
                <a16:creationId xmlns:a16="http://schemas.microsoft.com/office/drawing/2014/main" id="{B65BC375-E887-4452-BB8A-18D8152369AD}"/>
              </a:ext>
            </a:extLst>
          </p:cNvPr>
          <p:cNvGrpSpPr>
            <a:grpSpLocks/>
          </p:cNvGrpSpPr>
          <p:nvPr/>
        </p:nvGrpSpPr>
        <p:grpSpPr bwMode="auto">
          <a:xfrm>
            <a:off x="4122738" y="2681288"/>
            <a:ext cx="203200" cy="2686050"/>
            <a:chOff x="2597" y="2139"/>
            <a:chExt cx="128" cy="1692"/>
          </a:xfrm>
        </p:grpSpPr>
        <p:sp>
          <p:nvSpPr>
            <p:cNvPr id="140333" name="Line 39">
              <a:extLst>
                <a:ext uri="{FF2B5EF4-FFF2-40B4-BE49-F238E27FC236}">
                  <a16:creationId xmlns:a16="http://schemas.microsoft.com/office/drawing/2014/main" id="{46FF14B3-6402-4799-B549-0B8E64FAE5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7" y="2139"/>
              <a:ext cx="0" cy="16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0334" name="Line 40">
              <a:extLst>
                <a:ext uri="{FF2B5EF4-FFF2-40B4-BE49-F238E27FC236}">
                  <a16:creationId xmlns:a16="http://schemas.microsoft.com/office/drawing/2014/main" id="{36DA7215-9360-471F-AFB5-471CE1FB1B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7" y="2139"/>
              <a:ext cx="1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0335" name="Line 41">
              <a:extLst>
                <a:ext uri="{FF2B5EF4-FFF2-40B4-BE49-F238E27FC236}">
                  <a16:creationId xmlns:a16="http://schemas.microsoft.com/office/drawing/2014/main" id="{00428B4F-BA87-4E0F-AF38-20E05C726F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7" y="3831"/>
              <a:ext cx="1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40327" name="Group 42">
            <a:extLst>
              <a:ext uri="{FF2B5EF4-FFF2-40B4-BE49-F238E27FC236}">
                <a16:creationId xmlns:a16="http://schemas.microsoft.com/office/drawing/2014/main" id="{C73E2AD4-34FB-48B9-BB6B-5FF188479E17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842250" y="2681288"/>
            <a:ext cx="203200" cy="2686050"/>
            <a:chOff x="2597" y="2139"/>
            <a:chExt cx="128" cy="1692"/>
          </a:xfrm>
        </p:grpSpPr>
        <p:sp>
          <p:nvSpPr>
            <p:cNvPr id="140330" name="Line 43">
              <a:extLst>
                <a:ext uri="{FF2B5EF4-FFF2-40B4-BE49-F238E27FC236}">
                  <a16:creationId xmlns:a16="http://schemas.microsoft.com/office/drawing/2014/main" id="{39798A42-3F52-4F84-965D-6BF1B7B6F3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7" y="2139"/>
              <a:ext cx="0" cy="16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0331" name="Line 44">
              <a:extLst>
                <a:ext uri="{FF2B5EF4-FFF2-40B4-BE49-F238E27FC236}">
                  <a16:creationId xmlns:a16="http://schemas.microsoft.com/office/drawing/2014/main" id="{4DE43F4B-67F1-451D-8D6F-87E1394C95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7" y="2139"/>
              <a:ext cx="1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0332" name="Line 45">
              <a:extLst>
                <a:ext uri="{FF2B5EF4-FFF2-40B4-BE49-F238E27FC236}">
                  <a16:creationId xmlns:a16="http://schemas.microsoft.com/office/drawing/2014/main" id="{F297AA79-A1CB-4B94-9576-501A80FB00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7" y="3831"/>
              <a:ext cx="1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40328" name="Footer Placeholder 4">
            <a:extLst>
              <a:ext uri="{FF2B5EF4-FFF2-40B4-BE49-F238E27FC236}">
                <a16:creationId xmlns:a16="http://schemas.microsoft.com/office/drawing/2014/main" id="{71CC2576-5807-49EA-A300-BEC3F80923D1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68811AA4-762F-4F6A-AA8F-D3C5DF32A9BC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30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96CF8969-3E4A-A1C5-33DA-A7901A52F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l-GR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4127452A-1A8D-4059-94C5-6AB00C4B88F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 sz="4400" dirty="0" err="1"/>
              <a:t>Ενθόρυβη</a:t>
            </a:r>
            <a:r>
              <a:rPr lang="el-GR" altLang="el-GR" sz="4400" dirty="0"/>
              <a:t> Γραφομηχανή</a:t>
            </a:r>
            <a:endParaRPr lang="el-GR" altLang="el-GR" dirty="0"/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B977E127-F21F-4BA5-8718-DA3D8E047AB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05644" y="1877219"/>
            <a:ext cx="7886700" cy="43513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altLang="el-GR" sz="2100" b="1" u="sng" dirty="0"/>
              <a:t>Μεγιστοποίηση Αμοιβαίας Πληροφορίας Καναλιών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l-GR" sz="1900" b="1" dirty="0"/>
              <a:t>2.</a:t>
            </a:r>
            <a:r>
              <a:rPr lang="en-US" altLang="el-GR" sz="1900" b="1" u="sng" dirty="0"/>
              <a:t> </a:t>
            </a:r>
            <a:r>
              <a:rPr lang="en-GB" altLang="el-GR" sz="1900" b="1" dirty="0"/>
              <a:t>3</a:t>
            </a:r>
            <a:r>
              <a:rPr lang="el-GR" altLang="el-GR" sz="1900" b="1" dirty="0"/>
              <a:t>.</a:t>
            </a:r>
            <a:r>
              <a:rPr lang="el-GR" altLang="el-GR" sz="1900" dirty="0"/>
              <a:t> </a:t>
            </a:r>
            <a:r>
              <a:rPr lang="el-GR" altLang="el-GR" sz="1900" b="1" u="sng" dirty="0" err="1">
                <a:hlinkClick r:id="rId2" action="ppaction://hlinksldjump"/>
              </a:rPr>
              <a:t>Ενθόρυβη</a:t>
            </a:r>
            <a:r>
              <a:rPr lang="el-GR" altLang="el-GR" sz="1900" b="1" u="sng" dirty="0">
                <a:hlinkClick r:id="rId2" action="ppaction://hlinksldjump"/>
              </a:rPr>
              <a:t> γραφομηχανή</a:t>
            </a:r>
            <a:r>
              <a:rPr lang="el-GR" altLang="el-GR" sz="1900" dirty="0"/>
              <a:t>, </a:t>
            </a:r>
            <a:r>
              <a:rPr lang="en-GB" altLang="el-GR" sz="1900" dirty="0" err="1"/>
              <a:t>p</a:t>
            </a:r>
            <a:r>
              <a:rPr lang="en-GB" altLang="el-GR" sz="1900" baseline="-25000" dirty="0" err="1"/>
              <a:t>ii</a:t>
            </a:r>
            <a:r>
              <a:rPr lang="en-GB" altLang="el-GR" sz="1900" dirty="0"/>
              <a:t>=p</a:t>
            </a:r>
            <a:r>
              <a:rPr lang="en-GB" altLang="el-GR" sz="1900" baseline="-25000" dirty="0"/>
              <a:t>i,i+1</a:t>
            </a:r>
            <a:r>
              <a:rPr lang="en-GB" altLang="el-GR" sz="1900" dirty="0"/>
              <a:t>=1/2, </a:t>
            </a:r>
            <a:r>
              <a:rPr lang="en-GB" altLang="el-GR" sz="1900" dirty="0" err="1"/>
              <a:t>i</a:t>
            </a:r>
            <a:r>
              <a:rPr lang="en-GB" altLang="el-GR" sz="1900" dirty="0"/>
              <a:t>=</a:t>
            </a:r>
            <a:r>
              <a:rPr lang="el-GR" altLang="el-GR" sz="1900" dirty="0" err="1"/>
              <a:t>α,β</a:t>
            </a:r>
            <a:r>
              <a:rPr lang="el-GR" altLang="el-GR" sz="1900" dirty="0"/>
              <a:t>,...,</a:t>
            </a:r>
            <a:r>
              <a:rPr lang="el-GR" altLang="el-GR" sz="1900" dirty="0" err="1"/>
              <a:t>ψ,ω</a:t>
            </a:r>
            <a:r>
              <a:rPr lang="en-GB" altLang="el-GR" sz="1900" dirty="0"/>
              <a:t>.</a:t>
            </a:r>
            <a:endParaRPr lang="el-GR" altLang="el-GR" sz="1900" dirty="0"/>
          </a:p>
          <a:p>
            <a:pPr lvl="2" eaLnBrk="1" hangingPunct="1">
              <a:lnSpc>
                <a:spcPct val="80000"/>
              </a:lnSpc>
            </a:pPr>
            <a:r>
              <a:rPr lang="el-GR" altLang="el-GR" sz="1700" dirty="0"/>
              <a:t>Παρατηρούμε ότι κάθε ένα γράμμα είτε λαμβάνεται σωστά είτε λαμβάνεται το επόμενό του με πιθανότητα ½. Με δεδομένο ότι έχουμε 24 διαφορετικά σύμβολα εάν μεταδίδαμε μόνο κάθε δεύτερο σύμβολο δηλ. </a:t>
            </a:r>
            <a:r>
              <a:rPr lang="el-GR" altLang="el-GR" sz="1700" dirty="0" err="1"/>
              <a:t>β,δ,ζ,θ</a:t>
            </a:r>
            <a:r>
              <a:rPr lang="el-GR" altLang="el-GR" sz="1700" dirty="0"/>
              <a:t>,...,</a:t>
            </a:r>
            <a:r>
              <a:rPr lang="el-GR" altLang="el-GR" sz="1700" dirty="0" err="1"/>
              <a:t>χ,ω</a:t>
            </a:r>
            <a:r>
              <a:rPr lang="el-GR" altLang="el-GR" sz="1700" dirty="0"/>
              <a:t>, τότε μόνο αυτά τα 12 σύμβολα</a:t>
            </a:r>
            <a:r>
              <a:rPr lang="en-GB" altLang="el-GR" sz="1700" dirty="0"/>
              <a:t> </a:t>
            </a:r>
            <a:r>
              <a:rPr lang="el-GR" altLang="el-GR" sz="1700" dirty="0"/>
              <a:t>από τα 24 θα μπορούσαν να μεταδοθούν και στη συνέχεια να αποκωδικοποιηθούν χωρίς σφάλματα. Με άλλα λόγια η χωρητικότητα του καναλιού είναι </a:t>
            </a:r>
            <a:r>
              <a:rPr lang="en-GB" altLang="el-GR" sz="1700" dirty="0"/>
              <a:t>log12 bits</a:t>
            </a:r>
            <a:endParaRPr lang="el-GR" altLang="el-GR" sz="1700" dirty="0"/>
          </a:p>
          <a:p>
            <a:pPr lvl="2" eaLnBrk="1" hangingPunct="1">
              <a:lnSpc>
                <a:spcPct val="80000"/>
              </a:lnSpc>
            </a:pPr>
            <a:r>
              <a:rPr lang="el-GR" altLang="el-GR" sz="1700" dirty="0"/>
              <a:t>Στο ίδιο συμπέρασμα θα καταλήγαμε εάν χρησιμοποιούσαμε τον ορισμό</a:t>
            </a:r>
          </a:p>
          <a:p>
            <a:pPr lvl="3" eaLnBrk="1" hangingPunct="1">
              <a:lnSpc>
                <a:spcPct val="80000"/>
              </a:lnSpc>
            </a:pPr>
            <a:r>
              <a:rPr lang="en-GB" altLang="el-GR" sz="1600" dirty="0"/>
              <a:t>max I(X;Y)=max [H(Y)-H(Y/X)]=max H(Y) -1=log24-1=log12</a:t>
            </a:r>
            <a:endParaRPr lang="el-GR" altLang="el-GR" sz="1600" dirty="0"/>
          </a:p>
        </p:txBody>
      </p:sp>
      <p:sp>
        <p:nvSpPr>
          <p:cNvPr id="155657" name="Footer Placeholder 4">
            <a:extLst>
              <a:ext uri="{FF2B5EF4-FFF2-40B4-BE49-F238E27FC236}">
                <a16:creationId xmlns:a16="http://schemas.microsoft.com/office/drawing/2014/main" id="{5021B51F-3BBD-49C5-A72E-DAA904596D25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47748B17-987C-4091-AF88-2A61FF31888C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31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2402E65-FF25-E474-02E9-A6892D289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l-G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28F436E8-5BA9-4B92-B849-0A7F1F875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54132" y="3950844"/>
            <a:ext cx="1292214" cy="365125"/>
          </a:xfrm>
        </p:spPr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DC37C8F-73E8-4D67-BD04-A33E9A2AC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B6B-6A16-4D0B-B6BC-52D8B33A6A07}" type="slidenum">
              <a:rPr lang="el-GR" smtClean="0"/>
              <a:pPr/>
              <a:t>32</a:t>
            </a:fld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98B5BC7-1A52-404A-B812-F7C6E65FB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854" y="281051"/>
            <a:ext cx="6408712" cy="331701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54764DF-D893-4118-B635-89FBC6DFC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518647"/>
            <a:ext cx="6339950" cy="30918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08BFF5-8008-4FA8-BC58-2065595EBA98}"/>
              </a:ext>
            </a:extLst>
          </p:cNvPr>
          <p:cNvSpPr txBox="1"/>
          <p:nvPr/>
        </p:nvSpPr>
        <p:spPr>
          <a:xfrm>
            <a:off x="2051720" y="62851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Γ</a:t>
            </a:r>
            <a:r>
              <a:rPr lang="en-US" dirty="0"/>
              <a:t>E41718</a:t>
            </a:r>
          </a:p>
        </p:txBody>
      </p:sp>
    </p:spTree>
    <p:extLst>
      <p:ext uri="{BB962C8B-B14F-4D97-AF65-F5344CB8AC3E}">
        <p14:creationId xmlns:p14="http://schemas.microsoft.com/office/powerpoint/2010/main" val="1669016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28F436E8-5BA9-4B92-B849-0A7F1F875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DC37C8F-73E8-4D67-BD04-A33E9A2AC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B6B-6A16-4D0B-B6BC-52D8B33A6A07}" type="slidenum">
              <a:rPr lang="el-GR" smtClean="0"/>
              <a:pPr/>
              <a:t>33</a:t>
            </a:fld>
            <a:endParaRPr lang="el-GR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E4C46622-4FBB-4E8D-98E9-CCBCE0091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96" y="620688"/>
            <a:ext cx="846186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202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28F436E8-5BA9-4B92-B849-0A7F1F875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DC37C8F-73E8-4D67-BD04-A33E9A2AC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B6B-6A16-4D0B-B6BC-52D8B33A6A07}" type="slidenum">
              <a:rPr lang="el-GR" smtClean="0"/>
              <a:pPr/>
              <a:t>34</a:t>
            </a:fld>
            <a:endParaRPr lang="el-GR"/>
          </a:p>
        </p:txBody>
      </p:sp>
      <p:grpSp>
        <p:nvGrpSpPr>
          <p:cNvPr id="3" name="Ομάδα 2">
            <a:extLst>
              <a:ext uri="{FF2B5EF4-FFF2-40B4-BE49-F238E27FC236}">
                <a16:creationId xmlns:a16="http://schemas.microsoft.com/office/drawing/2014/main" id="{692A81A6-33CE-4805-B6C1-83EEF77C0968}"/>
              </a:ext>
            </a:extLst>
          </p:cNvPr>
          <p:cNvGrpSpPr/>
          <p:nvPr/>
        </p:nvGrpSpPr>
        <p:grpSpPr>
          <a:xfrm>
            <a:off x="146161" y="836712"/>
            <a:ext cx="8851678" cy="1289250"/>
            <a:chOff x="146161" y="836712"/>
            <a:chExt cx="8851678" cy="1289250"/>
          </a:xfrm>
        </p:grpSpPr>
        <p:pic>
          <p:nvPicPr>
            <p:cNvPr id="2" name="Εικόνα 1">
              <a:extLst>
                <a:ext uri="{FF2B5EF4-FFF2-40B4-BE49-F238E27FC236}">
                  <a16:creationId xmlns:a16="http://schemas.microsoft.com/office/drawing/2014/main" id="{7CC000C8-8A27-4AE5-AD56-669CA77FD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161" y="836712"/>
              <a:ext cx="8851678" cy="12892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DFE117-1632-4870-84D4-89481DE358D1}"/>
                </a:ext>
              </a:extLst>
            </p:cNvPr>
            <p:cNvSpPr txBox="1"/>
            <p:nvPr/>
          </p:nvSpPr>
          <p:spPr>
            <a:xfrm>
              <a:off x="3995936" y="1700808"/>
              <a:ext cx="4828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  </a:t>
              </a:r>
              <a:r>
                <a:rPr lang="en-US" sz="1600" dirty="0" err="1"/>
                <a:t>og</a:t>
              </a:r>
              <a:endParaRPr lang="en-US" sz="16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BF5FA8-163E-4CB4-8D45-4458DF469BD9}"/>
                </a:ext>
              </a:extLst>
            </p:cNvPr>
            <p:cNvSpPr txBox="1"/>
            <p:nvPr/>
          </p:nvSpPr>
          <p:spPr>
            <a:xfrm>
              <a:off x="5508104" y="1700808"/>
              <a:ext cx="6480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  </a:t>
              </a:r>
              <a:r>
                <a:rPr lang="en-US" sz="1600" dirty="0" err="1"/>
                <a:t>og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050328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28F436E8-5BA9-4B92-B849-0A7F1F875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DC37C8F-73E8-4D67-BD04-A33E9A2AC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B6B-6A16-4D0B-B6BC-52D8B33A6A07}" type="slidenum">
              <a:rPr lang="el-GR" smtClean="0"/>
              <a:pPr/>
              <a:t>35</a:t>
            </a:fld>
            <a:endParaRPr lang="el-GR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01FC1B-E445-4389-860C-7EFE81AC339C}"/>
              </a:ext>
            </a:extLst>
          </p:cNvPr>
          <p:cNvGrpSpPr/>
          <p:nvPr/>
        </p:nvGrpSpPr>
        <p:grpSpPr>
          <a:xfrm>
            <a:off x="395536" y="25048"/>
            <a:ext cx="8322074" cy="6284272"/>
            <a:chOff x="395536" y="25048"/>
            <a:chExt cx="8322074" cy="6284272"/>
          </a:xfrm>
        </p:grpSpPr>
        <p:pic>
          <p:nvPicPr>
            <p:cNvPr id="2" name="Εικόνα 1">
              <a:extLst>
                <a:ext uri="{FF2B5EF4-FFF2-40B4-BE49-F238E27FC236}">
                  <a16:creationId xmlns:a16="http://schemas.microsoft.com/office/drawing/2014/main" id="{0CF1B58C-D01D-4825-9B8D-7F170F4E8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8242" y="25048"/>
              <a:ext cx="6938648" cy="1482973"/>
            </a:xfrm>
            <a:prstGeom prst="rect">
              <a:avLst/>
            </a:prstGeom>
          </p:spPr>
        </p:pic>
        <p:pic>
          <p:nvPicPr>
            <p:cNvPr id="3" name="Εικόνα 2">
              <a:extLst>
                <a:ext uri="{FF2B5EF4-FFF2-40B4-BE49-F238E27FC236}">
                  <a16:creationId xmlns:a16="http://schemas.microsoft.com/office/drawing/2014/main" id="{7951EB81-91A5-4702-A650-40D47C579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36" y="1668224"/>
              <a:ext cx="8322074" cy="464109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513013-B329-4E9F-BA8B-74B394BE1E47}"/>
                </a:ext>
              </a:extLst>
            </p:cNvPr>
            <p:cNvSpPr txBox="1"/>
            <p:nvPr/>
          </p:nvSpPr>
          <p:spPr>
            <a:xfrm>
              <a:off x="3662434" y="2082902"/>
              <a:ext cx="404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 </a:t>
              </a:r>
              <a:r>
                <a:rPr lang="en-US" sz="1400" dirty="0" err="1"/>
                <a:t>og</a:t>
              </a:r>
              <a:endParaRPr lang="en-US" sz="14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864FD1-BC52-49B8-B072-5A620F4E74D6}"/>
                </a:ext>
              </a:extLst>
            </p:cNvPr>
            <p:cNvSpPr txBox="1"/>
            <p:nvPr/>
          </p:nvSpPr>
          <p:spPr>
            <a:xfrm>
              <a:off x="5102594" y="2079259"/>
              <a:ext cx="404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 </a:t>
              </a:r>
              <a:r>
                <a:rPr lang="en-US" sz="1400" dirty="0" err="1"/>
                <a:t>og</a:t>
              </a:r>
              <a:endParaRPr lang="en-US" sz="1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E3E0A6-C00B-4342-B02E-C79DF211E635}"/>
                </a:ext>
              </a:extLst>
            </p:cNvPr>
            <p:cNvSpPr txBox="1"/>
            <p:nvPr/>
          </p:nvSpPr>
          <p:spPr>
            <a:xfrm>
              <a:off x="1863466" y="4005064"/>
              <a:ext cx="404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 </a:t>
              </a:r>
              <a:r>
                <a:rPr lang="en-US" sz="1400" dirty="0" err="1"/>
                <a:t>og</a:t>
              </a:r>
              <a:endParaRPr lang="en-US" sz="14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3A1087-40DB-48F5-B611-3E5B1B08F2CA}"/>
                </a:ext>
              </a:extLst>
            </p:cNvPr>
            <p:cNvSpPr txBox="1"/>
            <p:nvPr/>
          </p:nvSpPr>
          <p:spPr>
            <a:xfrm>
              <a:off x="3203848" y="4017748"/>
              <a:ext cx="404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 </a:t>
              </a:r>
              <a:r>
                <a:rPr lang="en-US" sz="1400" dirty="0" err="1"/>
                <a:t>og</a:t>
              </a:r>
              <a:endParaRPr lang="en-US" sz="1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DD1BCE-3FDD-4FDD-B35B-AA337BE37441}"/>
                </a:ext>
              </a:extLst>
            </p:cNvPr>
            <p:cNvSpPr txBox="1"/>
            <p:nvPr/>
          </p:nvSpPr>
          <p:spPr>
            <a:xfrm>
              <a:off x="1475656" y="4017748"/>
              <a:ext cx="2560316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-0.63log(0.63)-0.37log(0.37)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60806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28F436E8-5BA9-4B92-B849-0A7F1F875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DC37C8F-73E8-4D67-BD04-A33E9A2AC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B6B-6A16-4D0B-B6BC-52D8B33A6A07}" type="slidenum">
              <a:rPr lang="el-GR" smtClean="0"/>
              <a:pPr/>
              <a:t>36</a:t>
            </a:fld>
            <a:endParaRPr lang="el-GR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3E511A23-C2BD-4A93-A137-68699DEA2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6" y="715499"/>
            <a:ext cx="9121547" cy="542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975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AD2B05-38BC-343D-2A5C-6FCE55212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C0BCA-96CF-1408-37C9-0DD615611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8568" y="6356351"/>
            <a:ext cx="2057400" cy="365125"/>
          </a:xfrm>
        </p:spPr>
        <p:txBody>
          <a:bodyPr/>
          <a:lstStyle/>
          <a:p>
            <a:fld id="{81799540-1104-4736-BE2C-CB8168F38CEF}" type="slidenum">
              <a:rPr lang="el-GR" smtClean="0"/>
              <a:pPr/>
              <a:t>37</a:t>
            </a:fld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19C5C-3CAF-7611-99E0-17368FA05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43" y="0"/>
            <a:ext cx="765851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4794A2-62AC-773E-807F-A4D942F9571F}"/>
              </a:ext>
            </a:extLst>
          </p:cNvPr>
          <p:cNvSpPr txBox="1"/>
          <p:nvPr/>
        </p:nvSpPr>
        <p:spPr>
          <a:xfrm>
            <a:off x="2716567" y="0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ΓΕ4/2021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04C09E-4368-7E60-07E0-9085C1711728}"/>
              </a:ext>
            </a:extLst>
          </p:cNvPr>
          <p:cNvSpPr/>
          <p:nvPr/>
        </p:nvSpPr>
        <p:spPr>
          <a:xfrm>
            <a:off x="1118586" y="5921406"/>
            <a:ext cx="7146525" cy="936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501F756-97F9-961D-4D1B-674C8A307567}"/>
              </a:ext>
            </a:extLst>
          </p:cNvPr>
          <p:cNvSpPr txBox="1">
            <a:spLocks/>
          </p:cNvSpPr>
          <p:nvPr/>
        </p:nvSpPr>
        <p:spPr>
          <a:xfrm>
            <a:off x="3181350" y="65087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l-G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/>
              <a:t>ΕΑΠ / ΠΛΗ22 /ΗΛΕ.46/5η ΟΣΣ/28.04.2024/ Ν.Δημητρίου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87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AD2B05-38BC-343D-2A5C-6FCE55212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41830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C0BCA-96CF-1408-37C9-0DD615611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38</a:t>
            </a:fld>
            <a:endParaRPr lang="el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5411B6-669C-026E-534F-3E30D07CD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90" y="0"/>
            <a:ext cx="7696751" cy="64318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EED93C-4676-C32A-3CEE-6284C3E54026}"/>
              </a:ext>
            </a:extLst>
          </p:cNvPr>
          <p:cNvSpPr txBox="1"/>
          <p:nvPr/>
        </p:nvSpPr>
        <p:spPr>
          <a:xfrm>
            <a:off x="5837410" y="1660125"/>
            <a:ext cx="2776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400" dirty="0"/>
              <a:t>Χ</a:t>
            </a:r>
            <a:endParaRPr lang="en-US" sz="1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53628F-068E-6177-9F7E-84A3E8A6F531}"/>
              </a:ext>
            </a:extLst>
          </p:cNvPr>
          <p:cNvSpPr/>
          <p:nvPr/>
        </p:nvSpPr>
        <p:spPr>
          <a:xfrm>
            <a:off x="719091" y="4110361"/>
            <a:ext cx="7876350" cy="9942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205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AD2B05-38BC-343D-2A5C-6FCE55212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C0BCA-96CF-1408-37C9-0DD615611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39</a:t>
            </a:fld>
            <a:endParaRPr lang="el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D2301-BEED-5748-92ED-276F32014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609600"/>
            <a:ext cx="88582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47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ABC2F7D7-DAF4-4F96-BC5C-EBD58DB45EE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Κανάλια Επικοινωνίας (4)</a:t>
            </a: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4B29171E-74F1-4E19-9CB7-443213723B8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-241813" y="1422400"/>
            <a:ext cx="8694737" cy="4530725"/>
          </a:xfrm>
        </p:spPr>
        <p:txBody>
          <a:bodyPr>
            <a:normAutofit/>
          </a:bodyPr>
          <a:lstStyle/>
          <a:p>
            <a:pPr lvl="1" eaLnBrk="1" hangingPunct="1"/>
            <a:r>
              <a:rPr lang="el-GR" altLang="el-GR" sz="2000" dirty="0"/>
              <a:t>Συνδυασμένη Εντροπία</a:t>
            </a:r>
          </a:p>
          <a:p>
            <a:pPr lvl="2" eaLnBrk="1" hangingPunct="1"/>
            <a:r>
              <a:rPr lang="el-GR" altLang="el-GR" sz="1800" dirty="0"/>
              <a:t> </a:t>
            </a:r>
          </a:p>
          <a:p>
            <a:pPr lvl="2" eaLnBrk="1" hangingPunct="1"/>
            <a:r>
              <a:rPr lang="el-GR" altLang="el-GR" sz="1800" dirty="0"/>
              <a:t>Η(Χ,Υ)=Η(Χ)+Η(Υ/Χ)</a:t>
            </a:r>
          </a:p>
          <a:p>
            <a:pPr lvl="1" eaLnBrk="1" hangingPunct="1"/>
            <a:endParaRPr lang="en-US" altLang="el-GR" sz="2000" dirty="0"/>
          </a:p>
          <a:p>
            <a:pPr lvl="1" eaLnBrk="1" hangingPunct="1"/>
            <a:r>
              <a:rPr lang="el-GR" altLang="el-GR" sz="2000" dirty="0"/>
              <a:t>Δεσμευμένη Εντροπία</a:t>
            </a:r>
          </a:p>
          <a:p>
            <a:pPr lvl="2" eaLnBrk="1" hangingPunct="1"/>
            <a:r>
              <a:rPr lang="el-GR" altLang="el-GR" sz="1800" dirty="0"/>
              <a:t> </a:t>
            </a:r>
          </a:p>
          <a:p>
            <a:pPr lvl="1" eaLnBrk="1" hangingPunct="1"/>
            <a:endParaRPr lang="en-US" altLang="el-GR" sz="2000" dirty="0"/>
          </a:p>
          <a:p>
            <a:pPr lvl="1" eaLnBrk="1" hangingPunct="1"/>
            <a:r>
              <a:rPr lang="el-GR" altLang="el-GR" sz="2000" dirty="0"/>
              <a:t>Αμοιβαία Πληροφορία</a:t>
            </a:r>
          </a:p>
          <a:p>
            <a:pPr lvl="2" eaLnBrk="1" hangingPunct="1"/>
            <a:r>
              <a:rPr lang="el-GR" altLang="el-GR" sz="1800" dirty="0"/>
              <a:t>Ι(Χ;Υ)= Η(Χ)-Η(Χ/Υ)=</a:t>
            </a:r>
            <a:r>
              <a:rPr lang="en-GB" altLang="el-GR" sz="1800" dirty="0"/>
              <a:t>H(Y)-H(Y/X)</a:t>
            </a:r>
            <a:endParaRPr lang="el-GR" altLang="el-GR" sz="1800" dirty="0"/>
          </a:p>
          <a:p>
            <a:pPr lvl="2" eaLnBrk="1" hangingPunct="1"/>
            <a:r>
              <a:rPr lang="el-GR" altLang="el-GR" sz="1800" dirty="0"/>
              <a:t>Είναι το μέγεθος εκείνο που μετράει το ποσό της μείωσης της αβεβαιότητας της Χ όταν γίνει γνωστό το Υ.</a:t>
            </a:r>
          </a:p>
          <a:p>
            <a:pPr lvl="2" eaLnBrk="1" hangingPunct="1"/>
            <a:r>
              <a:rPr lang="el-GR" altLang="el-GR" sz="1800" dirty="0"/>
              <a:t>Τη μέση πληροφορία της Χ που μεταφέρεται στη Υ. </a:t>
            </a:r>
          </a:p>
          <a:p>
            <a:pPr lvl="2" eaLnBrk="1" hangingPunct="1"/>
            <a:endParaRPr lang="el-GR" altLang="el-GR" sz="1800" dirty="0"/>
          </a:p>
        </p:txBody>
      </p:sp>
      <p:graphicFrame>
        <p:nvGraphicFramePr>
          <p:cNvPr id="137220" name="Object 4">
            <a:extLst>
              <a:ext uri="{FF2B5EF4-FFF2-40B4-BE49-F238E27FC236}">
                <a16:creationId xmlns:a16="http://schemas.microsoft.com/office/drawing/2014/main" id="{7A1563BE-D1CC-4AEB-BBB1-DF95AD1CE5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569745"/>
              </p:ext>
            </p:extLst>
          </p:nvPr>
        </p:nvGraphicFramePr>
        <p:xfrm>
          <a:off x="977907" y="3010634"/>
          <a:ext cx="3098800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0376475" imgH="6143625" progId="Equation.DSMT4">
                  <p:embed/>
                </p:oleObj>
              </mc:Choice>
              <mc:Fallback>
                <p:oleObj name="Equation" r:id="rId2" imgW="40376475" imgH="6143625" progId="Equation.DSMT4">
                  <p:embed/>
                  <p:pic>
                    <p:nvPicPr>
                      <p:cNvPr id="137220" name="Object 4">
                        <a:extLst>
                          <a:ext uri="{FF2B5EF4-FFF2-40B4-BE49-F238E27FC236}">
                            <a16:creationId xmlns:a16="http://schemas.microsoft.com/office/drawing/2014/main" id="{7A1563BE-D1CC-4AEB-BBB1-DF95AD1CE5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7907" y="3010634"/>
                        <a:ext cx="3098800" cy="471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21" name="Object 5">
            <a:extLst>
              <a:ext uri="{FF2B5EF4-FFF2-40B4-BE49-F238E27FC236}">
                <a16:creationId xmlns:a16="http://schemas.microsoft.com/office/drawing/2014/main" id="{CE8D6BAC-FEF5-40F3-87F2-D06CAC2776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6532779"/>
              </p:ext>
            </p:extLst>
          </p:nvPr>
        </p:nvGraphicFramePr>
        <p:xfrm>
          <a:off x="977907" y="1722438"/>
          <a:ext cx="3068638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9062025" imgH="6143625" progId="Equation.3">
                  <p:embed/>
                </p:oleObj>
              </mc:Choice>
              <mc:Fallback>
                <p:oleObj name="Equation" r:id="rId4" imgW="39062025" imgH="6143625" progId="Equation.3">
                  <p:embed/>
                  <p:pic>
                    <p:nvPicPr>
                      <p:cNvPr id="137221" name="Object 5">
                        <a:extLst>
                          <a:ext uri="{FF2B5EF4-FFF2-40B4-BE49-F238E27FC236}">
                            <a16:creationId xmlns:a16="http://schemas.microsoft.com/office/drawing/2014/main" id="{CE8D6BAC-FEF5-40F3-87F2-D06CAC2776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7907" y="1722438"/>
                        <a:ext cx="3068638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22" name="Oval 6">
            <a:extLst>
              <a:ext uri="{FF2B5EF4-FFF2-40B4-BE49-F238E27FC236}">
                <a16:creationId xmlns:a16="http://schemas.microsoft.com/office/drawing/2014/main" id="{EE11DF49-4C31-4F2D-A5BF-DFFC45C95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1587" y="1547813"/>
            <a:ext cx="2243137" cy="2773362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l-GR" sz="2000"/>
          </a:p>
        </p:txBody>
      </p:sp>
      <p:sp>
        <p:nvSpPr>
          <p:cNvPr id="137223" name="Oval 7">
            <a:extLst>
              <a:ext uri="{FF2B5EF4-FFF2-40B4-BE49-F238E27FC236}">
                <a16:creationId xmlns:a16="http://schemas.microsoft.com/office/drawing/2014/main" id="{D43386AF-8EF3-46BB-A583-520F4B062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5549" y="1547813"/>
            <a:ext cx="2243138" cy="2773362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l-GR" sz="2000"/>
          </a:p>
        </p:txBody>
      </p:sp>
      <p:sp>
        <p:nvSpPr>
          <p:cNvPr id="137224" name="Text Box 8">
            <a:extLst>
              <a:ext uri="{FF2B5EF4-FFF2-40B4-BE49-F238E27FC236}">
                <a16:creationId xmlns:a16="http://schemas.microsoft.com/office/drawing/2014/main" id="{4344ABF0-8A32-49C5-AA03-FCCE50213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9874" y="2719388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H(X/Y)</a:t>
            </a:r>
          </a:p>
        </p:txBody>
      </p:sp>
      <p:sp>
        <p:nvSpPr>
          <p:cNvPr id="137225" name="Text Box 9">
            <a:extLst>
              <a:ext uri="{FF2B5EF4-FFF2-40B4-BE49-F238E27FC236}">
                <a16:creationId xmlns:a16="http://schemas.microsoft.com/office/drawing/2014/main" id="{BB7CA1FD-DE06-4FE8-B88B-FD669692E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3662" y="2719388"/>
            <a:ext cx="781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Ι(X;Υ)</a:t>
            </a:r>
          </a:p>
        </p:txBody>
      </p:sp>
      <p:sp>
        <p:nvSpPr>
          <p:cNvPr id="137226" name="Text Box 10">
            <a:extLst>
              <a:ext uri="{FF2B5EF4-FFF2-40B4-BE49-F238E27FC236}">
                <a16:creationId xmlns:a16="http://schemas.microsoft.com/office/drawing/2014/main" id="{3B542514-8A44-4B17-9DDB-7604E70FA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9512" y="2719388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Η(Υ/Χ)</a:t>
            </a:r>
          </a:p>
        </p:txBody>
      </p:sp>
      <p:sp>
        <p:nvSpPr>
          <p:cNvPr id="137227" name="AutoShape 11">
            <a:extLst>
              <a:ext uri="{FF2B5EF4-FFF2-40B4-BE49-F238E27FC236}">
                <a16:creationId xmlns:a16="http://schemas.microsoft.com/office/drawing/2014/main" id="{B0FFC3C1-E26F-4BEA-A944-07A59AF3B873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8452924" y="4065588"/>
            <a:ext cx="663575" cy="352425"/>
          </a:xfrm>
          <a:prstGeom prst="borderCallout1">
            <a:avLst>
              <a:gd name="adj1" fmla="val 32431"/>
              <a:gd name="adj2" fmla="val 111481"/>
              <a:gd name="adj3" fmla="val 56755"/>
              <a:gd name="adj4" fmla="val 15334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H(Y)</a:t>
            </a:r>
          </a:p>
        </p:txBody>
      </p:sp>
      <p:sp>
        <p:nvSpPr>
          <p:cNvPr id="137228" name="AutoShape 12">
            <a:extLst>
              <a:ext uri="{FF2B5EF4-FFF2-40B4-BE49-F238E27FC236}">
                <a16:creationId xmlns:a16="http://schemas.microsoft.com/office/drawing/2014/main" id="{06C73FFD-D247-4DF9-8555-C05543C6566A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4728649" y="3803650"/>
            <a:ext cx="663575" cy="352425"/>
          </a:xfrm>
          <a:prstGeom prst="borderCallout1">
            <a:avLst>
              <a:gd name="adj1" fmla="val 32431"/>
              <a:gd name="adj2" fmla="val -11486"/>
              <a:gd name="adj3" fmla="val 104954"/>
              <a:gd name="adj4" fmla="val -8373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H(Χ)</a:t>
            </a:r>
          </a:p>
        </p:txBody>
      </p:sp>
      <p:sp>
        <p:nvSpPr>
          <p:cNvPr id="137229" name="AutoShape 13">
            <a:extLst>
              <a:ext uri="{FF2B5EF4-FFF2-40B4-BE49-F238E27FC236}">
                <a16:creationId xmlns:a16="http://schemas.microsoft.com/office/drawing/2014/main" id="{1621648F-7CD0-410E-BCBE-53DDF798F995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6740012" y="969963"/>
            <a:ext cx="874712" cy="352425"/>
          </a:xfrm>
          <a:prstGeom prst="borderCallout1">
            <a:avLst>
              <a:gd name="adj1" fmla="val 32431"/>
              <a:gd name="adj2" fmla="val 108708"/>
              <a:gd name="adj3" fmla="val 162611"/>
              <a:gd name="adj4" fmla="val 15499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/>
              <a:t>H(Χ,Υ)</a:t>
            </a:r>
          </a:p>
        </p:txBody>
      </p:sp>
      <p:sp>
        <p:nvSpPr>
          <p:cNvPr id="137230" name="AutoShape 14">
            <a:extLst>
              <a:ext uri="{FF2B5EF4-FFF2-40B4-BE49-F238E27FC236}">
                <a16:creationId xmlns:a16="http://schemas.microsoft.com/office/drawing/2014/main" id="{48B4C403-A070-4E0A-B652-ACC908F5D142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6740012" y="968375"/>
            <a:ext cx="874712" cy="352425"/>
          </a:xfrm>
          <a:prstGeom prst="borderCallout1">
            <a:avLst>
              <a:gd name="adj1" fmla="val 32431"/>
              <a:gd name="adj2" fmla="val -8713"/>
              <a:gd name="adj3" fmla="val 165764"/>
              <a:gd name="adj4" fmla="val -4410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b="1"/>
              <a:t>H(Χ,Υ)</a:t>
            </a:r>
          </a:p>
        </p:txBody>
      </p:sp>
      <p:sp>
        <p:nvSpPr>
          <p:cNvPr id="137231" name="Footer Placeholder 4">
            <a:extLst>
              <a:ext uri="{FF2B5EF4-FFF2-40B4-BE49-F238E27FC236}">
                <a16:creationId xmlns:a16="http://schemas.microsoft.com/office/drawing/2014/main" id="{424A432C-A902-4203-A3A0-B0F6BD5FA424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D3F0F0CB-262F-4D55-AA81-F3CC32C1975A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4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4A3DBA-A411-48A3-967E-4B9F08F2BDB5}"/>
              </a:ext>
            </a:extLst>
          </p:cNvPr>
          <p:cNvSpPr txBox="1"/>
          <p:nvPr/>
        </p:nvSpPr>
        <p:spPr>
          <a:xfrm>
            <a:off x="283427" y="5541842"/>
            <a:ext cx="6840760" cy="34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eaLnBrk="1" hangingPunct="1">
              <a:lnSpc>
                <a:spcPct val="80000"/>
              </a:lnSpc>
            </a:pPr>
            <a:r>
              <a:rPr lang="el-GR" altLang="el-GR" sz="2000" dirty="0"/>
              <a:t>Η χωρητικότητα </a:t>
            </a:r>
            <a:r>
              <a:rPr lang="en-GB" altLang="el-GR" sz="2000" dirty="0"/>
              <a:t>C, </a:t>
            </a:r>
            <a:r>
              <a:rPr lang="el-GR" altLang="el-GR" sz="2000" dirty="0"/>
              <a:t>του καναλιού </a:t>
            </a:r>
            <a:r>
              <a:rPr lang="en-GB" altLang="el-GR" sz="2000" dirty="0"/>
              <a:t>Q, </a:t>
            </a:r>
            <a:r>
              <a:rPr lang="el-GR" altLang="el-GR" sz="2000" dirty="0"/>
              <a:t>είναι</a:t>
            </a:r>
            <a:r>
              <a:rPr lang="en-GB" altLang="el-GR" sz="2000" dirty="0"/>
              <a:t>:</a:t>
            </a:r>
            <a:r>
              <a:rPr lang="el-GR" altLang="el-GR" sz="2000" dirty="0"/>
              <a:t>   </a:t>
            </a:r>
            <a:r>
              <a:rPr lang="en-GB" altLang="el-GR" sz="1800" b="1" i="1" dirty="0"/>
              <a:t>C(Q)=max I(X;Y)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C2256344-A848-4A4A-8614-B61C190B9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9367" y="5822951"/>
            <a:ext cx="412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l-GR" sz="1600" b="1" i="1" dirty="0"/>
              <a:t>P</a:t>
            </a:r>
            <a:r>
              <a:rPr lang="en-GB" altLang="el-GR" sz="1600" b="1" i="1" baseline="-25000" dirty="0"/>
              <a:t>X</a:t>
            </a:r>
            <a:endParaRPr lang="el-GR" altLang="el-GR" sz="1600" b="1" i="1" baseline="-25000" dirty="0"/>
          </a:p>
        </p:txBody>
      </p:sp>
      <p:sp>
        <p:nvSpPr>
          <p:cNvPr id="2" name="Θέση υποσέλιδου 2">
            <a:extLst>
              <a:ext uri="{FF2B5EF4-FFF2-40B4-BE49-F238E27FC236}">
                <a16:creationId xmlns:a16="http://schemas.microsoft.com/office/drawing/2014/main" id="{FABA00C4-E096-5D57-6163-9A2ABE06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3807" y="6380896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l-GR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AD2B05-38BC-343D-2A5C-6FCE55212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C0BCA-96CF-1408-37C9-0DD615611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40</a:t>
            </a:fld>
            <a:endParaRPr lang="el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4033B4-DF06-0B80-B90E-B17AE7217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276"/>
            <a:ext cx="91059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30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C23494C4-F768-483D-98D3-6B4AC1BF7D9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l-GR" altLang="el-GR"/>
              <a:t>Συμπεράσματα</a:t>
            </a:r>
            <a:endParaRPr lang="en-US" altLang="el-GR"/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AFC4FBA5-3627-476C-9EC8-47034A41B82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9874" y="1408374"/>
            <a:ext cx="8186876" cy="5006711"/>
          </a:xfrm>
        </p:spPr>
        <p:txBody>
          <a:bodyPr>
            <a:normAutofit lnSpcReduction="10000"/>
          </a:bodyPr>
          <a:lstStyle/>
          <a:p>
            <a:r>
              <a:rPr lang="el-GR" altLang="el-GR" sz="2000" dirty="0"/>
              <a:t>Αμοιβαία Πληροφορία = Ποσό πληροφορίας που μεταφέρεται πάνω από το κανάλι με δεδομένες τις πιθανότητες συμβόλων εισόδου</a:t>
            </a:r>
          </a:p>
          <a:p>
            <a:r>
              <a:rPr lang="el-GR" altLang="el-GR" sz="2000" dirty="0"/>
              <a:t>Χωρητικότητα Καναλιού = Μέγιστο Ποσό πληροφορίας που  είναι δυνατόν να μεταφερθεί πάνω από το κανάλι.</a:t>
            </a:r>
          </a:p>
          <a:p>
            <a:pPr lvl="1"/>
            <a:r>
              <a:rPr lang="el-GR" altLang="el-GR" sz="1800" dirty="0"/>
              <a:t>Μεγιστοποίηση Αμοιβαίας Πληροφορίας ως προς τις πιθανότητες εισόδου</a:t>
            </a:r>
          </a:p>
          <a:p>
            <a:r>
              <a:rPr lang="el-GR" altLang="el-GR" sz="2000" dirty="0"/>
              <a:t>Τα παραπάνω προϋποθέτουν ύπαρξη θορύβου στο κανάλι.</a:t>
            </a:r>
          </a:p>
          <a:p>
            <a:r>
              <a:rPr lang="el-GR" altLang="el-GR" sz="2000" dirty="0"/>
              <a:t>Σε περίπτωση απουσίας θορύβου τότε </a:t>
            </a:r>
            <a:endParaRPr lang="en-US" altLang="el-GR" sz="2000" dirty="0"/>
          </a:p>
          <a:p>
            <a:pPr lvl="1"/>
            <a:r>
              <a:rPr lang="el-GR" altLang="el-GR" sz="1800" dirty="0"/>
              <a:t>Ποσό πληροφορίας που μεταφέρεται πάνω από το κανάλι με δεδομένες τις πιθανότητες συμβόλων εισόδου</a:t>
            </a:r>
            <a:r>
              <a:rPr lang="en-US" altLang="el-GR" sz="1800" dirty="0"/>
              <a:t> </a:t>
            </a:r>
            <a:r>
              <a:rPr lang="el-GR" altLang="el-GR" sz="1800" dirty="0"/>
              <a:t>είναι η Η(Χ)</a:t>
            </a:r>
            <a:endParaRPr lang="en-US" altLang="el-GR" sz="1800" dirty="0"/>
          </a:p>
          <a:p>
            <a:pPr lvl="1"/>
            <a:r>
              <a:rPr lang="el-GR" altLang="el-GR" sz="1800" dirty="0"/>
              <a:t>Η χωρητικότητα του καναλιού είναι απλά η </a:t>
            </a:r>
            <a:r>
              <a:rPr lang="en-US" altLang="el-GR" sz="1800" dirty="0" err="1"/>
              <a:t>maxH</a:t>
            </a:r>
            <a:r>
              <a:rPr lang="en-US" altLang="el-GR" sz="1800" dirty="0"/>
              <a:t>(X)</a:t>
            </a:r>
            <a:r>
              <a:rPr lang="el-GR" altLang="el-GR" sz="1800" dirty="0"/>
              <a:t> που επιτυγχάνεται σε περίπτωση </a:t>
            </a:r>
            <a:r>
              <a:rPr lang="el-GR" altLang="el-GR" sz="1800" dirty="0" err="1"/>
              <a:t>ισοπίθανων</a:t>
            </a:r>
            <a:r>
              <a:rPr lang="el-GR" altLang="el-GR" sz="1800" dirty="0"/>
              <a:t> συμβόλων</a:t>
            </a:r>
          </a:p>
          <a:p>
            <a:r>
              <a:rPr lang="el-GR" altLang="el-GR" sz="2000" dirty="0"/>
              <a:t>Ισχύουν δηλαδή</a:t>
            </a:r>
          </a:p>
          <a:p>
            <a:r>
              <a:rPr lang="el-GR" altLang="el-GR" sz="2000" dirty="0"/>
              <a:t>Ι(Χ;Υ)</a:t>
            </a:r>
            <a:r>
              <a:rPr lang="en-US" altLang="el-GR" sz="2000" dirty="0"/>
              <a:t> </a:t>
            </a:r>
            <a:r>
              <a:rPr lang="el-GR" altLang="el-GR" sz="2000" dirty="0"/>
              <a:t>≤</a:t>
            </a:r>
            <a:r>
              <a:rPr lang="en-US" altLang="el-GR" sz="2000" dirty="0"/>
              <a:t> C</a:t>
            </a:r>
            <a:r>
              <a:rPr lang="el-GR" altLang="el-GR" sz="2000" dirty="0"/>
              <a:t> ≤ </a:t>
            </a:r>
            <a:r>
              <a:rPr lang="en-US" altLang="el-GR" sz="2000" dirty="0"/>
              <a:t>H(X)</a:t>
            </a:r>
            <a:r>
              <a:rPr lang="el-GR" altLang="el-GR" sz="2000" dirty="0"/>
              <a:t> ≤ </a:t>
            </a:r>
            <a:r>
              <a:rPr lang="en-US" altLang="el-GR" sz="2000" dirty="0" err="1"/>
              <a:t>maxH</a:t>
            </a:r>
            <a:r>
              <a:rPr lang="en-US" altLang="el-GR" sz="2000" dirty="0"/>
              <a:t>(X)=</a:t>
            </a:r>
            <a:r>
              <a:rPr lang="en-US" altLang="el-GR" sz="2000" dirty="0" err="1"/>
              <a:t>logn</a:t>
            </a:r>
            <a:endParaRPr lang="en-US" altLang="el-GR" sz="2000" dirty="0"/>
          </a:p>
          <a:p>
            <a:r>
              <a:rPr lang="el-GR" altLang="el-GR" sz="2000" dirty="0"/>
              <a:t>Εάν έχουμε σύνδεση σε σειρά καναλιών, ο ισοδύναμος πίνακας μετάβασης είναι ίσος με το γινόμενο των επιμέρους πινάκων μετάβασης </a:t>
            </a:r>
          </a:p>
        </p:txBody>
      </p:sp>
      <p:sp>
        <p:nvSpPr>
          <p:cNvPr id="175108" name="Rectangle 5">
            <a:extLst>
              <a:ext uri="{FF2B5EF4-FFF2-40B4-BE49-F238E27FC236}">
                <a16:creationId xmlns:a16="http://schemas.microsoft.com/office/drawing/2014/main" id="{706C893B-767E-400E-AFA2-F81DD2A0D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l-GR" altLang="el-GR"/>
          </a:p>
        </p:txBody>
      </p:sp>
      <p:sp>
        <p:nvSpPr>
          <p:cNvPr id="175109" name="Footer Placeholder 4">
            <a:extLst>
              <a:ext uri="{FF2B5EF4-FFF2-40B4-BE49-F238E27FC236}">
                <a16:creationId xmlns:a16="http://schemas.microsoft.com/office/drawing/2014/main" id="{51484136-1D96-4DE3-8729-A5BCF6A39725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CC748B5F-A9F1-4D1A-931D-1FC881FBC0CA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41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BADAE717-632E-179A-3D06-4A129D164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0626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E3E2D-D29B-3E83-8EE6-ADDBA8D68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Επιπλέον παραδείγματα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D63AE-7A24-D8D8-7DA8-38D676DF9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0DD1C-5076-020A-3477-8824E0BBE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A48D6-CD1E-A3C7-0E32-C2B18CBAE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05099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26AA9261-A5C5-4C4C-8CC6-0AF9F0D0B75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Παραδείγματα Καναλιών (1)</a:t>
            </a:r>
            <a:endParaRPr lang="en-US" altLang="el-GR"/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E1FAB763-4466-49B0-A441-C73E13A23F0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68413"/>
            <a:ext cx="8229600" cy="4862512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b="1" u="sng"/>
              <a:t>Άσκηση</a:t>
            </a:r>
          </a:p>
          <a:p>
            <a:pPr lvl="1" eaLnBrk="1" hangingPunct="1"/>
            <a:r>
              <a:rPr lang="el-GR" altLang="el-GR"/>
              <a:t>Δίνεται ένα διακριτό κανάλι χωρίς μνήμη. Στην είσοδο του καναλιού εμφανίζονται τα σύμβολα </a:t>
            </a:r>
            <a:r>
              <a:rPr lang="el-GR" altLang="el-GR" i="1"/>
              <a:t>x</a:t>
            </a:r>
            <a:r>
              <a:rPr lang="el-GR" altLang="el-GR" i="1" baseline="-25000"/>
              <a:t>i</a:t>
            </a:r>
            <a:r>
              <a:rPr lang="el-GR" altLang="el-GR"/>
              <a:t>, </a:t>
            </a:r>
            <a:r>
              <a:rPr lang="el-GR" altLang="el-GR" i="1"/>
              <a:t>i=1, 2,</a:t>
            </a:r>
            <a:r>
              <a:rPr lang="el-GR" altLang="el-GR"/>
              <a:t> με πιθανότητα εμφάνισης του </a:t>
            </a:r>
            <a:r>
              <a:rPr lang="el-GR" altLang="el-GR" i="1"/>
              <a:t>x</a:t>
            </a:r>
            <a:r>
              <a:rPr lang="el-GR" altLang="el-GR" i="1" baseline="-25000"/>
              <a:t>1</a:t>
            </a:r>
            <a:r>
              <a:rPr lang="el-GR" altLang="el-GR"/>
              <a:t>, </a:t>
            </a:r>
            <a:r>
              <a:rPr lang="el-GR" altLang="el-GR" i="1"/>
              <a:t>p(x</a:t>
            </a:r>
            <a:r>
              <a:rPr lang="el-GR" altLang="el-GR" i="1" baseline="-25000"/>
              <a:t>1</a:t>
            </a:r>
            <a:r>
              <a:rPr lang="el-GR" altLang="el-GR" i="1"/>
              <a:t>)=a</a:t>
            </a:r>
            <a:r>
              <a:rPr lang="el-GR" altLang="el-GR"/>
              <a:t>. Στην έξοδο του καναλιού λαμβάνονται τα σύμβολα </a:t>
            </a:r>
            <a:r>
              <a:rPr lang="el-GR" altLang="el-GR" i="1"/>
              <a:t>y</a:t>
            </a:r>
            <a:r>
              <a:rPr lang="el-GR" altLang="el-GR" i="1" baseline="-25000"/>
              <a:t>j</a:t>
            </a:r>
            <a:r>
              <a:rPr lang="el-GR" altLang="el-GR" i="1"/>
              <a:t>,</a:t>
            </a:r>
            <a:r>
              <a:rPr lang="el-GR" altLang="el-GR"/>
              <a:t> </a:t>
            </a:r>
            <a:r>
              <a:rPr lang="el-GR" altLang="el-GR" i="1"/>
              <a:t>j=1, 2, 3, 4</a:t>
            </a:r>
            <a:r>
              <a:rPr lang="el-GR" altLang="el-GR"/>
              <a:t> όπου οι πιθανότητες μετάβασης </a:t>
            </a:r>
            <a:r>
              <a:rPr lang="el-GR" altLang="el-GR" i="1"/>
              <a:t>p</a:t>
            </a:r>
            <a:r>
              <a:rPr lang="el-GR" altLang="el-GR" i="1" baseline="-25000"/>
              <a:t>ij</a:t>
            </a:r>
            <a:r>
              <a:rPr lang="el-GR" altLang="el-GR" i="1"/>
              <a:t>=p(y</a:t>
            </a:r>
            <a:r>
              <a:rPr lang="el-GR" altLang="el-GR" i="1" baseline="-25000"/>
              <a:t>j</a:t>
            </a:r>
            <a:r>
              <a:rPr lang="el-GR" altLang="el-GR" i="1"/>
              <a:t>/x</a:t>
            </a:r>
            <a:r>
              <a:rPr lang="en-US" altLang="el-GR" i="1" baseline="-25000"/>
              <a:t>i</a:t>
            </a:r>
            <a:r>
              <a:rPr lang="el-GR" altLang="el-GR" i="1"/>
              <a:t>)</a:t>
            </a:r>
            <a:r>
              <a:rPr lang="el-GR" altLang="el-GR"/>
              <a:t> περιέχονται στον ακόλουθο πίνακα μετάβασης του καναλιού.</a:t>
            </a:r>
          </a:p>
          <a:p>
            <a:pPr lvl="1" eaLnBrk="1" hangingPunct="1"/>
            <a:endParaRPr lang="el-GR" altLang="el-GR"/>
          </a:p>
          <a:p>
            <a:pPr lvl="1" eaLnBrk="1" hangingPunct="1"/>
            <a:endParaRPr lang="el-GR" altLang="el-GR"/>
          </a:p>
          <a:p>
            <a:pPr lvl="1" eaLnBrk="1" hangingPunct="1"/>
            <a:r>
              <a:rPr lang="el-GR" altLang="el-GR"/>
              <a:t>α) Να υπολογιστεί η ποσότητα πληροφορίας των συμβόλων εξόδου, </a:t>
            </a:r>
            <a:r>
              <a:rPr lang="el-GR" altLang="el-GR" i="1"/>
              <a:t>H(Y)</a:t>
            </a:r>
            <a:r>
              <a:rPr lang="el-GR" altLang="el-GR"/>
              <a:t>.</a:t>
            </a:r>
          </a:p>
          <a:p>
            <a:pPr lvl="1" eaLnBrk="1" hangingPunct="1"/>
            <a:r>
              <a:rPr lang="el-GR" altLang="el-GR"/>
              <a:t>β) Να υπολογιστεί η αβεβαιότητα </a:t>
            </a:r>
            <a:r>
              <a:rPr lang="el-GR" altLang="el-GR" i="1">
                <a:hlinkClick r:id="rId2" action="ppaction://hlinksldjump"/>
              </a:rPr>
              <a:t>H(Y/X)</a:t>
            </a:r>
            <a:r>
              <a:rPr lang="el-GR" altLang="el-GR"/>
              <a:t>.</a:t>
            </a:r>
          </a:p>
          <a:p>
            <a:pPr lvl="1" eaLnBrk="1" hangingPunct="1"/>
            <a:r>
              <a:rPr lang="el-GR" altLang="el-GR"/>
              <a:t>γ) Να υπολογιστεί η χωρητικότητα του καναλιού. </a:t>
            </a:r>
            <a:endParaRPr lang="en-US" altLang="el-GR"/>
          </a:p>
        </p:txBody>
      </p:sp>
      <p:sp>
        <p:nvSpPr>
          <p:cNvPr id="161796" name="Rectangle 4">
            <a:extLst>
              <a:ext uri="{FF2B5EF4-FFF2-40B4-BE49-F238E27FC236}">
                <a16:creationId xmlns:a16="http://schemas.microsoft.com/office/drawing/2014/main" id="{081B4241-3951-41D0-9C8F-95E59FB9D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l-GR" sz="2000"/>
          </a:p>
        </p:txBody>
      </p:sp>
      <p:graphicFrame>
        <p:nvGraphicFramePr>
          <p:cNvPr id="161797" name="Object 5">
            <a:extLst>
              <a:ext uri="{FF2B5EF4-FFF2-40B4-BE49-F238E27FC236}">
                <a16:creationId xmlns:a16="http://schemas.microsoft.com/office/drawing/2014/main" id="{E013FFDA-8B2B-439C-8155-2C4FCD6B3B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9752" y="3718060"/>
          <a:ext cx="2592388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212925" imgH="7896225" progId="Equation.DSMT4">
                  <p:embed/>
                </p:oleObj>
              </mc:Choice>
              <mc:Fallback>
                <p:oleObj name="Equation" r:id="rId3" imgW="27212925" imgH="7896225" progId="Equation.DSMT4">
                  <p:embed/>
                  <p:pic>
                    <p:nvPicPr>
                      <p:cNvPr id="161797" name="Object 5">
                        <a:extLst>
                          <a:ext uri="{FF2B5EF4-FFF2-40B4-BE49-F238E27FC236}">
                            <a16:creationId xmlns:a16="http://schemas.microsoft.com/office/drawing/2014/main" id="{E013FFDA-8B2B-439C-8155-2C4FCD6B3B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3718060"/>
                        <a:ext cx="2592388" cy="754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798" name="Footer Placeholder 4">
            <a:extLst>
              <a:ext uri="{FF2B5EF4-FFF2-40B4-BE49-F238E27FC236}">
                <a16:creationId xmlns:a16="http://schemas.microsoft.com/office/drawing/2014/main" id="{D3601CD9-FE8B-4395-9B88-286C72B7C672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FECA7552-6EB8-48A5-A35B-EE0D86176A66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43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B319129B-CBCC-65F8-A45F-D66CCB9CE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5573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4B4DCBDE-C3A3-473E-B874-AD78857167D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Παραδείγματα Καναλιών (2)</a:t>
            </a:r>
            <a:endParaRPr lang="en-US" altLang="el-GR"/>
          </a:p>
        </p:txBody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112F77C1-5B01-4B05-8B1D-0EB81501FE2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27063" y="1214438"/>
            <a:ext cx="7885112" cy="45704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altLang="el-GR" sz="2100" b="1" u="sng"/>
              <a:t>Απάντηση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2000"/>
              <a:t>α) Πρώτα πρέπει να υπολογίσουμε τις πιθανότητες λήψης των κωδικών συμβόλων </a:t>
            </a:r>
            <a:r>
              <a:rPr lang="el-GR" altLang="el-GR" sz="2000" i="1"/>
              <a:t>y</a:t>
            </a:r>
            <a:r>
              <a:rPr lang="el-GR" altLang="el-GR" sz="2000" i="1" baseline="-25000"/>
              <a:t>j</a:t>
            </a:r>
            <a:r>
              <a:rPr lang="el-GR" altLang="el-GR" sz="2000" i="1"/>
              <a:t>,</a:t>
            </a:r>
            <a:r>
              <a:rPr lang="el-GR" altLang="el-GR" sz="2000"/>
              <a:t> </a:t>
            </a:r>
            <a:r>
              <a:rPr lang="el-GR" altLang="el-GR" sz="2000" i="1"/>
              <a:t>j=1, 2, 3, 4</a:t>
            </a:r>
            <a:r>
              <a:rPr lang="el-GR" altLang="el-GR" sz="2000"/>
              <a:t>. Είναι </a:t>
            </a:r>
            <a:endParaRPr lang="fr-FR" altLang="el-GR" sz="2000" i="1"/>
          </a:p>
          <a:p>
            <a:pPr lvl="1" eaLnBrk="1" hangingPunct="1">
              <a:lnSpc>
                <a:spcPct val="80000"/>
              </a:lnSpc>
            </a:pPr>
            <a:r>
              <a:rPr lang="fr-FR" altLang="el-GR" sz="2000" i="1"/>
              <a:t>p(y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)= p(y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,x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)+ p(y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,x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)=p(x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 p(y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/x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)+ p(x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 p(y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/x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)=a(0,8)+(1-a)(0)=0,8</a:t>
            </a:r>
            <a:r>
              <a:rPr lang="el-GR" altLang="el-GR" sz="2000" i="1"/>
              <a:t>α</a:t>
            </a:r>
            <a:r>
              <a:rPr lang="fr-FR" altLang="el-GR" sz="2000" i="1"/>
              <a:t>. </a:t>
            </a:r>
            <a:endParaRPr lang="el-GR" altLang="el-GR" sz="2000"/>
          </a:p>
          <a:p>
            <a:pPr lvl="1" eaLnBrk="1" hangingPunct="1">
              <a:lnSpc>
                <a:spcPct val="80000"/>
              </a:lnSpc>
            </a:pPr>
            <a:r>
              <a:rPr lang="el-GR" altLang="el-GR" sz="2000"/>
              <a:t>Κατά ανάλογο τρόπο υπολογίζουμε </a:t>
            </a:r>
            <a:endParaRPr lang="el-GR" altLang="el-GR" sz="2000" i="1"/>
          </a:p>
          <a:p>
            <a:pPr lvl="1" eaLnBrk="1" hangingPunct="1">
              <a:lnSpc>
                <a:spcPct val="80000"/>
              </a:lnSpc>
            </a:pPr>
            <a:r>
              <a:rPr lang="el-GR" altLang="el-GR" sz="2000" i="1"/>
              <a:t>p(y</a:t>
            </a:r>
            <a:r>
              <a:rPr lang="el-GR" altLang="el-GR" sz="2000" i="1" baseline="-25000"/>
              <a:t>2</a:t>
            </a:r>
            <a:r>
              <a:rPr lang="el-GR" altLang="el-GR" sz="2000" i="1"/>
              <a:t>)= p(y</a:t>
            </a:r>
            <a:r>
              <a:rPr lang="el-GR" altLang="el-GR" sz="2000" i="1" baseline="-25000"/>
              <a:t>2</a:t>
            </a:r>
            <a:r>
              <a:rPr lang="el-GR" altLang="el-GR" sz="2000" i="1"/>
              <a:t>,x</a:t>
            </a:r>
            <a:r>
              <a:rPr lang="el-GR" altLang="el-GR" sz="2000" i="1" baseline="-25000"/>
              <a:t>1</a:t>
            </a:r>
            <a:r>
              <a:rPr lang="el-GR" altLang="el-GR" sz="2000" i="1"/>
              <a:t>)+ p(y</a:t>
            </a:r>
            <a:r>
              <a:rPr lang="el-GR" altLang="el-GR" sz="2000" i="1" baseline="-25000"/>
              <a:t>2</a:t>
            </a:r>
            <a:r>
              <a:rPr lang="el-GR" altLang="el-GR" sz="2000" i="1"/>
              <a:t>,x</a:t>
            </a:r>
            <a:r>
              <a:rPr lang="el-GR" altLang="el-GR" sz="2000" i="1" baseline="-25000"/>
              <a:t>2</a:t>
            </a:r>
            <a:r>
              <a:rPr lang="el-GR" altLang="el-GR" sz="2000" i="1"/>
              <a:t>)=p(x</a:t>
            </a:r>
            <a:r>
              <a:rPr lang="el-GR" altLang="el-GR" sz="2000" i="1" baseline="-25000"/>
              <a:t>1</a:t>
            </a:r>
            <a:r>
              <a:rPr lang="el-GR" altLang="el-GR" sz="2000" i="1"/>
              <a:t>) p(y</a:t>
            </a:r>
            <a:r>
              <a:rPr lang="el-GR" altLang="el-GR" sz="2000" i="1" baseline="-25000"/>
              <a:t>2</a:t>
            </a:r>
            <a:r>
              <a:rPr lang="el-GR" altLang="el-GR" sz="2000" i="1"/>
              <a:t>/x</a:t>
            </a:r>
            <a:r>
              <a:rPr lang="el-GR" altLang="el-GR" sz="2000" i="1" baseline="-25000"/>
              <a:t>1</a:t>
            </a:r>
            <a:r>
              <a:rPr lang="el-GR" altLang="el-GR" sz="2000" i="1"/>
              <a:t>)+ p(x</a:t>
            </a:r>
            <a:r>
              <a:rPr lang="el-GR" altLang="el-GR" sz="2000" i="1" baseline="-25000"/>
              <a:t>2</a:t>
            </a:r>
            <a:r>
              <a:rPr lang="el-GR" altLang="el-GR" sz="2000" i="1"/>
              <a:t>) p(y</a:t>
            </a:r>
            <a:r>
              <a:rPr lang="el-GR" altLang="el-GR" sz="2000" i="1" baseline="-25000"/>
              <a:t>2</a:t>
            </a:r>
            <a:r>
              <a:rPr lang="el-GR" altLang="el-GR" sz="2000" i="1"/>
              <a:t>/x</a:t>
            </a:r>
            <a:r>
              <a:rPr lang="el-GR" altLang="el-GR" sz="2000" i="1" baseline="-25000"/>
              <a:t>2</a:t>
            </a:r>
            <a:r>
              <a:rPr lang="el-GR" altLang="el-GR" sz="2000" i="1"/>
              <a:t>)=0,8(1-α), </a:t>
            </a:r>
            <a:endParaRPr lang="fr-FR" altLang="el-GR" sz="2000" i="1"/>
          </a:p>
          <a:p>
            <a:pPr lvl="1" eaLnBrk="1" hangingPunct="1">
              <a:lnSpc>
                <a:spcPct val="80000"/>
              </a:lnSpc>
            </a:pPr>
            <a:r>
              <a:rPr lang="fr-FR" altLang="el-GR" sz="2000" i="1"/>
              <a:t>p(y</a:t>
            </a:r>
            <a:r>
              <a:rPr lang="fr-FR" altLang="el-GR" sz="2000" i="1" baseline="-25000"/>
              <a:t>3</a:t>
            </a:r>
            <a:r>
              <a:rPr lang="fr-FR" altLang="el-GR" sz="2000" i="1"/>
              <a:t>)= p(y</a:t>
            </a:r>
            <a:r>
              <a:rPr lang="fr-FR" altLang="el-GR" sz="2000" i="1" baseline="-25000"/>
              <a:t>3</a:t>
            </a:r>
            <a:r>
              <a:rPr lang="fr-FR" altLang="el-GR" sz="2000" i="1"/>
              <a:t>,x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)+ p(y</a:t>
            </a:r>
            <a:r>
              <a:rPr lang="fr-FR" altLang="el-GR" sz="2000" i="1" baseline="-25000"/>
              <a:t>3</a:t>
            </a:r>
            <a:r>
              <a:rPr lang="fr-FR" altLang="el-GR" sz="2000" i="1"/>
              <a:t>,x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)=p(x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 p(y</a:t>
            </a:r>
            <a:r>
              <a:rPr lang="fr-FR" altLang="el-GR" sz="2000" i="1" baseline="-25000"/>
              <a:t>3</a:t>
            </a:r>
            <a:r>
              <a:rPr lang="fr-FR" altLang="el-GR" sz="2000" i="1"/>
              <a:t>/x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)+ p(x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 p(y</a:t>
            </a:r>
            <a:r>
              <a:rPr lang="fr-FR" altLang="el-GR" sz="2000" i="1" baseline="-25000"/>
              <a:t>3</a:t>
            </a:r>
            <a:r>
              <a:rPr lang="fr-FR" altLang="el-GR" sz="2000" i="1"/>
              <a:t>/x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)=</a:t>
            </a:r>
            <a:r>
              <a:rPr lang="el-GR" altLang="el-GR" sz="2000" i="1"/>
              <a:t>α</a:t>
            </a:r>
            <a:r>
              <a:rPr lang="fr-FR" altLang="el-GR" sz="2000" i="1"/>
              <a:t>(0,1)+(1-</a:t>
            </a:r>
            <a:r>
              <a:rPr lang="el-GR" altLang="el-GR" sz="2000" i="1"/>
              <a:t>α</a:t>
            </a:r>
            <a:r>
              <a:rPr lang="fr-FR" altLang="el-GR" sz="2000" i="1"/>
              <a:t>)(0,1)=0,1,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el-GR" sz="2000" i="1"/>
              <a:t>p(y</a:t>
            </a:r>
            <a:r>
              <a:rPr lang="fr-FR" altLang="el-GR" sz="2000" i="1" baseline="-25000"/>
              <a:t>4</a:t>
            </a:r>
            <a:r>
              <a:rPr lang="fr-FR" altLang="el-GR" sz="2000" i="1"/>
              <a:t>)= p(y</a:t>
            </a:r>
            <a:r>
              <a:rPr lang="fr-FR" altLang="el-GR" sz="2000" i="1" baseline="-25000"/>
              <a:t>4</a:t>
            </a:r>
            <a:r>
              <a:rPr lang="fr-FR" altLang="el-GR" sz="2000" i="1"/>
              <a:t>,x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)+ p(y</a:t>
            </a:r>
            <a:r>
              <a:rPr lang="fr-FR" altLang="el-GR" sz="2000" i="1" baseline="-25000"/>
              <a:t>4</a:t>
            </a:r>
            <a:r>
              <a:rPr lang="fr-FR" altLang="el-GR" sz="2000" i="1"/>
              <a:t>,x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)=p(x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 p(y</a:t>
            </a:r>
            <a:r>
              <a:rPr lang="fr-FR" altLang="el-GR" sz="2000" i="1" baseline="-25000"/>
              <a:t>4</a:t>
            </a:r>
            <a:r>
              <a:rPr lang="fr-FR" altLang="el-GR" sz="2000" i="1"/>
              <a:t>/x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)+ p(x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 p(y</a:t>
            </a:r>
            <a:r>
              <a:rPr lang="fr-FR" altLang="el-GR" sz="2000" i="1" baseline="-25000"/>
              <a:t>4</a:t>
            </a:r>
            <a:r>
              <a:rPr lang="fr-FR" altLang="el-GR" sz="2000" i="1"/>
              <a:t>/x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)=0,1.</a:t>
            </a:r>
            <a:endParaRPr lang="el-GR" altLang="el-GR" sz="2000"/>
          </a:p>
          <a:p>
            <a:pPr lvl="1" eaLnBrk="1" hangingPunct="1">
              <a:lnSpc>
                <a:spcPct val="80000"/>
              </a:lnSpc>
            </a:pPr>
            <a:r>
              <a:rPr lang="el-GR" altLang="el-GR" sz="2000"/>
              <a:t>Από τις πιθανότητες αυτές, των οποίων το άθροισμα είναι 1, υπολογίζουμε τη μέση πληροφορία της εξόδου του καναλιού.</a:t>
            </a:r>
            <a:endParaRPr lang="el-GR" altLang="el-GR" sz="2000" i="1"/>
          </a:p>
          <a:p>
            <a:pPr lvl="1" eaLnBrk="1" hangingPunct="1">
              <a:lnSpc>
                <a:spcPct val="80000"/>
              </a:lnSpc>
            </a:pPr>
            <a:r>
              <a:rPr lang="el-GR" altLang="el-GR" sz="2000" i="1"/>
              <a:t>Η</a:t>
            </a:r>
            <a:r>
              <a:rPr lang="fr-FR" altLang="el-GR" sz="2000" i="1"/>
              <a:t>(</a:t>
            </a:r>
            <a:r>
              <a:rPr lang="el-GR" altLang="el-GR" sz="2000" i="1"/>
              <a:t>Υ</a:t>
            </a:r>
            <a:r>
              <a:rPr lang="fr-FR" altLang="el-GR" sz="2000" i="1"/>
              <a:t>)=-p(y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)log p(y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)-p(y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)logp(y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)-p(y</a:t>
            </a:r>
            <a:r>
              <a:rPr lang="fr-FR" altLang="el-GR" sz="2000" i="1" baseline="-25000"/>
              <a:t>3</a:t>
            </a:r>
            <a:r>
              <a:rPr lang="fr-FR" altLang="el-GR" sz="2000" i="1"/>
              <a:t>)log p(y</a:t>
            </a:r>
            <a:r>
              <a:rPr lang="fr-FR" altLang="el-GR" sz="2000" i="1" baseline="-25000"/>
              <a:t>3</a:t>
            </a:r>
            <a:r>
              <a:rPr lang="fr-FR" altLang="el-GR" sz="2000" i="1"/>
              <a:t>)-p(y</a:t>
            </a:r>
            <a:r>
              <a:rPr lang="fr-FR" altLang="el-GR" sz="2000" i="1" baseline="-25000"/>
              <a:t>4</a:t>
            </a:r>
            <a:r>
              <a:rPr lang="fr-FR" altLang="el-GR" sz="2000" i="1"/>
              <a:t>)log p(y</a:t>
            </a:r>
            <a:r>
              <a:rPr lang="fr-FR" altLang="el-GR" sz="2000" i="1" baseline="-25000"/>
              <a:t>4</a:t>
            </a:r>
            <a:r>
              <a:rPr lang="fr-FR" altLang="el-GR" sz="2000" i="1"/>
              <a:t>)=</a:t>
            </a:r>
            <a:endParaRPr lang="it-IT" altLang="el-GR" sz="2000" i="1"/>
          </a:p>
          <a:p>
            <a:pPr lvl="1" eaLnBrk="1" hangingPunct="1">
              <a:lnSpc>
                <a:spcPct val="80000"/>
              </a:lnSpc>
            </a:pPr>
            <a:r>
              <a:rPr lang="it-IT" altLang="el-GR" sz="2000" i="1"/>
              <a:t>=-0,8</a:t>
            </a:r>
            <a:r>
              <a:rPr lang="el-GR" altLang="el-GR" sz="2000" i="1"/>
              <a:t>α</a:t>
            </a:r>
            <a:r>
              <a:rPr lang="it-IT" altLang="el-GR" sz="2000" i="1"/>
              <a:t>log(0,8</a:t>
            </a:r>
            <a:r>
              <a:rPr lang="el-GR" altLang="el-GR" sz="2000" i="1"/>
              <a:t>α</a:t>
            </a:r>
            <a:r>
              <a:rPr lang="it-IT" altLang="el-GR" sz="2000" i="1"/>
              <a:t>)-0,8(1-a)log(0,8(1-a)) -2(0,1)log(0,1)</a:t>
            </a:r>
            <a:endParaRPr lang="en-GB" altLang="el-GR" sz="2000" i="1"/>
          </a:p>
          <a:p>
            <a:pPr lvl="1" eaLnBrk="1" hangingPunct="1">
              <a:lnSpc>
                <a:spcPct val="80000"/>
              </a:lnSpc>
            </a:pPr>
            <a:r>
              <a:rPr lang="en-GB" altLang="el-GR" sz="2000" i="1"/>
              <a:t>=0,66-0,8</a:t>
            </a:r>
            <a:r>
              <a:rPr lang="el-GR" altLang="el-GR" sz="2000" i="1"/>
              <a:t>α</a:t>
            </a:r>
            <a:r>
              <a:rPr lang="en-GB" altLang="el-GR" sz="2000" i="1"/>
              <a:t>log(0,8</a:t>
            </a:r>
            <a:r>
              <a:rPr lang="el-GR" altLang="el-GR" sz="2000" i="1"/>
              <a:t>α</a:t>
            </a:r>
            <a:r>
              <a:rPr lang="en-GB" altLang="el-GR" sz="2000" i="1"/>
              <a:t>)-0,8(1-a)log(0,8(1-a))</a:t>
            </a:r>
            <a:r>
              <a:rPr lang="en-US" altLang="el-GR" sz="2000" i="1"/>
              <a:t>.</a:t>
            </a:r>
          </a:p>
        </p:txBody>
      </p:sp>
      <p:sp>
        <p:nvSpPr>
          <p:cNvPr id="162820" name="Footer Placeholder 4">
            <a:extLst>
              <a:ext uri="{FF2B5EF4-FFF2-40B4-BE49-F238E27FC236}">
                <a16:creationId xmlns:a16="http://schemas.microsoft.com/office/drawing/2014/main" id="{FC08A398-6B0A-4DF3-8C7C-D7EA39506837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4A29D284-25F8-42A2-83AA-F24CA24AF6F6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44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56FCCBA-FE79-93F1-CA2C-40DFB6CEE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1014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666A12A3-CE5D-424C-8716-3E1B1A5F8F4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Παραδείγματα Καναλιών (3)</a:t>
            </a:r>
            <a:endParaRPr lang="en-US" altLang="el-GR"/>
          </a:p>
        </p:txBody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59066C89-AE77-41C3-9792-47F7210F142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28650" y="1444549"/>
            <a:ext cx="7885112" cy="457041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el-GR" altLang="el-GR" sz="1900" dirty="0"/>
              <a:t>β) Πρώτα υπολογίζουμε τις συνδυασμένες πιθανότητες των συμβόλων εισόδου και εξόδου του καναλιού (δείτε και το ερώτημα 1).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1900" dirty="0"/>
              <a:t>Είναι </a:t>
            </a:r>
            <a:r>
              <a:rPr lang="fr-FR" altLang="el-GR" sz="1900" i="1" dirty="0"/>
              <a:t>p(x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,y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)= p(y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,x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)= p(x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) p(y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/x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)=0,8</a:t>
            </a:r>
            <a:r>
              <a:rPr lang="el-GR" altLang="el-GR" sz="1900" i="1" dirty="0"/>
              <a:t>α</a:t>
            </a:r>
            <a:r>
              <a:rPr lang="fr-FR" altLang="el-GR" sz="1900" i="1" dirty="0"/>
              <a:t>,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l-GR" sz="1900" i="1" dirty="0"/>
              <a:t>p(x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,y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)= p(y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,x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)= p(x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) p(y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/x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)=0,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l-GR" sz="1900" i="1" dirty="0"/>
              <a:t>p(x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,y</a:t>
            </a:r>
            <a:r>
              <a:rPr lang="fr-FR" altLang="el-GR" sz="1900" i="1" baseline="-25000" dirty="0"/>
              <a:t>3</a:t>
            </a:r>
            <a:r>
              <a:rPr lang="fr-FR" altLang="el-GR" sz="1900" i="1" dirty="0"/>
              <a:t>)= p(y</a:t>
            </a:r>
            <a:r>
              <a:rPr lang="fr-FR" altLang="el-GR" sz="1900" i="1" baseline="-25000" dirty="0"/>
              <a:t>3</a:t>
            </a:r>
            <a:r>
              <a:rPr lang="fr-FR" altLang="el-GR" sz="1900" i="1" dirty="0"/>
              <a:t>,x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)= p(x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) p(y</a:t>
            </a:r>
            <a:r>
              <a:rPr lang="fr-FR" altLang="el-GR" sz="1900" i="1" baseline="-25000" dirty="0"/>
              <a:t>3</a:t>
            </a:r>
            <a:r>
              <a:rPr lang="fr-FR" altLang="el-GR" sz="1900" i="1" dirty="0"/>
              <a:t>/x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)=0,1a,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l-GR" sz="1900" i="1" dirty="0"/>
              <a:t>p(x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,y</a:t>
            </a:r>
            <a:r>
              <a:rPr lang="fr-FR" altLang="el-GR" sz="1900" i="1" baseline="-25000" dirty="0"/>
              <a:t>4</a:t>
            </a:r>
            <a:r>
              <a:rPr lang="fr-FR" altLang="el-GR" sz="1900" i="1" dirty="0"/>
              <a:t>)= p(y</a:t>
            </a:r>
            <a:r>
              <a:rPr lang="fr-FR" altLang="el-GR" sz="1900" i="1" baseline="-25000" dirty="0"/>
              <a:t>4</a:t>
            </a:r>
            <a:r>
              <a:rPr lang="fr-FR" altLang="el-GR" sz="1900" i="1" dirty="0"/>
              <a:t>,x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)= p(x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) p(y</a:t>
            </a:r>
            <a:r>
              <a:rPr lang="fr-FR" altLang="el-GR" sz="1900" i="1" baseline="-25000" dirty="0"/>
              <a:t>4</a:t>
            </a:r>
            <a:r>
              <a:rPr lang="fr-FR" altLang="el-GR" sz="1900" i="1" dirty="0"/>
              <a:t>/x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)=0,1a,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l-GR" sz="1900" i="1" dirty="0"/>
              <a:t>p(x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,y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)= p(y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,x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)= p(x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) p(y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/x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)=0,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l-GR" sz="1900" i="1" dirty="0"/>
              <a:t>p(x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,y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)= p(y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,x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)= p(x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) p(y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/x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)=0,8(1-a),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l-GR" sz="1900" i="1" dirty="0"/>
              <a:t>p(x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,y</a:t>
            </a:r>
            <a:r>
              <a:rPr lang="fr-FR" altLang="el-GR" sz="1900" i="1" baseline="-25000" dirty="0"/>
              <a:t>3</a:t>
            </a:r>
            <a:r>
              <a:rPr lang="fr-FR" altLang="el-GR" sz="1900" i="1" dirty="0"/>
              <a:t>)= p(y</a:t>
            </a:r>
            <a:r>
              <a:rPr lang="fr-FR" altLang="el-GR" sz="1900" i="1" baseline="-25000" dirty="0"/>
              <a:t>3</a:t>
            </a:r>
            <a:r>
              <a:rPr lang="fr-FR" altLang="el-GR" sz="1900" i="1" dirty="0"/>
              <a:t>,x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)= p(x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) p(y</a:t>
            </a:r>
            <a:r>
              <a:rPr lang="fr-FR" altLang="el-GR" sz="1900" i="1" baseline="-25000" dirty="0"/>
              <a:t>3</a:t>
            </a:r>
            <a:r>
              <a:rPr lang="fr-FR" altLang="el-GR" sz="1900" i="1" dirty="0"/>
              <a:t>/x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)=0,1(1-a),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l-GR" sz="1900" i="1" dirty="0"/>
              <a:t>p(x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,y</a:t>
            </a:r>
            <a:r>
              <a:rPr lang="fr-FR" altLang="el-GR" sz="1900" i="1" baseline="-25000" dirty="0"/>
              <a:t>4</a:t>
            </a:r>
            <a:r>
              <a:rPr lang="fr-FR" altLang="el-GR" sz="1900" i="1" dirty="0"/>
              <a:t>)= p(y</a:t>
            </a:r>
            <a:r>
              <a:rPr lang="fr-FR" altLang="el-GR" sz="1900" i="1" baseline="-25000" dirty="0"/>
              <a:t>4</a:t>
            </a:r>
            <a:r>
              <a:rPr lang="fr-FR" altLang="el-GR" sz="1900" i="1" dirty="0"/>
              <a:t>,x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)= p(x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) p(y</a:t>
            </a:r>
            <a:r>
              <a:rPr lang="fr-FR" altLang="el-GR" sz="1900" i="1" baseline="-25000" dirty="0"/>
              <a:t>4</a:t>
            </a:r>
            <a:r>
              <a:rPr lang="fr-FR" altLang="el-GR" sz="1900" i="1" dirty="0"/>
              <a:t>/x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)=0,1(1-a). </a:t>
            </a:r>
            <a:endParaRPr lang="el-GR" altLang="el-GR" sz="1900" dirty="0"/>
          </a:p>
          <a:p>
            <a:pPr eaLnBrk="1" hangingPunct="1">
              <a:lnSpc>
                <a:spcPct val="80000"/>
              </a:lnSpc>
            </a:pPr>
            <a:r>
              <a:rPr lang="el-GR" altLang="el-GR" sz="1900" dirty="0"/>
              <a:t>Τώρα υπολογίζουμε την αβεβαιότητα του καναλιού</a:t>
            </a:r>
            <a:endParaRPr lang="el-GR" altLang="el-GR" sz="1900" i="1" dirty="0"/>
          </a:p>
          <a:p>
            <a:pPr eaLnBrk="1" hangingPunct="1">
              <a:lnSpc>
                <a:spcPct val="80000"/>
              </a:lnSpc>
            </a:pPr>
            <a:r>
              <a:rPr lang="el-GR" altLang="el-GR" sz="1900" i="1" dirty="0"/>
              <a:t>Η</a:t>
            </a:r>
            <a:r>
              <a:rPr lang="fr-FR" altLang="el-GR" sz="1900" i="1" dirty="0"/>
              <a:t>(</a:t>
            </a:r>
            <a:r>
              <a:rPr lang="el-GR" altLang="el-GR" sz="1900" i="1" dirty="0"/>
              <a:t>Υ</a:t>
            </a:r>
            <a:r>
              <a:rPr lang="fr-FR" altLang="el-GR" sz="1900" i="1" dirty="0"/>
              <a:t>/</a:t>
            </a:r>
            <a:r>
              <a:rPr lang="el-GR" altLang="el-GR" sz="1900" i="1" dirty="0"/>
              <a:t>Χ</a:t>
            </a:r>
            <a:r>
              <a:rPr lang="fr-FR" altLang="el-GR" sz="1900" i="1" dirty="0"/>
              <a:t>)=-p(x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,y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)</a:t>
            </a:r>
            <a:r>
              <a:rPr lang="fr-FR" altLang="el-GR" sz="1900" i="1" dirty="0" err="1"/>
              <a:t>logp</a:t>
            </a:r>
            <a:r>
              <a:rPr lang="fr-FR" altLang="el-GR" sz="1900" i="1" dirty="0"/>
              <a:t>(y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/x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) - p(x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,y</a:t>
            </a:r>
            <a:r>
              <a:rPr lang="fr-FR" altLang="el-GR" sz="1900" i="1" baseline="-25000" dirty="0"/>
              <a:t>2</a:t>
            </a:r>
            <a:r>
              <a:rPr lang="el-GR" altLang="el-GR" sz="1900" i="1" dirty="0"/>
              <a:t>)</a:t>
            </a:r>
            <a:r>
              <a:rPr lang="fr-FR" altLang="el-GR" sz="1900" i="1" dirty="0"/>
              <a:t>log p(y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/x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) - p(x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,y</a:t>
            </a:r>
            <a:r>
              <a:rPr lang="fr-FR" altLang="el-GR" sz="1900" i="1" baseline="-25000" dirty="0"/>
              <a:t>3</a:t>
            </a:r>
            <a:r>
              <a:rPr lang="fr-FR" altLang="el-GR" sz="1900" i="1" dirty="0"/>
              <a:t>)log p(y</a:t>
            </a:r>
            <a:r>
              <a:rPr lang="fr-FR" altLang="el-GR" sz="1900" i="1" baseline="-25000" dirty="0"/>
              <a:t>3</a:t>
            </a:r>
            <a:r>
              <a:rPr lang="fr-FR" altLang="el-GR" sz="1900" i="1" dirty="0"/>
              <a:t>/x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) - p(x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,y</a:t>
            </a:r>
            <a:r>
              <a:rPr lang="fr-FR" altLang="el-GR" sz="1900" i="1" baseline="-25000" dirty="0"/>
              <a:t>4</a:t>
            </a:r>
            <a:r>
              <a:rPr lang="fr-FR" altLang="el-GR" sz="1900" i="1" dirty="0"/>
              <a:t>)log p(y</a:t>
            </a:r>
            <a:r>
              <a:rPr lang="fr-FR" altLang="el-GR" sz="1900" i="1" baseline="-25000" dirty="0"/>
              <a:t>4</a:t>
            </a:r>
            <a:r>
              <a:rPr lang="fr-FR" altLang="el-GR" sz="1900" i="1" dirty="0"/>
              <a:t>/x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)-p(x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,y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)</a:t>
            </a:r>
            <a:r>
              <a:rPr lang="fr-FR" altLang="el-GR" sz="1900" i="1" dirty="0" err="1"/>
              <a:t>logp</a:t>
            </a:r>
            <a:r>
              <a:rPr lang="fr-FR" altLang="el-GR" sz="1900" i="1" dirty="0"/>
              <a:t>(y</a:t>
            </a:r>
            <a:r>
              <a:rPr lang="fr-FR" altLang="el-GR" sz="1900" i="1" baseline="-25000" dirty="0"/>
              <a:t>1</a:t>
            </a:r>
            <a:r>
              <a:rPr lang="fr-FR" altLang="el-GR" sz="1900" i="1" dirty="0"/>
              <a:t>/x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) -p(x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,y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)</a:t>
            </a:r>
            <a:r>
              <a:rPr lang="fr-FR" altLang="el-GR" sz="1900" i="1" dirty="0" err="1"/>
              <a:t>logp</a:t>
            </a:r>
            <a:r>
              <a:rPr lang="fr-FR" altLang="el-GR" sz="1900" i="1" dirty="0"/>
              <a:t>(y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/x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) -p(x</a:t>
            </a:r>
            <a:r>
              <a:rPr lang="fr-FR" altLang="el-GR" sz="1900" i="1" baseline="-25000" dirty="0"/>
              <a:t>2,</a:t>
            </a:r>
            <a:r>
              <a:rPr lang="fr-FR" altLang="el-GR" sz="1900" i="1" dirty="0"/>
              <a:t>y</a:t>
            </a:r>
            <a:r>
              <a:rPr lang="fr-FR" altLang="el-GR" sz="1900" i="1" baseline="-25000" dirty="0"/>
              <a:t>3</a:t>
            </a:r>
            <a:r>
              <a:rPr lang="fr-FR" altLang="el-GR" sz="1900" i="1" dirty="0"/>
              <a:t>)</a:t>
            </a:r>
            <a:r>
              <a:rPr lang="fr-FR" altLang="el-GR" sz="1900" i="1" dirty="0" err="1"/>
              <a:t>logp</a:t>
            </a:r>
            <a:r>
              <a:rPr lang="fr-FR" altLang="el-GR" sz="1900" i="1" dirty="0"/>
              <a:t>(y</a:t>
            </a:r>
            <a:r>
              <a:rPr lang="fr-FR" altLang="el-GR" sz="1900" i="1" baseline="-25000" dirty="0"/>
              <a:t>3</a:t>
            </a:r>
            <a:r>
              <a:rPr lang="fr-FR" altLang="el-GR" sz="1900" i="1" dirty="0"/>
              <a:t>/x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) -p(x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,y</a:t>
            </a:r>
            <a:r>
              <a:rPr lang="fr-FR" altLang="el-GR" sz="1900" i="1" baseline="-25000" dirty="0"/>
              <a:t>4</a:t>
            </a:r>
            <a:r>
              <a:rPr lang="fr-FR" altLang="el-GR" sz="1900" i="1" dirty="0"/>
              <a:t>)</a:t>
            </a:r>
            <a:r>
              <a:rPr lang="fr-FR" altLang="el-GR" sz="1900" i="1" dirty="0" err="1"/>
              <a:t>logp</a:t>
            </a:r>
            <a:r>
              <a:rPr lang="fr-FR" altLang="el-GR" sz="1900" i="1" dirty="0"/>
              <a:t>(y</a:t>
            </a:r>
            <a:r>
              <a:rPr lang="fr-FR" altLang="el-GR" sz="1900" i="1" baseline="-25000" dirty="0"/>
              <a:t>4</a:t>
            </a:r>
            <a:r>
              <a:rPr lang="fr-FR" altLang="el-GR" sz="1900" i="1" dirty="0"/>
              <a:t>/x</a:t>
            </a:r>
            <a:r>
              <a:rPr lang="fr-FR" altLang="el-GR" sz="1900" i="1" baseline="-25000" dirty="0"/>
              <a:t>2</a:t>
            </a:r>
            <a:r>
              <a:rPr lang="fr-FR" altLang="el-GR" sz="1900" i="1" dirty="0"/>
              <a:t>)=</a:t>
            </a:r>
            <a:endParaRPr lang="en-US" altLang="el-GR" sz="1900" i="1" dirty="0"/>
          </a:p>
          <a:p>
            <a:pPr eaLnBrk="1" hangingPunct="1">
              <a:lnSpc>
                <a:spcPct val="80000"/>
              </a:lnSpc>
            </a:pPr>
            <a:r>
              <a:rPr lang="en-US" altLang="el-GR" sz="1900" i="1" dirty="0"/>
              <a:t>-0,8a.log0,8</a:t>
            </a:r>
            <a:r>
              <a:rPr lang="en-GB" altLang="el-GR" sz="1900" i="1" dirty="0"/>
              <a:t>+</a:t>
            </a:r>
            <a:r>
              <a:rPr lang="en-US" altLang="el-GR" sz="1900" i="1" dirty="0"/>
              <a:t>0-0,1alog0,1-0,1alog0,1-0-0,8(1-a)log0,8-0,1(1-a)log0,1-0,1(1a)log0,1=-0,8log0,8-0,1log0,1-0,1log0,1=0,2575+0,66.</a:t>
            </a:r>
          </a:p>
        </p:txBody>
      </p:sp>
      <p:sp>
        <p:nvSpPr>
          <p:cNvPr id="163844" name="Footer Placeholder 4">
            <a:extLst>
              <a:ext uri="{FF2B5EF4-FFF2-40B4-BE49-F238E27FC236}">
                <a16:creationId xmlns:a16="http://schemas.microsoft.com/office/drawing/2014/main" id="{5C4E4D43-2734-4683-921D-750FADA0BDC1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E1BBDDCA-3F2A-4AF2-AD16-5EF06B222F0C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45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85B6F84-0817-F119-7D56-8E49C1584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8004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1BDA2BC8-5F62-400F-A8E7-9D6FA322FB6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Παραδείγματα Καναλιών (4)</a:t>
            </a:r>
            <a:endParaRPr lang="en-US" altLang="el-GR"/>
          </a:p>
        </p:txBody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8EE623A9-ADC3-4536-A844-732F540C5BF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</a:pPr>
            <a:r>
              <a:rPr lang="el-GR" altLang="el-GR" sz="2200"/>
              <a:t>γ) Για τον προσδιορισμό της χωρητικότητας του καναλιού θα πρέπει να βρούμε τις πιθανότητες εμφάνισης των συμβόλων της εισόδου, για τις οποίες μεγιστοποιείται η αμοιβαία πληροφορία μεταξύ της εισόδου και της εξόδου του καναλιού, δηλαδή την τιμή </a:t>
            </a:r>
            <a:r>
              <a:rPr lang="el-GR" altLang="el-GR" sz="2200" i="1"/>
              <a:t>α.</a:t>
            </a:r>
            <a:endParaRPr lang="el-GR" altLang="el-GR" sz="2200"/>
          </a:p>
          <a:p>
            <a:pPr eaLnBrk="1" hangingPunct="1">
              <a:lnSpc>
                <a:spcPct val="80000"/>
              </a:lnSpc>
            </a:pPr>
            <a:r>
              <a:rPr lang="el-GR" altLang="el-GR" sz="2200"/>
              <a:t>Είναι  </a:t>
            </a:r>
          </a:p>
          <a:p>
            <a:pPr eaLnBrk="1" hangingPunct="1">
              <a:lnSpc>
                <a:spcPct val="80000"/>
              </a:lnSpc>
            </a:pPr>
            <a:endParaRPr lang="el-GR" altLang="el-GR" sz="2200"/>
          </a:p>
          <a:p>
            <a:pPr eaLnBrk="1" hangingPunct="1">
              <a:lnSpc>
                <a:spcPct val="80000"/>
              </a:lnSpc>
            </a:pPr>
            <a:endParaRPr lang="el-GR" altLang="el-GR" sz="2200"/>
          </a:p>
          <a:p>
            <a:pPr eaLnBrk="1" hangingPunct="1">
              <a:lnSpc>
                <a:spcPct val="80000"/>
              </a:lnSpc>
            </a:pPr>
            <a:endParaRPr lang="el-GR" altLang="el-GR" sz="2200"/>
          </a:p>
          <a:p>
            <a:pPr eaLnBrk="1" hangingPunct="1">
              <a:lnSpc>
                <a:spcPct val="80000"/>
              </a:lnSpc>
            </a:pPr>
            <a:endParaRPr lang="el-GR" altLang="el-GR" sz="2200"/>
          </a:p>
          <a:p>
            <a:pPr eaLnBrk="1" hangingPunct="1">
              <a:lnSpc>
                <a:spcPct val="80000"/>
              </a:lnSpc>
            </a:pPr>
            <a:endParaRPr lang="el-GR" altLang="el-GR" sz="2200"/>
          </a:p>
          <a:p>
            <a:pPr eaLnBrk="1" hangingPunct="1">
              <a:lnSpc>
                <a:spcPct val="80000"/>
              </a:lnSpc>
            </a:pPr>
            <a:endParaRPr lang="el-GR" altLang="el-GR" sz="2200"/>
          </a:p>
          <a:p>
            <a:pPr eaLnBrk="1" hangingPunct="1">
              <a:lnSpc>
                <a:spcPct val="80000"/>
              </a:lnSpc>
            </a:pPr>
            <a:r>
              <a:rPr lang="el-GR" altLang="el-GR" sz="2200"/>
              <a:t>Η συνάρτηση αυτή μεγιστοποιείται όπως γνωρίζουμε για την τιμή του a που μηδενίζει την πρώτη της παράγωγο. </a:t>
            </a:r>
          </a:p>
          <a:p>
            <a:pPr eaLnBrk="1" hangingPunct="1">
              <a:lnSpc>
                <a:spcPct val="80000"/>
              </a:lnSpc>
            </a:pPr>
            <a:endParaRPr lang="el-GR" altLang="el-GR" sz="2200"/>
          </a:p>
        </p:txBody>
      </p:sp>
      <p:sp>
        <p:nvSpPr>
          <p:cNvPr id="164868" name="Rectangle 4">
            <a:extLst>
              <a:ext uri="{FF2B5EF4-FFF2-40B4-BE49-F238E27FC236}">
                <a16:creationId xmlns:a16="http://schemas.microsoft.com/office/drawing/2014/main" id="{E8C946FD-EAA2-4F05-A17B-965555DEA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l-GR" sz="2000"/>
          </a:p>
        </p:txBody>
      </p:sp>
      <p:graphicFrame>
        <p:nvGraphicFramePr>
          <p:cNvPr id="164869" name="Object 5">
            <a:extLst>
              <a:ext uri="{FF2B5EF4-FFF2-40B4-BE49-F238E27FC236}">
                <a16:creationId xmlns:a16="http://schemas.microsoft.com/office/drawing/2014/main" id="{8CC712A4-ABD0-4E0F-B31B-F0B7E443EB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6463" y="3378200"/>
          <a:ext cx="7775575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7457300" imgH="15582900" progId="Equation.DSMT4">
                  <p:embed/>
                </p:oleObj>
              </mc:Choice>
              <mc:Fallback>
                <p:oleObj name="Equation" r:id="rId2" imgW="77457300" imgH="15582900" progId="Equation.DSMT4">
                  <p:embed/>
                  <p:pic>
                    <p:nvPicPr>
                      <p:cNvPr id="164869" name="Object 5">
                        <a:extLst>
                          <a:ext uri="{FF2B5EF4-FFF2-40B4-BE49-F238E27FC236}">
                            <a16:creationId xmlns:a16="http://schemas.microsoft.com/office/drawing/2014/main" id="{8CC712A4-ABD0-4E0F-B31B-F0B7E443EB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463" y="3378200"/>
                        <a:ext cx="7775575" cy="156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0" name="Footer Placeholder 4">
            <a:extLst>
              <a:ext uri="{FF2B5EF4-FFF2-40B4-BE49-F238E27FC236}">
                <a16:creationId xmlns:a16="http://schemas.microsoft.com/office/drawing/2014/main" id="{E6CADDEE-0716-4CD0-A067-153D89A5AD28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9342CB1A-A09B-45CB-8EEE-AD61BAEF96FF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46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5D896F21-C4CF-1B4D-63BA-66695726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5582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68877BB6-6472-42C9-A84A-16FC5BA6B77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Παραδείγματα Καναλιών (5)</a:t>
            </a:r>
            <a:endParaRPr lang="en-US" altLang="el-GR"/>
          </a:p>
        </p:txBody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6CB78004-871D-4AF3-92EB-0E1A5749BA1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l-GR" altLang="el-GR" sz="2200"/>
              <a:t>Επομένως,</a:t>
            </a:r>
          </a:p>
          <a:p>
            <a:pPr eaLnBrk="1" hangingPunct="1"/>
            <a:endParaRPr lang="el-GR" altLang="el-GR" sz="2200"/>
          </a:p>
          <a:p>
            <a:pPr eaLnBrk="1" hangingPunct="1"/>
            <a:endParaRPr lang="el-GR" altLang="el-GR" sz="2200"/>
          </a:p>
          <a:p>
            <a:pPr eaLnBrk="1" hangingPunct="1"/>
            <a:endParaRPr lang="el-GR" altLang="el-GR" sz="2200"/>
          </a:p>
          <a:p>
            <a:pPr eaLnBrk="1" hangingPunct="1"/>
            <a:endParaRPr lang="el-GR" altLang="el-GR" sz="2200"/>
          </a:p>
          <a:p>
            <a:pPr eaLnBrk="1" hangingPunct="1"/>
            <a:endParaRPr lang="el-GR" altLang="el-GR" sz="2200"/>
          </a:p>
          <a:p>
            <a:pPr eaLnBrk="1" hangingPunct="1"/>
            <a:endParaRPr lang="el-GR" altLang="el-GR" sz="2200"/>
          </a:p>
          <a:p>
            <a:pPr eaLnBrk="1" hangingPunct="1"/>
            <a:endParaRPr lang="el-GR" altLang="el-GR" sz="2200"/>
          </a:p>
          <a:p>
            <a:pPr eaLnBrk="1" hangingPunct="1"/>
            <a:endParaRPr lang="el-GR" altLang="el-GR" sz="2200"/>
          </a:p>
          <a:p>
            <a:pPr eaLnBrk="1" hangingPunct="1"/>
            <a:r>
              <a:rPr lang="el-GR" altLang="el-GR" sz="2200"/>
              <a:t>Θέτοντας ανωτέρω την τιμή αυτή του </a:t>
            </a:r>
            <a:r>
              <a:rPr lang="el-GR" altLang="el-GR" sz="2200" i="1"/>
              <a:t>a</a:t>
            </a:r>
            <a:r>
              <a:rPr lang="el-GR" altLang="el-GR" sz="2200"/>
              <a:t>, λαμβάνουμε τη χωρητικότητα του καναλιού </a:t>
            </a:r>
            <a:endParaRPr lang="el-GR" altLang="el-GR" sz="2200" i="1"/>
          </a:p>
          <a:p>
            <a:pPr eaLnBrk="1" hangingPunct="1"/>
            <a:r>
              <a:rPr lang="el-GR" altLang="el-GR" sz="2200" i="1"/>
              <a:t>C=0,8 bits/symbol.</a:t>
            </a:r>
            <a:endParaRPr lang="en-US" altLang="el-GR" sz="2200" i="1"/>
          </a:p>
          <a:p>
            <a:pPr eaLnBrk="1" hangingPunct="1"/>
            <a:endParaRPr lang="en-US" altLang="el-GR" sz="2200"/>
          </a:p>
        </p:txBody>
      </p:sp>
      <p:sp>
        <p:nvSpPr>
          <p:cNvPr id="165892" name="Rectangle 4">
            <a:extLst>
              <a:ext uri="{FF2B5EF4-FFF2-40B4-BE49-F238E27FC236}">
                <a16:creationId xmlns:a16="http://schemas.microsoft.com/office/drawing/2014/main" id="{312BB3D2-EDEC-4CE5-91BB-D06DDAD9C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14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l-GR" sz="2000"/>
          </a:p>
        </p:txBody>
      </p:sp>
      <p:graphicFrame>
        <p:nvGraphicFramePr>
          <p:cNvPr id="165893" name="Object 5">
            <a:extLst>
              <a:ext uri="{FF2B5EF4-FFF2-40B4-BE49-F238E27FC236}">
                <a16:creationId xmlns:a16="http://schemas.microsoft.com/office/drawing/2014/main" id="{76F43DCA-96F2-4B62-8F2D-23542E3131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1989138"/>
          <a:ext cx="6616700" cy="306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0620850" imgH="41910000" progId="Equation.DSMT4">
                  <p:embed/>
                </p:oleObj>
              </mc:Choice>
              <mc:Fallback>
                <p:oleObj name="Equation" r:id="rId2" imgW="90620850" imgH="41910000" progId="Equation.DSMT4">
                  <p:embed/>
                  <p:pic>
                    <p:nvPicPr>
                      <p:cNvPr id="165893" name="Object 5">
                        <a:extLst>
                          <a:ext uri="{FF2B5EF4-FFF2-40B4-BE49-F238E27FC236}">
                            <a16:creationId xmlns:a16="http://schemas.microsoft.com/office/drawing/2014/main" id="{76F43DCA-96F2-4B62-8F2D-23542E3131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989138"/>
                        <a:ext cx="6616700" cy="306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894" name="Footer Placeholder 4">
            <a:extLst>
              <a:ext uri="{FF2B5EF4-FFF2-40B4-BE49-F238E27FC236}">
                <a16:creationId xmlns:a16="http://schemas.microsoft.com/office/drawing/2014/main" id="{F8BE9470-19CB-4645-9569-F7DE47B204FF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AA97A2E8-8C75-4236-A8D4-65CE82DC17BA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47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C4DD02E-29A9-46CB-48F0-79EA396F3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7996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117C2DD8-4363-482D-9BDC-96DB1AE0A6F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Παραδείγματα Καναλιών (6)</a:t>
            </a:r>
            <a:endParaRPr lang="en-US" altLang="el-GR"/>
          </a:p>
        </p:txBody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B9644A44-2463-4396-97AA-32789801A0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96975"/>
            <a:ext cx="8229600" cy="49339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l-GR" altLang="el-GR" sz="2100"/>
              <a:t>Έστω ένα δυαδικό συμμετρικό κανάλι χωρίς μνήμη. Το κωδικό αλφάβητο συμβόλων στην είσοδο του καναλιού δίδεται από την τυχαία μεταβλητή Χ={0,1} με πιθανότητες εμφάνισης </a:t>
            </a:r>
            <a:r>
              <a:rPr lang="en-GB" altLang="el-GR" sz="2100"/>
              <a:t>P</a:t>
            </a:r>
            <a:r>
              <a:rPr lang="el-GR" altLang="el-GR" sz="2100"/>
              <a:t>(</a:t>
            </a:r>
            <a:r>
              <a:rPr lang="en-GB" altLang="el-GR" sz="2100"/>
              <a:t>X</a:t>
            </a:r>
            <a:r>
              <a:rPr lang="el-GR" altLang="el-GR" sz="2100"/>
              <a:t>=0)=1/2, </a:t>
            </a:r>
            <a:r>
              <a:rPr lang="en-GB" altLang="el-GR" sz="2100"/>
              <a:t>P</a:t>
            </a:r>
            <a:r>
              <a:rPr lang="el-GR" altLang="el-GR" sz="2100"/>
              <a:t>(</a:t>
            </a:r>
            <a:r>
              <a:rPr lang="en-GB" altLang="el-GR" sz="2100"/>
              <a:t>X</a:t>
            </a:r>
            <a:r>
              <a:rPr lang="el-GR" altLang="el-GR" sz="2100"/>
              <a:t>=1)=1/2, ενώ η τυχαία μεταβλητή Υ={0,1} συμβολίζει τις τιμές εξόδου. Ο πίνακας μετάβασης του καναλιού είναι </a:t>
            </a:r>
            <a:endParaRPr lang="en-GB" altLang="el-GR" sz="2100"/>
          </a:p>
          <a:p>
            <a:pPr eaLnBrk="1" hangingPunct="1">
              <a:lnSpc>
                <a:spcPct val="80000"/>
              </a:lnSpc>
            </a:pPr>
            <a:endParaRPr lang="en-GB" altLang="el-GR" sz="2100" b="1" i="1"/>
          </a:p>
          <a:p>
            <a:pPr eaLnBrk="1" hangingPunct="1">
              <a:lnSpc>
                <a:spcPct val="80000"/>
              </a:lnSpc>
            </a:pPr>
            <a:endParaRPr lang="en-GB" altLang="el-GR" sz="2100" b="1" i="1"/>
          </a:p>
          <a:p>
            <a:pPr eaLnBrk="1" hangingPunct="1">
              <a:lnSpc>
                <a:spcPct val="80000"/>
              </a:lnSpc>
            </a:pPr>
            <a:endParaRPr lang="en-GB" altLang="el-GR" sz="2100" b="1" i="1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l-GR" altLang="el-GR" sz="2100" b="1" i="1"/>
          </a:p>
          <a:p>
            <a:pPr eaLnBrk="1" hangingPunct="1">
              <a:lnSpc>
                <a:spcPct val="80000"/>
              </a:lnSpc>
            </a:pPr>
            <a:r>
              <a:rPr lang="el-GR" altLang="el-GR" sz="2100" b="1" i="1"/>
              <a:t>(</a:t>
            </a:r>
            <a:r>
              <a:rPr lang="en-GB" altLang="el-GR" sz="2100" b="1" i="1"/>
              <a:t>i</a:t>
            </a:r>
            <a:r>
              <a:rPr lang="el-GR" altLang="el-GR" sz="2100" b="1" i="1"/>
              <a:t>)</a:t>
            </a:r>
            <a:r>
              <a:rPr lang="el-GR" altLang="el-GR" sz="2100" b="1"/>
              <a:t> </a:t>
            </a:r>
            <a:r>
              <a:rPr lang="el-GR" altLang="el-GR" sz="2100"/>
              <a:t>Να υπολογιστεί η αβεβαιότητα της Χ δεδομένου ότι γνωρίζουμε την Υ. </a:t>
            </a:r>
            <a:endParaRPr lang="el-GR" altLang="el-GR" sz="2100" b="1" i="1"/>
          </a:p>
          <a:p>
            <a:pPr eaLnBrk="1" hangingPunct="1">
              <a:lnSpc>
                <a:spcPct val="80000"/>
              </a:lnSpc>
            </a:pPr>
            <a:r>
              <a:rPr lang="el-GR" altLang="el-GR" sz="2100" b="1" i="1"/>
              <a:t>(</a:t>
            </a:r>
            <a:r>
              <a:rPr lang="en-GB" altLang="el-GR" sz="2100" b="1" i="1"/>
              <a:t>ii</a:t>
            </a:r>
            <a:r>
              <a:rPr lang="el-GR" altLang="el-GR" sz="2100" b="1" i="1"/>
              <a:t>)</a:t>
            </a:r>
            <a:r>
              <a:rPr lang="el-GR" altLang="el-GR" sz="2100"/>
              <a:t> Να υπολογιστεί η αμοιβαία πληροφορία του καναλιού. </a:t>
            </a:r>
            <a:endParaRPr lang="el-GR" altLang="el-GR" sz="2100" b="1" i="1"/>
          </a:p>
          <a:p>
            <a:pPr eaLnBrk="1" hangingPunct="1">
              <a:lnSpc>
                <a:spcPct val="80000"/>
              </a:lnSpc>
            </a:pPr>
            <a:r>
              <a:rPr lang="el-GR" altLang="el-GR" sz="2100" b="1" i="1"/>
              <a:t>(</a:t>
            </a:r>
            <a:r>
              <a:rPr lang="en-GB" altLang="el-GR" sz="2100" b="1" i="1"/>
              <a:t>iii</a:t>
            </a:r>
            <a:r>
              <a:rPr lang="el-GR" altLang="el-GR" sz="2100" b="1" i="1"/>
              <a:t>)</a:t>
            </a:r>
            <a:r>
              <a:rPr lang="el-GR" altLang="el-GR" sz="2100"/>
              <a:t> Για ποια τιμή του </a:t>
            </a:r>
            <a:r>
              <a:rPr lang="el-GR" altLang="en-US" sz="2100"/>
              <a:t>‘</a:t>
            </a:r>
            <a:r>
              <a:rPr lang="el-GR" altLang="el-GR" sz="2100"/>
              <a:t>ε</a:t>
            </a:r>
            <a:r>
              <a:rPr lang="el-GR" altLang="en-US" sz="2100"/>
              <a:t>’</a:t>
            </a:r>
            <a:r>
              <a:rPr lang="el-GR" altLang="el-GR" sz="2100"/>
              <a:t>, η χωρητικότητα του καναλιού C παίρνει την μέγιστη τιμή της; </a:t>
            </a:r>
            <a:endParaRPr lang="el-GR" altLang="el-GR" sz="2100" b="1" i="1"/>
          </a:p>
          <a:p>
            <a:pPr eaLnBrk="1" hangingPunct="1">
              <a:lnSpc>
                <a:spcPct val="80000"/>
              </a:lnSpc>
            </a:pPr>
            <a:r>
              <a:rPr lang="el-GR" altLang="el-GR" sz="2100" b="1" i="1"/>
              <a:t>(</a:t>
            </a:r>
            <a:r>
              <a:rPr lang="en-GB" altLang="el-GR" sz="2100" b="1" i="1"/>
              <a:t>iv</a:t>
            </a:r>
            <a:r>
              <a:rPr lang="el-GR" altLang="el-GR" sz="2100" b="1" i="1"/>
              <a:t>)</a:t>
            </a:r>
            <a:r>
              <a:rPr lang="el-GR" altLang="el-GR" sz="2100"/>
              <a:t> Για ποια τιμή του </a:t>
            </a:r>
            <a:r>
              <a:rPr lang="el-GR" altLang="en-US" sz="2100"/>
              <a:t>‘</a:t>
            </a:r>
            <a:r>
              <a:rPr lang="el-GR" altLang="el-GR" sz="2100"/>
              <a:t>ε</a:t>
            </a:r>
            <a:r>
              <a:rPr lang="el-GR" altLang="en-US" sz="2100"/>
              <a:t>’</a:t>
            </a:r>
            <a:r>
              <a:rPr lang="el-GR" altLang="el-GR" sz="2100"/>
              <a:t>, η χωρητικότητα του καναλιού C παίρνει την ελάχιστη τιμή της; </a:t>
            </a:r>
            <a:endParaRPr lang="en-US" altLang="el-GR" sz="2100"/>
          </a:p>
        </p:txBody>
      </p:sp>
      <p:sp>
        <p:nvSpPr>
          <p:cNvPr id="166916" name="Rectangle 5">
            <a:extLst>
              <a:ext uri="{FF2B5EF4-FFF2-40B4-BE49-F238E27FC236}">
                <a16:creationId xmlns:a16="http://schemas.microsoft.com/office/drawing/2014/main" id="{5FFA136D-5847-4A6C-9E08-8598E0421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l-GR" altLang="el-GR"/>
          </a:p>
        </p:txBody>
      </p:sp>
      <p:graphicFrame>
        <p:nvGraphicFramePr>
          <p:cNvPr id="166917" name="Object 4">
            <a:extLst>
              <a:ext uri="{FF2B5EF4-FFF2-40B4-BE49-F238E27FC236}">
                <a16:creationId xmlns:a16="http://schemas.microsoft.com/office/drawing/2014/main" id="{97464833-CDE5-4DF3-944C-7E51586606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16300" y="2611438"/>
          <a:ext cx="230505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697075" imgH="7896225" progId="Equation.DSMT4">
                  <p:embed/>
                </p:oleObj>
              </mc:Choice>
              <mc:Fallback>
                <p:oleObj name="Equation" r:id="rId2" imgW="14697075" imgH="7896225" progId="Equation.DSMT4">
                  <p:embed/>
                  <p:pic>
                    <p:nvPicPr>
                      <p:cNvPr id="166917" name="Object 4">
                        <a:extLst>
                          <a:ext uri="{FF2B5EF4-FFF2-40B4-BE49-F238E27FC236}">
                            <a16:creationId xmlns:a16="http://schemas.microsoft.com/office/drawing/2014/main" id="{97464833-CDE5-4DF3-944C-7E51586606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6300" y="2611438"/>
                        <a:ext cx="230505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918" name="Footer Placeholder 4">
            <a:extLst>
              <a:ext uri="{FF2B5EF4-FFF2-40B4-BE49-F238E27FC236}">
                <a16:creationId xmlns:a16="http://schemas.microsoft.com/office/drawing/2014/main" id="{0AC5333F-D282-44C9-945D-053168834399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478C6834-083A-4753-806E-6A93816139D7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48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4480052F-A692-C32F-AB23-9B9741BC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8481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1A110757-87DC-409C-A83C-CAEBA8166B1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88963" y="0"/>
            <a:ext cx="7883525" cy="838200"/>
          </a:xfrm>
        </p:spPr>
        <p:txBody>
          <a:bodyPr/>
          <a:lstStyle/>
          <a:p>
            <a:r>
              <a:rPr lang="el-GR" altLang="el-GR"/>
              <a:t>Παραδείγματα Καναλιών (7)</a:t>
            </a:r>
            <a:endParaRPr lang="en-US" altLang="el-GR"/>
          </a:p>
        </p:txBody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C4B1B6C5-469D-4DE9-B1C1-77200275E1F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01625" y="1449754"/>
            <a:ext cx="7885112" cy="4570412"/>
          </a:xfrm>
        </p:spPr>
        <p:txBody>
          <a:bodyPr>
            <a:normAutofit fontScale="92500" lnSpcReduction="20000"/>
          </a:bodyPr>
          <a:lstStyle/>
          <a:p>
            <a:r>
              <a:rPr lang="en-GB" altLang="el-GR" sz="2000" dirty="0" err="1"/>
              <a:t>i</a:t>
            </a:r>
            <a:r>
              <a:rPr lang="en-GB" altLang="el-GR" sz="2000" dirty="0"/>
              <a:t>) </a:t>
            </a:r>
            <a:r>
              <a:rPr lang="el-GR" altLang="el-GR" sz="2000" dirty="0"/>
              <a:t>Για να βρούμε την αβεβαιότητα της Χ δεδομένου ότι γνωρίζουμε την Υ, δηλαδή, Η(Χ/Υ) θα κάνουμε χρήση του τύπου</a:t>
            </a:r>
            <a:endParaRPr lang="en-GB" altLang="el-GR" sz="2000" dirty="0"/>
          </a:p>
          <a:p>
            <a:pPr lvl="1"/>
            <a:r>
              <a:rPr lang="en-GB" altLang="el-GR" sz="1800" dirty="0"/>
              <a:t> </a:t>
            </a:r>
            <a:r>
              <a:rPr lang="el-GR" altLang="el-GR" sz="1800" dirty="0"/>
              <a:t>Η(Χ,Υ) = Η(Υ) + Η(Χ/Υ)</a:t>
            </a:r>
            <a:r>
              <a:rPr lang="en-US" altLang="el-GR" sz="1800" dirty="0"/>
              <a:t> </a:t>
            </a:r>
            <a:endParaRPr lang="en-GB" altLang="el-GR" sz="1800" dirty="0"/>
          </a:p>
          <a:p>
            <a:r>
              <a:rPr lang="el-GR" altLang="el-GR" sz="2000" dirty="0"/>
              <a:t>Για αυτό πρέπει πρώτα να βρούμε τις πιθανότητες Ρ(Υ=0) και Ρ(Υ=1). Αυτές βρίσκονται από την σχέση</a:t>
            </a:r>
            <a:endParaRPr lang="en-GB" altLang="el-GR" sz="2000" dirty="0"/>
          </a:p>
          <a:p>
            <a:pPr lvl="1"/>
            <a:r>
              <a:rPr lang="en-GB" altLang="el-GR" sz="1800" dirty="0"/>
              <a:t> </a:t>
            </a:r>
          </a:p>
          <a:p>
            <a:pPr lvl="1"/>
            <a:endParaRPr lang="en-GB" altLang="el-GR" sz="1800" dirty="0"/>
          </a:p>
          <a:p>
            <a:pPr lvl="1"/>
            <a:endParaRPr lang="en-GB" altLang="el-GR" sz="1800" dirty="0"/>
          </a:p>
          <a:p>
            <a:pPr lvl="1"/>
            <a:endParaRPr lang="en-GB" altLang="el-GR" sz="1800" dirty="0"/>
          </a:p>
          <a:p>
            <a:pPr lvl="1"/>
            <a:endParaRPr lang="el-GR" altLang="el-GR" sz="1800" dirty="0"/>
          </a:p>
          <a:p>
            <a:pPr lvl="1"/>
            <a:endParaRPr lang="el-GR" altLang="el-GR" sz="1800" dirty="0"/>
          </a:p>
          <a:p>
            <a:pPr lvl="1"/>
            <a:endParaRPr lang="en-GB" altLang="el-GR" sz="1800" dirty="0"/>
          </a:p>
          <a:p>
            <a:pPr lvl="1"/>
            <a:endParaRPr lang="en-GB" altLang="el-GR" sz="1800" dirty="0"/>
          </a:p>
          <a:p>
            <a:pPr lvl="1"/>
            <a:endParaRPr lang="en-GB" altLang="el-GR" sz="1800" dirty="0"/>
          </a:p>
          <a:p>
            <a:pPr lvl="1"/>
            <a:r>
              <a:rPr lang="el-GR" altLang="el-GR" sz="1800" dirty="0"/>
              <a:t>Η(Υ) = 1</a:t>
            </a:r>
            <a:r>
              <a:rPr lang="en-US" altLang="el-GR" sz="1800" dirty="0"/>
              <a:t> </a:t>
            </a:r>
          </a:p>
          <a:p>
            <a:r>
              <a:rPr lang="el-GR" altLang="el-GR" sz="2000" dirty="0"/>
              <a:t>Οι πιθανότητες Ρ(Χ,Υ) δίνονται από τον τύπο  Ρ(Χ,Υ)=Ρ(Υ/Χ)Ρ(Χ)</a:t>
            </a:r>
            <a:r>
              <a:rPr lang="en-GB" altLang="el-GR" sz="2000" dirty="0"/>
              <a:t> </a:t>
            </a:r>
            <a:r>
              <a:rPr lang="el-GR" altLang="el-GR" sz="2000" dirty="0"/>
              <a:t>όπου οι Ρ(Υ/Χ) είναι οι πιθανότητες του πίνακα μετάβασης. </a:t>
            </a:r>
          </a:p>
        </p:txBody>
      </p:sp>
      <p:sp>
        <p:nvSpPr>
          <p:cNvPr id="167940" name="Rectangle 5">
            <a:extLst>
              <a:ext uri="{FF2B5EF4-FFF2-40B4-BE49-F238E27FC236}">
                <a16:creationId xmlns:a16="http://schemas.microsoft.com/office/drawing/2014/main" id="{DF0A71B1-0ABD-42A5-9330-B26118ED5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-22860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l-GR" altLang="el-GR"/>
          </a:p>
        </p:txBody>
      </p:sp>
      <p:graphicFrame>
        <p:nvGraphicFramePr>
          <p:cNvPr id="167941" name="Object 4">
            <a:extLst>
              <a:ext uri="{FF2B5EF4-FFF2-40B4-BE49-F238E27FC236}">
                <a16:creationId xmlns:a16="http://schemas.microsoft.com/office/drawing/2014/main" id="{82562357-5C13-4D91-97FA-987E4F46BC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69988" y="2622550"/>
          <a:ext cx="5832475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9780150" imgH="30718125" progId="Equation.DSMT4">
                  <p:embed/>
                </p:oleObj>
              </mc:Choice>
              <mc:Fallback>
                <p:oleObj name="Equation" r:id="rId2" imgW="69780150" imgH="30718125" progId="Equation.DSMT4">
                  <p:embed/>
                  <p:pic>
                    <p:nvPicPr>
                      <p:cNvPr id="167941" name="Object 4">
                        <a:extLst>
                          <a:ext uri="{FF2B5EF4-FFF2-40B4-BE49-F238E27FC236}">
                            <a16:creationId xmlns:a16="http://schemas.microsoft.com/office/drawing/2014/main" id="{82562357-5C13-4D91-97FA-987E4F46BC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9988" y="2622550"/>
                        <a:ext cx="5832475" cy="244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37C0CF59-0DD1-8B4D-AE2E-3BC4E98672EE}"/>
              </a:ext>
            </a:extLst>
          </p:cNvPr>
          <p:cNvSpPr/>
          <p:nvPr/>
        </p:nvSpPr>
        <p:spPr>
          <a:xfrm>
            <a:off x="2339752" y="5070475"/>
            <a:ext cx="28575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dirty="0">
                <a:solidFill>
                  <a:srgbClr val="FF0000"/>
                </a:solidFill>
              </a:rPr>
              <a:t>1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67943" name="Footer Placeholder 4">
            <a:extLst>
              <a:ext uri="{FF2B5EF4-FFF2-40B4-BE49-F238E27FC236}">
                <a16:creationId xmlns:a16="http://schemas.microsoft.com/office/drawing/2014/main" id="{6861FBB9-93EF-4947-827E-A7E683133066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 dirty="0">
                <a:latin typeface="Calibri" panose="020F0502020204030204" pitchFamily="34" charset="0"/>
              </a:rPr>
              <a:t>ΠΛΗ22 </a:t>
            </a:r>
            <a:r>
              <a:rPr lang="en-US" altLang="el-GR" sz="1100" b="1" i="1" dirty="0">
                <a:latin typeface="Calibri" panose="020F0502020204030204" pitchFamily="34" charset="0"/>
              </a:rPr>
              <a:t>: </a:t>
            </a:r>
            <a:r>
              <a:rPr lang="el-GR" altLang="el-GR" sz="1100" b="1" i="1" dirty="0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 dirty="0">
                <a:latin typeface="Calibri" panose="020F0502020204030204" pitchFamily="34" charset="0"/>
              </a:rPr>
              <a:t>        </a:t>
            </a:r>
            <a:r>
              <a:rPr lang="el-GR" altLang="el-GR" sz="1100" b="1" i="1" dirty="0">
                <a:latin typeface="Calibri" panose="020F0502020204030204" pitchFamily="34" charset="0"/>
              </a:rPr>
              <a:t>  </a:t>
            </a:r>
            <a:fld id="{79E1553E-2A49-43A9-AF12-D0BCB454BFDA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49</a:t>
            </a:fld>
            <a:endParaRPr lang="en-US" altLang="el-GR" sz="1100" b="1" i="1" dirty="0">
              <a:latin typeface="Calibri" panose="020F050202020403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0AB7DCAF-3B48-F805-46E9-75C8FFB7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206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biLevel thresh="75000"/>
          </a:blip>
          <a:stretch>
            <a:fillRect/>
          </a:stretch>
        </p:blipFill>
        <p:spPr>
          <a:xfrm>
            <a:off x="2108927" y="0"/>
            <a:ext cx="5173615" cy="6825113"/>
          </a:xfrm>
          <a:prstGeom prst="rect">
            <a:avLst/>
          </a:prstGeo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>
          <a:xfrm>
            <a:off x="4427984" y="6408169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975591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E7A9AC5F-2B8A-4F9F-8BDD-0DC4AD94252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l-GR" altLang="el-GR"/>
              <a:t>Παραδείγματα Καναλιών (8)</a:t>
            </a:r>
            <a:endParaRPr lang="en-US" altLang="el-GR"/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96E39AF3-0D20-43DE-BB01-0BA8689A9EB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26269" y="1219164"/>
            <a:ext cx="7885112" cy="5378450"/>
          </a:xfrm>
          <a:solidFill>
            <a:schemeClr val="bg1"/>
          </a:solidFill>
        </p:spPr>
        <p:txBody>
          <a:bodyPr/>
          <a:lstStyle/>
          <a:p>
            <a:pPr lvl="1"/>
            <a:r>
              <a:rPr lang="el-GR" altLang="el-GR" sz="1600" dirty="0"/>
              <a:t>Ρ(Χ=0,Υ=0) = Ρ(Υ=0/Χ=0)Ρ(Χ=0) = (1-ε)(1/2) </a:t>
            </a:r>
          </a:p>
          <a:p>
            <a:pPr lvl="1"/>
            <a:r>
              <a:rPr lang="el-GR" altLang="el-GR" sz="1600" dirty="0"/>
              <a:t>Ρ(Χ=0,Υ=1) = Ρ(Υ=1/Χ=0)Ρ(Χ=0) = ε/2</a:t>
            </a:r>
          </a:p>
          <a:p>
            <a:pPr lvl="1"/>
            <a:r>
              <a:rPr lang="el-GR" altLang="el-GR" sz="1600" dirty="0"/>
              <a:t>Ρ(Χ=1,Υ=0) = Ρ(Υ=0/Χ=1)Ρ(Χ=1) = ε/2</a:t>
            </a:r>
          </a:p>
          <a:p>
            <a:pPr lvl="1"/>
            <a:r>
              <a:rPr lang="el-GR" altLang="el-GR" sz="1600" dirty="0"/>
              <a:t>Ρ(Χ=1,Υ=1) = Ρ(Υ=1/Χ=1)Ρ(Χ=1) = (1-ε)(1/2)</a:t>
            </a:r>
            <a:endParaRPr lang="en-GB" altLang="el-GR" sz="1600" dirty="0"/>
          </a:p>
          <a:p>
            <a:pPr lvl="1"/>
            <a:r>
              <a:rPr lang="fr-FR" altLang="el-GR" sz="1600" dirty="0"/>
              <a:t>H(X,Y) = -(1-</a:t>
            </a:r>
            <a:r>
              <a:rPr lang="el-GR" altLang="el-GR" sz="1600" dirty="0"/>
              <a:t>ε</a:t>
            </a:r>
            <a:r>
              <a:rPr lang="fr-FR" altLang="el-GR" sz="1600" dirty="0"/>
              <a:t>) log (1-</a:t>
            </a:r>
            <a:r>
              <a:rPr lang="el-GR" altLang="el-GR" sz="1600" dirty="0"/>
              <a:t>ε</a:t>
            </a:r>
            <a:r>
              <a:rPr lang="fr-FR" altLang="el-GR" sz="1600" dirty="0"/>
              <a:t>) – </a:t>
            </a:r>
            <a:r>
              <a:rPr lang="el-GR" altLang="el-GR" sz="1600" dirty="0"/>
              <a:t>ε</a:t>
            </a:r>
            <a:r>
              <a:rPr lang="fr-FR" altLang="el-GR" sz="1600" dirty="0"/>
              <a:t> log </a:t>
            </a:r>
            <a:r>
              <a:rPr lang="el-GR" altLang="el-GR" sz="1600" dirty="0"/>
              <a:t>ε</a:t>
            </a:r>
            <a:r>
              <a:rPr lang="fr-FR" altLang="el-GR" sz="1600" dirty="0"/>
              <a:t> +1</a:t>
            </a:r>
            <a:r>
              <a:rPr lang="en-US" altLang="el-GR" sz="1600" dirty="0"/>
              <a:t> </a:t>
            </a:r>
          </a:p>
          <a:p>
            <a:r>
              <a:rPr lang="el-GR" altLang="el-GR" sz="1800" dirty="0"/>
              <a:t>Από τις 1 και 2 προκύπτει</a:t>
            </a:r>
          </a:p>
          <a:p>
            <a:r>
              <a:rPr lang="el-GR" altLang="el-GR" sz="1800" dirty="0"/>
              <a:t>Η(Χ/Υ) = Η(Χ,Υ) - Η(Υ) = -(1-ε) </a:t>
            </a:r>
            <a:r>
              <a:rPr lang="fr-FR" altLang="el-GR" sz="1800" dirty="0"/>
              <a:t>log</a:t>
            </a:r>
            <a:r>
              <a:rPr lang="el-GR" altLang="el-GR" sz="1800" dirty="0"/>
              <a:t> (1-ε) – ε </a:t>
            </a:r>
            <a:r>
              <a:rPr lang="fr-FR" altLang="el-GR" sz="1800" dirty="0"/>
              <a:t>log </a:t>
            </a:r>
            <a:r>
              <a:rPr lang="el-GR" altLang="el-GR" sz="1800" dirty="0"/>
              <a:t>ε</a:t>
            </a:r>
            <a:r>
              <a:rPr lang="en-US" altLang="el-GR" sz="1800" dirty="0"/>
              <a:t> </a:t>
            </a:r>
            <a:endParaRPr lang="el-GR" altLang="el-GR" sz="1800" dirty="0"/>
          </a:p>
          <a:p>
            <a:r>
              <a:rPr lang="en-GB" altLang="el-GR" sz="1800" dirty="0"/>
              <a:t>ii)</a:t>
            </a:r>
            <a:r>
              <a:rPr lang="el-GR" altLang="el-GR" sz="1800" dirty="0"/>
              <a:t> Από τον τύπο της αμοιβαίας πληροφορίας και παρατηρώντας ότι Η(Χ)=1 έχουμε </a:t>
            </a:r>
          </a:p>
          <a:p>
            <a:pPr lvl="1"/>
            <a:r>
              <a:rPr lang="el-GR" altLang="el-GR" sz="1600" dirty="0"/>
              <a:t>Ι(Χ;Υ) = Η(Χ) - Η(Χ/Υ)</a:t>
            </a:r>
            <a:r>
              <a:rPr lang="en-US" altLang="el-GR" sz="1600" dirty="0"/>
              <a:t> </a:t>
            </a:r>
            <a:r>
              <a:rPr lang="el-GR" altLang="el-GR" sz="1600" dirty="0"/>
              <a:t>= 1 + (1-ε) </a:t>
            </a:r>
            <a:r>
              <a:rPr lang="fr-FR" altLang="el-GR" sz="1600" dirty="0"/>
              <a:t>log</a:t>
            </a:r>
            <a:r>
              <a:rPr lang="el-GR" altLang="el-GR" sz="1600" dirty="0"/>
              <a:t> (1-ε) +ε </a:t>
            </a:r>
            <a:r>
              <a:rPr lang="fr-FR" altLang="el-GR" sz="1600" dirty="0"/>
              <a:t>log </a:t>
            </a:r>
            <a:r>
              <a:rPr lang="el-GR" altLang="el-GR" sz="1600" dirty="0"/>
              <a:t>ε</a:t>
            </a:r>
            <a:r>
              <a:rPr lang="en-US" altLang="el-GR" sz="1600" dirty="0"/>
              <a:t> </a:t>
            </a:r>
            <a:endParaRPr lang="el-GR" altLang="el-GR" sz="1600" dirty="0"/>
          </a:p>
          <a:p>
            <a:r>
              <a:rPr lang="en-GB" altLang="el-GR" sz="1800" dirty="0"/>
              <a:t>iii)</a:t>
            </a:r>
            <a:r>
              <a:rPr lang="el-GR" altLang="el-GR" sz="1800" dirty="0"/>
              <a:t> Η χωρητικότητα του καναλιού παίρνει την μέγιστη τιμή της όταν υπάρχει απουσία θορύβου και η πηγή παίρνει την μέγιστη τιμή της. Στη συγκεκριμένη περίπτωση η Η(Χ) έχει την μέγιστη τιμή της και το κανάλι είναι χωρίς θόρυβο όταν ε=0 ή ε=1</a:t>
            </a:r>
          </a:p>
          <a:p>
            <a:r>
              <a:rPr lang="en-GB" altLang="el-GR" sz="1800" dirty="0" err="1"/>
              <a:t>i</a:t>
            </a:r>
            <a:r>
              <a:rPr lang="el-GR" altLang="el-GR" sz="1800" dirty="0"/>
              <a:t>ν</a:t>
            </a:r>
            <a:r>
              <a:rPr lang="en-GB" altLang="el-GR" sz="1800" dirty="0"/>
              <a:t>)</a:t>
            </a:r>
            <a:r>
              <a:rPr lang="el-GR" altLang="el-GR" sz="1800" dirty="0"/>
              <a:t> Η χωρητικότητα του καναλιού παίρνει την ελάχιστη τιμή της όταν η  Ι(Χ;Υ) παίρνει την ελάχιστη τιμή της. Παίρνοντας την πρώτη παράγωγο ως προς ε και εξισώνοντας με μηδέν βρίσκουμε ότι η ελάχιστη τιμή είναι όταν ε=0.5 και άρα η χωρητικότητα του καναλιού είναι 0.</a:t>
            </a:r>
            <a:r>
              <a:rPr lang="en-US" altLang="el-GR" sz="1800" dirty="0"/>
              <a:t> </a:t>
            </a:r>
          </a:p>
        </p:txBody>
      </p:sp>
      <p:sp>
        <p:nvSpPr>
          <p:cNvPr id="168964" name="Rectangle 4">
            <a:extLst>
              <a:ext uri="{FF2B5EF4-FFF2-40B4-BE49-F238E27FC236}">
                <a16:creationId xmlns:a16="http://schemas.microsoft.com/office/drawing/2014/main" id="{CFC6A70E-3623-418D-9737-6D63A6ACB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l-GR" altLang="el-G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F4903A-872C-444E-B6EF-DF868749DFB0}"/>
              </a:ext>
            </a:extLst>
          </p:cNvPr>
          <p:cNvSpPr/>
          <p:nvPr/>
        </p:nvSpPr>
        <p:spPr>
          <a:xfrm>
            <a:off x="4568825" y="2593975"/>
            <a:ext cx="28575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>
                <a:solidFill>
                  <a:srgbClr val="FF0000"/>
                </a:solidFill>
              </a:rPr>
              <a:t>2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7538EFB7-BB33-FAE3-C54E-BC9ED6701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8825" y="6409617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2BD2DF0-B2A0-97FB-F0A2-F2B46E988B7A}"/>
              </a:ext>
            </a:extLst>
          </p:cNvPr>
          <p:cNvSpPr>
            <a:spLocks noGrp="1"/>
          </p:cNvSpPr>
          <p:nvPr/>
        </p:nvSpPr>
        <p:spPr bwMode="auto">
          <a:xfrm>
            <a:off x="301625" y="647505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 dirty="0">
                <a:latin typeface="Calibri" panose="020F0502020204030204" pitchFamily="34" charset="0"/>
              </a:rPr>
              <a:t>ΠΛΗ22 </a:t>
            </a:r>
            <a:r>
              <a:rPr lang="en-US" altLang="el-GR" sz="1100" b="1" i="1" dirty="0">
                <a:latin typeface="Calibri" panose="020F0502020204030204" pitchFamily="34" charset="0"/>
              </a:rPr>
              <a:t>: </a:t>
            </a:r>
            <a:r>
              <a:rPr lang="el-GR" altLang="el-GR" sz="1100" b="1" i="1" dirty="0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 dirty="0">
                <a:latin typeface="Calibri" panose="020F0502020204030204" pitchFamily="34" charset="0"/>
              </a:rPr>
              <a:t>        </a:t>
            </a:r>
            <a:r>
              <a:rPr lang="el-GR" altLang="el-GR" sz="1100" b="1" i="1" dirty="0">
                <a:latin typeface="Calibri" panose="020F0502020204030204" pitchFamily="34" charset="0"/>
              </a:rPr>
              <a:t>  </a:t>
            </a:r>
            <a:fld id="{79E1553E-2A49-43A9-AF12-D0BCB454BFDA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50</a:t>
            </a:fld>
            <a:endParaRPr lang="en-US" altLang="el-GR" sz="1100" b="1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0389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1E826BF0-FF18-4B2A-92E6-9905A240B51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Παραδείγματα Καναλιών (9)</a:t>
            </a:r>
            <a:endParaRPr lang="en-US" altLang="el-GR"/>
          </a:p>
        </p:txBody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DD499CC0-FEAA-40A5-9C7B-0583913E454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96975"/>
            <a:ext cx="8229600" cy="4933950"/>
          </a:xfrm>
        </p:spPr>
        <p:txBody>
          <a:bodyPr/>
          <a:lstStyle/>
          <a:p>
            <a:pPr eaLnBrk="1" hangingPunct="1"/>
            <a:r>
              <a:rPr lang="el-GR" altLang="el-GR" sz="2000"/>
              <a:t>Δίνεται ένα διακριτό κανάλι χωρίς μνήμη. Στην είσοδο του καναλιού εμφανίζονται τα σύμβολα </a:t>
            </a:r>
            <a:r>
              <a:rPr lang="el-GR" altLang="el-GR" sz="2000" i="1"/>
              <a:t>x</a:t>
            </a:r>
            <a:r>
              <a:rPr lang="el-GR" altLang="el-GR" sz="2000" i="1" baseline="-25000"/>
              <a:t>i</a:t>
            </a:r>
            <a:r>
              <a:rPr lang="el-GR" altLang="el-GR" sz="2000"/>
              <a:t>, </a:t>
            </a:r>
            <a:r>
              <a:rPr lang="el-GR" altLang="el-GR" sz="2000" i="1"/>
              <a:t>i=1, 2,</a:t>
            </a:r>
            <a:r>
              <a:rPr lang="el-GR" altLang="el-GR" sz="2000"/>
              <a:t> με πιθανότητα εμφάνισης του </a:t>
            </a:r>
            <a:r>
              <a:rPr lang="el-GR" altLang="el-GR" sz="2000" i="1"/>
              <a:t>x</a:t>
            </a:r>
            <a:r>
              <a:rPr lang="el-GR" altLang="el-GR" sz="2000" i="1" baseline="-25000"/>
              <a:t>1</a:t>
            </a:r>
            <a:r>
              <a:rPr lang="el-GR" altLang="el-GR" sz="2000"/>
              <a:t>, </a:t>
            </a:r>
            <a:r>
              <a:rPr lang="el-GR" altLang="el-GR" sz="2000" i="1"/>
              <a:t>p(x</a:t>
            </a:r>
            <a:r>
              <a:rPr lang="el-GR" altLang="el-GR" sz="2000" i="1" baseline="-25000"/>
              <a:t>1</a:t>
            </a:r>
            <a:r>
              <a:rPr lang="el-GR" altLang="el-GR" sz="2000" i="1"/>
              <a:t>)=a</a:t>
            </a:r>
            <a:r>
              <a:rPr lang="el-GR" altLang="el-GR" sz="2000"/>
              <a:t>. Στην έξοδο του καναλιού λαμβάνονται τα σύμβολα </a:t>
            </a:r>
            <a:r>
              <a:rPr lang="el-GR" altLang="el-GR" sz="2000" i="1"/>
              <a:t>y</a:t>
            </a:r>
            <a:r>
              <a:rPr lang="el-GR" altLang="el-GR" sz="2000" i="1" baseline="-25000"/>
              <a:t>j</a:t>
            </a:r>
            <a:r>
              <a:rPr lang="el-GR" altLang="el-GR" sz="2000" i="1"/>
              <a:t>,</a:t>
            </a:r>
            <a:r>
              <a:rPr lang="el-GR" altLang="el-GR" sz="2000"/>
              <a:t> </a:t>
            </a:r>
            <a:r>
              <a:rPr lang="el-GR" altLang="el-GR" sz="2000" i="1"/>
              <a:t>j=1, 2, 3,</a:t>
            </a:r>
            <a:r>
              <a:rPr lang="el-GR" altLang="el-GR" sz="2000"/>
              <a:t> όπου οι πιθανότητες μετάβασης </a:t>
            </a:r>
            <a:r>
              <a:rPr lang="el-GR" altLang="el-GR" sz="2000" i="1">
                <a:solidFill>
                  <a:srgbClr val="FF0000"/>
                </a:solidFill>
              </a:rPr>
              <a:t>p</a:t>
            </a:r>
            <a:r>
              <a:rPr lang="el-GR" altLang="el-GR" sz="2000" i="1" baseline="-25000">
                <a:solidFill>
                  <a:srgbClr val="FF0000"/>
                </a:solidFill>
              </a:rPr>
              <a:t>ij</a:t>
            </a:r>
            <a:r>
              <a:rPr lang="el-GR" altLang="el-GR" sz="2000" i="1">
                <a:solidFill>
                  <a:srgbClr val="FF0000"/>
                </a:solidFill>
              </a:rPr>
              <a:t>=p(y</a:t>
            </a:r>
            <a:r>
              <a:rPr lang="el-GR" altLang="el-GR" sz="2000" i="1" baseline="-25000">
                <a:solidFill>
                  <a:srgbClr val="FF0000"/>
                </a:solidFill>
              </a:rPr>
              <a:t>j</a:t>
            </a:r>
            <a:r>
              <a:rPr lang="el-GR" altLang="el-GR" sz="2000" i="1">
                <a:solidFill>
                  <a:srgbClr val="FF0000"/>
                </a:solidFill>
              </a:rPr>
              <a:t>/x</a:t>
            </a:r>
            <a:r>
              <a:rPr lang="el-GR" altLang="el-GR" sz="2000" i="1" baseline="-25000">
                <a:solidFill>
                  <a:srgbClr val="FF0000"/>
                </a:solidFill>
              </a:rPr>
              <a:t>i</a:t>
            </a:r>
            <a:r>
              <a:rPr lang="el-GR" altLang="el-GR" sz="2000" i="1">
                <a:solidFill>
                  <a:srgbClr val="FF0000"/>
                </a:solidFill>
              </a:rPr>
              <a:t>)=p(x</a:t>
            </a:r>
            <a:r>
              <a:rPr lang="el-GR" altLang="el-GR" sz="2000" i="1" baseline="-25000">
                <a:solidFill>
                  <a:srgbClr val="FF0000"/>
                </a:solidFill>
              </a:rPr>
              <a:t>i</a:t>
            </a:r>
            <a:r>
              <a:rPr lang="el-GR" altLang="el-GR" sz="2000" i="1">
                <a:solidFill>
                  <a:srgbClr val="FF0000"/>
                </a:solidFill>
              </a:rPr>
              <a:t>/y</a:t>
            </a:r>
            <a:r>
              <a:rPr lang="el-GR" altLang="el-GR" sz="2000" i="1" baseline="-25000">
                <a:solidFill>
                  <a:srgbClr val="FF0000"/>
                </a:solidFill>
              </a:rPr>
              <a:t>j</a:t>
            </a:r>
            <a:r>
              <a:rPr lang="el-GR" altLang="el-GR" sz="2000" i="1">
                <a:solidFill>
                  <a:srgbClr val="FF0000"/>
                </a:solidFill>
              </a:rPr>
              <a:t>)= q</a:t>
            </a:r>
            <a:r>
              <a:rPr lang="el-GR" altLang="el-GR" sz="2000" i="1" baseline="-25000">
                <a:solidFill>
                  <a:srgbClr val="FF0000"/>
                </a:solidFill>
              </a:rPr>
              <a:t>ji</a:t>
            </a:r>
            <a:r>
              <a:rPr lang="el-GR" altLang="el-GR" sz="2000">
                <a:solidFill>
                  <a:srgbClr val="FF0000"/>
                </a:solidFill>
              </a:rPr>
              <a:t> </a:t>
            </a:r>
            <a:r>
              <a:rPr lang="el-GR" altLang="el-GR" sz="2000"/>
              <a:t>περιέχονται στον ακόλουθο πίνακα μετάβασης του καναλιού.</a:t>
            </a:r>
          </a:p>
          <a:p>
            <a:pPr eaLnBrk="1" hangingPunct="1">
              <a:lnSpc>
                <a:spcPct val="80000"/>
              </a:lnSpc>
            </a:pPr>
            <a:endParaRPr lang="en-GB" altLang="el-GR" sz="2000" b="1" i="1"/>
          </a:p>
          <a:p>
            <a:pPr eaLnBrk="1" hangingPunct="1">
              <a:lnSpc>
                <a:spcPct val="80000"/>
              </a:lnSpc>
            </a:pPr>
            <a:endParaRPr lang="en-GB" altLang="el-GR" sz="2000" b="1" i="1"/>
          </a:p>
          <a:p>
            <a:pPr eaLnBrk="1" hangingPunct="1">
              <a:lnSpc>
                <a:spcPct val="80000"/>
              </a:lnSpc>
            </a:pPr>
            <a:endParaRPr lang="en-GB" altLang="el-GR" sz="2000" b="1" i="1"/>
          </a:p>
          <a:p>
            <a:pPr eaLnBrk="1" hangingPunct="1">
              <a:lnSpc>
                <a:spcPct val="80000"/>
              </a:lnSpc>
            </a:pPr>
            <a:endParaRPr lang="en-GB" altLang="el-GR" sz="2000" b="1" i="1"/>
          </a:p>
          <a:p>
            <a:pPr eaLnBrk="1" hangingPunct="1">
              <a:lnSpc>
                <a:spcPct val="80000"/>
              </a:lnSpc>
            </a:pPr>
            <a:endParaRPr lang="el-GR" altLang="el-GR" sz="2000" b="1" i="1"/>
          </a:p>
          <a:p>
            <a:pPr eaLnBrk="1" hangingPunct="1"/>
            <a:r>
              <a:rPr lang="el-GR" altLang="el-GR" sz="2000" b="1" i="1"/>
              <a:t>(</a:t>
            </a:r>
            <a:r>
              <a:rPr lang="en-GB" altLang="el-GR" sz="2000" b="1" i="1"/>
              <a:t>i</a:t>
            </a:r>
            <a:r>
              <a:rPr lang="el-GR" altLang="el-GR" sz="2000" b="1" i="1"/>
              <a:t>)</a:t>
            </a:r>
            <a:r>
              <a:rPr lang="el-GR" altLang="el-GR" sz="2000" b="1"/>
              <a:t> </a:t>
            </a:r>
            <a:r>
              <a:rPr lang="el-GR" altLang="el-GR" sz="2000"/>
              <a:t>Να υπολογιστεί η ποσότητα πληροφορίας των συμβόλων εξόδου, </a:t>
            </a:r>
            <a:r>
              <a:rPr lang="el-GR" altLang="el-GR" sz="2000" i="1"/>
              <a:t>H(Y)</a:t>
            </a:r>
            <a:r>
              <a:rPr lang="el-GR" altLang="el-GR" sz="2000"/>
              <a:t>.</a:t>
            </a:r>
          </a:p>
          <a:p>
            <a:pPr eaLnBrk="1" hangingPunct="1"/>
            <a:r>
              <a:rPr lang="el-GR" altLang="el-GR" sz="2000" b="1" i="1"/>
              <a:t>(</a:t>
            </a:r>
            <a:r>
              <a:rPr lang="en-GB" altLang="el-GR" sz="2000" b="1" i="1"/>
              <a:t>ii</a:t>
            </a:r>
            <a:r>
              <a:rPr lang="el-GR" altLang="el-GR" sz="2000" b="1" i="1"/>
              <a:t>) </a:t>
            </a:r>
            <a:r>
              <a:rPr lang="el-GR" altLang="el-GR" sz="2000"/>
              <a:t>Να υπολογιστεί η αβεβαιότητα </a:t>
            </a:r>
            <a:r>
              <a:rPr lang="el-GR" altLang="el-GR" sz="2000" i="1"/>
              <a:t>H(Y/X)</a:t>
            </a:r>
            <a:r>
              <a:rPr lang="el-GR" altLang="el-GR" sz="2000"/>
              <a:t>.</a:t>
            </a:r>
          </a:p>
          <a:p>
            <a:pPr eaLnBrk="1" hangingPunct="1"/>
            <a:r>
              <a:rPr lang="el-GR" altLang="el-GR" sz="2000" b="1" i="1"/>
              <a:t>(</a:t>
            </a:r>
            <a:r>
              <a:rPr lang="en-GB" altLang="el-GR" sz="2000" b="1" i="1"/>
              <a:t>iii</a:t>
            </a:r>
            <a:r>
              <a:rPr lang="el-GR" altLang="el-GR" sz="2000" b="1" i="1"/>
              <a:t>) </a:t>
            </a:r>
            <a:r>
              <a:rPr lang="el-GR" altLang="el-GR" sz="2000"/>
              <a:t>Να υπολογιστεί η χωρητικότητα του καναλιού. </a:t>
            </a:r>
          </a:p>
        </p:txBody>
      </p:sp>
      <p:sp>
        <p:nvSpPr>
          <p:cNvPr id="169988" name="Rectangle 5">
            <a:extLst>
              <a:ext uri="{FF2B5EF4-FFF2-40B4-BE49-F238E27FC236}">
                <a16:creationId xmlns:a16="http://schemas.microsoft.com/office/drawing/2014/main" id="{556376B6-2FAD-4F98-BE6F-F49E15BCC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l-GR" altLang="el-GR"/>
          </a:p>
        </p:txBody>
      </p:sp>
      <p:sp>
        <p:nvSpPr>
          <p:cNvPr id="169989" name="Rectangle 4">
            <a:extLst>
              <a:ext uri="{FF2B5EF4-FFF2-40B4-BE49-F238E27FC236}">
                <a16:creationId xmlns:a16="http://schemas.microsoft.com/office/drawing/2014/main" id="{7B012F32-3B48-49A9-97D0-C819A0A2B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l-GR" altLang="el-GR"/>
          </a:p>
        </p:txBody>
      </p:sp>
      <p:graphicFrame>
        <p:nvGraphicFramePr>
          <p:cNvPr id="169990" name="Object 3">
            <a:extLst>
              <a:ext uri="{FF2B5EF4-FFF2-40B4-BE49-F238E27FC236}">
                <a16:creationId xmlns:a16="http://schemas.microsoft.com/office/drawing/2014/main" id="{9A734581-9E58-47E9-BE69-393AA37521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62163" y="2938463"/>
          <a:ext cx="4830762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3662600" imgH="8334375" progId="Equation.DSMT4">
                  <p:embed/>
                </p:oleObj>
              </mc:Choice>
              <mc:Fallback>
                <p:oleObj name="Equation" r:id="rId2" imgW="43662600" imgH="8334375" progId="Equation.DSMT4">
                  <p:embed/>
                  <p:pic>
                    <p:nvPicPr>
                      <p:cNvPr id="169990" name="Object 3">
                        <a:extLst>
                          <a:ext uri="{FF2B5EF4-FFF2-40B4-BE49-F238E27FC236}">
                            <a16:creationId xmlns:a16="http://schemas.microsoft.com/office/drawing/2014/main" id="{9A734581-9E58-47E9-BE69-393AA37521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2163" y="2938463"/>
                        <a:ext cx="4830762" cy="92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9991" name="Footer Placeholder 4">
            <a:extLst>
              <a:ext uri="{FF2B5EF4-FFF2-40B4-BE49-F238E27FC236}">
                <a16:creationId xmlns:a16="http://schemas.microsoft.com/office/drawing/2014/main" id="{D8946390-86C1-49AB-86EB-8DC4A4BF40BC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85AFDE48-EF55-45F0-9324-A4625422022F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51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BBE371C-B1E1-17CD-7843-A28736913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9292F78B-C722-42B7-A7C2-69AAB9B49A8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Παραδείγματα Καναλιών (10)</a:t>
            </a:r>
            <a:endParaRPr lang="en-US" altLang="el-GR"/>
          </a:p>
        </p:txBody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47653C84-7C4D-45F6-B33A-091A05040AE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73163"/>
            <a:ext cx="8229600" cy="5087937"/>
          </a:xfrm>
        </p:spPr>
        <p:txBody>
          <a:bodyPr/>
          <a:lstStyle/>
          <a:p>
            <a:pPr eaLnBrk="1" hangingPunct="1"/>
            <a:r>
              <a:rPr lang="en-GB" altLang="el-GR" sz="2000" b="1"/>
              <a:t>i)</a:t>
            </a:r>
            <a:r>
              <a:rPr lang="en-GB" altLang="el-GR" sz="2000"/>
              <a:t> </a:t>
            </a:r>
            <a:r>
              <a:rPr lang="el-GR" altLang="el-GR" sz="2000"/>
              <a:t>Πρώτα πρέπει να υπολογίσουμε τις πιθανότητες λήψης των κωδικών συμβόλων </a:t>
            </a:r>
            <a:r>
              <a:rPr lang="el-GR" altLang="el-GR" sz="2000" i="1"/>
              <a:t>y</a:t>
            </a:r>
            <a:r>
              <a:rPr lang="el-GR" altLang="el-GR" sz="2000" i="1" baseline="-25000"/>
              <a:t>j</a:t>
            </a:r>
            <a:r>
              <a:rPr lang="el-GR" altLang="el-GR" sz="2000" i="1"/>
              <a:t>,</a:t>
            </a:r>
            <a:r>
              <a:rPr lang="el-GR" altLang="el-GR" sz="2000"/>
              <a:t> </a:t>
            </a:r>
            <a:r>
              <a:rPr lang="el-GR" altLang="el-GR" sz="2000" i="1"/>
              <a:t>j=1, 2, 3</a:t>
            </a:r>
            <a:r>
              <a:rPr lang="el-GR" altLang="el-GR" sz="2000"/>
              <a:t>. Είναι</a:t>
            </a:r>
            <a:r>
              <a:rPr lang="fr-FR" altLang="el-GR" sz="2000"/>
              <a:t> </a:t>
            </a:r>
            <a:endParaRPr lang="el-GR" altLang="el-GR" sz="2000"/>
          </a:p>
          <a:p>
            <a:pPr eaLnBrk="1" hangingPunct="1"/>
            <a:r>
              <a:rPr lang="fr-FR" altLang="el-GR" sz="2000" i="1"/>
              <a:t>p(y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)= p(y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,x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)+ p(y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,x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)=p(x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 p(y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/x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)+ p(x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 p(y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/x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)=a(1/2)+(1-a)(1/2)=1/2. </a:t>
            </a:r>
            <a:endParaRPr lang="el-GR" altLang="el-GR" sz="2000"/>
          </a:p>
          <a:p>
            <a:pPr eaLnBrk="1" hangingPunct="1"/>
            <a:r>
              <a:rPr lang="el-GR" altLang="el-GR" sz="2000"/>
              <a:t>Κατά ανάλογο τρόπο υπολογίζουμε </a:t>
            </a:r>
          </a:p>
          <a:p>
            <a:pPr eaLnBrk="1" hangingPunct="1"/>
            <a:r>
              <a:rPr lang="fr-FR" altLang="el-GR" sz="2000" i="1"/>
              <a:t>p(y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)= p(y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,x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)+ p(y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,x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)=p(x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 p(y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/x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)+ p(x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 p(y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/x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)=(1+</a:t>
            </a:r>
            <a:r>
              <a:rPr lang="el-GR" altLang="el-GR" sz="2000" i="1"/>
              <a:t>α</a:t>
            </a:r>
            <a:r>
              <a:rPr lang="fr-FR" altLang="el-GR" sz="2000" i="1"/>
              <a:t>)/4 </a:t>
            </a:r>
            <a:r>
              <a:rPr lang="el-GR" altLang="el-GR" sz="2000"/>
              <a:t>και </a:t>
            </a:r>
          </a:p>
          <a:p>
            <a:pPr eaLnBrk="1" hangingPunct="1"/>
            <a:r>
              <a:rPr lang="fr-FR" altLang="el-GR" sz="2000" i="1"/>
              <a:t>p(y</a:t>
            </a:r>
            <a:r>
              <a:rPr lang="fr-FR" altLang="el-GR" sz="2000" i="1" baseline="-25000"/>
              <a:t>3</a:t>
            </a:r>
            <a:r>
              <a:rPr lang="fr-FR" altLang="el-GR" sz="2000" i="1"/>
              <a:t>)= p(y</a:t>
            </a:r>
            <a:r>
              <a:rPr lang="fr-FR" altLang="el-GR" sz="2000" i="1" baseline="-25000"/>
              <a:t>3</a:t>
            </a:r>
            <a:r>
              <a:rPr lang="fr-FR" altLang="el-GR" sz="2000" i="1"/>
              <a:t>,x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)+ p(y</a:t>
            </a:r>
            <a:r>
              <a:rPr lang="fr-FR" altLang="el-GR" sz="2000" i="1" baseline="-25000"/>
              <a:t>3</a:t>
            </a:r>
            <a:r>
              <a:rPr lang="fr-FR" altLang="el-GR" sz="2000" i="1"/>
              <a:t>,x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)=p(x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 p(y</a:t>
            </a:r>
            <a:r>
              <a:rPr lang="fr-FR" altLang="el-GR" sz="2000" i="1" baseline="-25000"/>
              <a:t>3</a:t>
            </a:r>
            <a:r>
              <a:rPr lang="fr-FR" altLang="el-GR" sz="2000" i="1"/>
              <a:t>/x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)+ p(x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 p(y</a:t>
            </a:r>
            <a:r>
              <a:rPr lang="fr-FR" altLang="el-GR" sz="2000" i="1" baseline="-25000"/>
              <a:t>3</a:t>
            </a:r>
            <a:r>
              <a:rPr lang="fr-FR" altLang="el-GR" sz="2000" i="1"/>
              <a:t>/x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)=(1-</a:t>
            </a:r>
            <a:r>
              <a:rPr lang="el-GR" altLang="el-GR" sz="2000" i="1"/>
              <a:t>α</a:t>
            </a:r>
            <a:r>
              <a:rPr lang="fr-FR" altLang="el-GR" sz="2000" i="1"/>
              <a:t>)/4.</a:t>
            </a:r>
            <a:endParaRPr lang="el-GR" altLang="el-GR" sz="2000"/>
          </a:p>
          <a:p>
            <a:pPr eaLnBrk="1" hangingPunct="1"/>
            <a:r>
              <a:rPr lang="el-GR" altLang="el-GR" sz="2000"/>
              <a:t>Από τις πιθανότητες αυτές, των οποίων το άθροισμα είναι 1, υπολογίζουμε τη μέση πληροφορία της εξόδου του καναλιού.</a:t>
            </a:r>
          </a:p>
          <a:p>
            <a:pPr eaLnBrk="1" hangingPunct="1"/>
            <a:r>
              <a:rPr lang="el-GR" altLang="el-GR" sz="2000" i="1"/>
              <a:t>Η</a:t>
            </a:r>
            <a:r>
              <a:rPr lang="fr-FR" altLang="el-GR" sz="2000" i="1"/>
              <a:t>(</a:t>
            </a:r>
            <a:r>
              <a:rPr lang="el-GR" altLang="el-GR" sz="2000" i="1"/>
              <a:t>Υ</a:t>
            </a:r>
            <a:r>
              <a:rPr lang="fr-FR" altLang="el-GR" sz="2000" i="1"/>
              <a:t>)=-p(y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)log p(y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)-p(y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)logp(y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)-p(y</a:t>
            </a:r>
            <a:r>
              <a:rPr lang="fr-FR" altLang="el-GR" sz="2000" i="1" baseline="-25000"/>
              <a:t>3</a:t>
            </a:r>
            <a:r>
              <a:rPr lang="fr-FR" altLang="el-GR" sz="2000" i="1"/>
              <a:t>)log p(y</a:t>
            </a:r>
            <a:r>
              <a:rPr lang="fr-FR" altLang="el-GR" sz="2000" i="1" baseline="-25000"/>
              <a:t>3</a:t>
            </a:r>
            <a:r>
              <a:rPr lang="fr-FR" altLang="el-GR" sz="2000" i="1"/>
              <a:t>)=</a:t>
            </a:r>
            <a:endParaRPr lang="el-GR" altLang="el-GR" sz="2000"/>
          </a:p>
          <a:p>
            <a:pPr eaLnBrk="1" hangingPunct="1"/>
            <a:r>
              <a:rPr lang="fr-FR" altLang="el-GR" sz="2000" i="1"/>
              <a:t>=-(1/2)log(1/2)-((1+a)/4)log((1+a)/4) -((1-a)/4)log((1-a)/4)</a:t>
            </a:r>
            <a:endParaRPr lang="el-GR" altLang="el-GR" sz="2000"/>
          </a:p>
          <a:p>
            <a:pPr eaLnBrk="1" hangingPunct="1"/>
            <a:r>
              <a:rPr lang="fr-FR" altLang="el-GR" sz="2000" i="1"/>
              <a:t>=(1/2)-[((1+a)/4)(log(1+a) -2)] –[((1-a)/4)(log((1-a)-2), </a:t>
            </a:r>
            <a:r>
              <a:rPr lang="el-GR" altLang="el-GR" sz="2000" i="1"/>
              <a:t>αφού ισχύει</a:t>
            </a:r>
            <a:r>
              <a:rPr lang="fr-FR" altLang="el-GR" sz="2000" i="1"/>
              <a:t> log(x/y)=logx-logy. </a:t>
            </a:r>
            <a:endParaRPr lang="el-GR" altLang="el-GR" sz="2000"/>
          </a:p>
          <a:p>
            <a:pPr eaLnBrk="1" hangingPunct="1"/>
            <a:r>
              <a:rPr lang="en-US" altLang="el-GR" sz="2000" b="1"/>
              <a:t>=</a:t>
            </a:r>
            <a:r>
              <a:rPr lang="en-US" altLang="el-GR" sz="2000"/>
              <a:t>(3/2)-(1/4)(1+a)log(1+a)-(1/4)(1-a)log(1-a).</a:t>
            </a:r>
            <a:endParaRPr lang="el-GR" altLang="el-GR" sz="2000"/>
          </a:p>
        </p:txBody>
      </p:sp>
      <p:sp>
        <p:nvSpPr>
          <p:cNvPr id="171012" name="Rectangle 5">
            <a:extLst>
              <a:ext uri="{FF2B5EF4-FFF2-40B4-BE49-F238E27FC236}">
                <a16:creationId xmlns:a16="http://schemas.microsoft.com/office/drawing/2014/main" id="{BA727D2D-D81F-4980-ABAD-E738A3B59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l-GR" altLang="el-GR"/>
          </a:p>
        </p:txBody>
      </p:sp>
      <p:sp>
        <p:nvSpPr>
          <p:cNvPr id="171013" name="Footer Placeholder 4">
            <a:extLst>
              <a:ext uri="{FF2B5EF4-FFF2-40B4-BE49-F238E27FC236}">
                <a16:creationId xmlns:a16="http://schemas.microsoft.com/office/drawing/2014/main" id="{0290D99D-B438-4174-9132-72D29403D259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86E4641E-B590-4BC2-889F-ED05B24B647D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52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0A228E99-3264-FB75-D982-5A843F56E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34014D56-48FF-4A84-8DCB-D73B4F7254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Παραδείγματα Καναλιών (11)</a:t>
            </a:r>
            <a:endParaRPr lang="en-US" altLang="el-GR"/>
          </a:p>
        </p:txBody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35D917B9-158F-46F3-8EA1-220C8129D52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85750" y="1295400"/>
            <a:ext cx="8572500" cy="483552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GB" altLang="el-GR" sz="2000" b="1"/>
              <a:t>ii)</a:t>
            </a:r>
            <a:r>
              <a:rPr lang="en-GB" altLang="el-GR" sz="2000"/>
              <a:t> </a:t>
            </a:r>
            <a:r>
              <a:rPr lang="el-GR" altLang="el-GR" sz="2000"/>
              <a:t>Πρώτα υπολογίζουμε τις συνδυασμένες πιθανότητες των συμβόλων εισόδου και εξόδου του καναλιού (δείτε και το ερώτημα 1).</a:t>
            </a:r>
          </a:p>
          <a:p>
            <a:pPr eaLnBrk="1" hangingPunct="1"/>
            <a:r>
              <a:rPr lang="el-GR" altLang="el-GR" sz="2000"/>
              <a:t>Είναι </a:t>
            </a:r>
            <a:r>
              <a:rPr lang="fr-FR" altLang="el-GR" sz="2000" i="1"/>
              <a:t>p(x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,y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)= p(y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,x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)= p(x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 p(y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/x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)=</a:t>
            </a:r>
            <a:r>
              <a:rPr lang="el-GR" altLang="el-GR" sz="2000" i="1"/>
              <a:t>α</a:t>
            </a:r>
            <a:r>
              <a:rPr lang="fr-FR" altLang="el-GR" sz="2000" i="1"/>
              <a:t>(1/2), </a:t>
            </a:r>
            <a:endParaRPr lang="el-GR" altLang="el-GR" sz="2000"/>
          </a:p>
          <a:p>
            <a:pPr eaLnBrk="1" hangingPunct="1"/>
            <a:r>
              <a:rPr lang="fr-FR" altLang="el-GR" sz="2000" i="1"/>
              <a:t>p(x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,y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)= p(y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,x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)= p(x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 p(y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/x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)=</a:t>
            </a:r>
            <a:r>
              <a:rPr lang="el-GR" altLang="el-GR" sz="2000" i="1"/>
              <a:t>α</a:t>
            </a:r>
            <a:r>
              <a:rPr lang="fr-FR" altLang="el-GR" sz="2000" i="1"/>
              <a:t>(1/2),</a:t>
            </a:r>
            <a:endParaRPr lang="el-GR" altLang="el-GR" sz="2000"/>
          </a:p>
          <a:p>
            <a:pPr eaLnBrk="1" hangingPunct="1"/>
            <a:r>
              <a:rPr lang="fr-FR" altLang="el-GR" sz="2000" i="1"/>
              <a:t>p(x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,y</a:t>
            </a:r>
            <a:r>
              <a:rPr lang="fr-FR" altLang="el-GR" sz="2000" i="1" baseline="-25000"/>
              <a:t>3</a:t>
            </a:r>
            <a:r>
              <a:rPr lang="fr-FR" altLang="el-GR" sz="2000" i="1"/>
              <a:t>)= p(y</a:t>
            </a:r>
            <a:r>
              <a:rPr lang="fr-FR" altLang="el-GR" sz="2000" i="1" baseline="-25000"/>
              <a:t>3</a:t>
            </a:r>
            <a:r>
              <a:rPr lang="fr-FR" altLang="el-GR" sz="2000" i="1"/>
              <a:t>,x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)= p(x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 p(y</a:t>
            </a:r>
            <a:r>
              <a:rPr lang="fr-FR" altLang="el-GR" sz="2000" i="1" baseline="-25000"/>
              <a:t>3</a:t>
            </a:r>
            <a:r>
              <a:rPr lang="fr-FR" altLang="el-GR" sz="2000" i="1"/>
              <a:t>/x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)=0,</a:t>
            </a:r>
            <a:endParaRPr lang="el-GR" altLang="el-GR" sz="2000"/>
          </a:p>
          <a:p>
            <a:pPr eaLnBrk="1" hangingPunct="1"/>
            <a:r>
              <a:rPr lang="fr-FR" altLang="el-GR" sz="2000" i="1"/>
              <a:t>p(x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,y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)= p(y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,x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)= p(x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 p(y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/x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)=(1-a)(1/2),</a:t>
            </a:r>
            <a:endParaRPr lang="el-GR" altLang="el-GR" sz="2000"/>
          </a:p>
          <a:p>
            <a:pPr eaLnBrk="1" hangingPunct="1"/>
            <a:r>
              <a:rPr lang="fr-FR" altLang="el-GR" sz="2000" i="1"/>
              <a:t>p(x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,y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)= p(y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,x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)= p(x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 p(y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/x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)=(1-a)(1/4),</a:t>
            </a:r>
            <a:endParaRPr lang="el-GR" altLang="el-GR" sz="2000"/>
          </a:p>
          <a:p>
            <a:pPr eaLnBrk="1" hangingPunct="1"/>
            <a:r>
              <a:rPr lang="fr-FR" altLang="el-GR" sz="2000" i="1"/>
              <a:t>p(x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,y</a:t>
            </a:r>
            <a:r>
              <a:rPr lang="fr-FR" altLang="el-GR" sz="2000" i="1" baseline="-25000"/>
              <a:t>3</a:t>
            </a:r>
            <a:r>
              <a:rPr lang="fr-FR" altLang="el-GR" sz="2000" i="1"/>
              <a:t>)= p(y</a:t>
            </a:r>
            <a:r>
              <a:rPr lang="fr-FR" altLang="el-GR" sz="2000" i="1" baseline="-25000"/>
              <a:t>3</a:t>
            </a:r>
            <a:r>
              <a:rPr lang="fr-FR" altLang="el-GR" sz="2000" i="1"/>
              <a:t>,x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)= p(x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 p(y</a:t>
            </a:r>
            <a:r>
              <a:rPr lang="fr-FR" altLang="el-GR" sz="2000" i="1" baseline="-25000"/>
              <a:t>3</a:t>
            </a:r>
            <a:r>
              <a:rPr lang="fr-FR" altLang="el-GR" sz="2000" i="1"/>
              <a:t>/x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)=(1-a)(1/4). </a:t>
            </a:r>
            <a:endParaRPr lang="el-GR" altLang="el-GR" sz="2000"/>
          </a:p>
          <a:p>
            <a:pPr eaLnBrk="1" hangingPunct="1"/>
            <a:r>
              <a:rPr lang="el-GR" altLang="el-GR" sz="2000"/>
              <a:t>Τώρα υπολογίζουμε την αβεβαιότητα του καναλιού</a:t>
            </a:r>
          </a:p>
          <a:p>
            <a:pPr eaLnBrk="1" hangingPunct="1"/>
            <a:r>
              <a:rPr lang="el-GR" altLang="el-GR" sz="2000" i="1"/>
              <a:t>Η</a:t>
            </a:r>
            <a:r>
              <a:rPr lang="fr-FR" altLang="el-GR" sz="2000" i="1"/>
              <a:t>(</a:t>
            </a:r>
            <a:r>
              <a:rPr lang="el-GR" altLang="el-GR" sz="2000" i="1"/>
              <a:t>Υ</a:t>
            </a:r>
            <a:r>
              <a:rPr lang="fr-FR" altLang="el-GR" sz="2000" i="1"/>
              <a:t>/</a:t>
            </a:r>
            <a:r>
              <a:rPr lang="el-GR" altLang="el-GR" sz="2000" i="1"/>
              <a:t>Χ</a:t>
            </a:r>
            <a:r>
              <a:rPr lang="fr-FR" altLang="el-GR" sz="2000" i="1"/>
              <a:t>)=- p(x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,y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)logp(y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/x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 - p(x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,y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log p(y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/x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 - p(x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,y</a:t>
            </a:r>
            <a:r>
              <a:rPr lang="fr-FR" altLang="el-GR" sz="2000" i="1" baseline="-25000"/>
              <a:t>3</a:t>
            </a:r>
            <a:r>
              <a:rPr lang="fr-FR" altLang="el-GR" sz="2000" i="1"/>
              <a:t>)log p(y</a:t>
            </a:r>
            <a:r>
              <a:rPr lang="fr-FR" altLang="el-GR" sz="2000" i="1" baseline="-25000"/>
              <a:t>3</a:t>
            </a:r>
            <a:r>
              <a:rPr lang="fr-FR" altLang="el-GR" sz="2000" i="1"/>
              <a:t>/x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 - p(x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,y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) log p(y</a:t>
            </a:r>
            <a:r>
              <a:rPr lang="fr-FR" altLang="el-GR" sz="2000" i="1" baseline="-25000"/>
              <a:t>1</a:t>
            </a:r>
            <a:r>
              <a:rPr lang="fr-FR" altLang="el-GR" sz="2000" i="1"/>
              <a:t>/x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 - p(x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,y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)logp(y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/x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 - p(x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,y</a:t>
            </a:r>
            <a:r>
              <a:rPr lang="fr-FR" altLang="el-GR" sz="2000" i="1" baseline="-25000"/>
              <a:t>3</a:t>
            </a:r>
            <a:r>
              <a:rPr lang="fr-FR" altLang="el-GR" sz="2000" i="1"/>
              <a:t>)logp(y</a:t>
            </a:r>
            <a:r>
              <a:rPr lang="fr-FR" altLang="el-GR" sz="2000" i="1" baseline="-25000"/>
              <a:t>3</a:t>
            </a:r>
            <a:r>
              <a:rPr lang="fr-FR" altLang="el-GR" sz="2000" i="1"/>
              <a:t>/x</a:t>
            </a:r>
            <a:r>
              <a:rPr lang="fr-FR" altLang="el-GR" sz="2000" i="1" baseline="-25000"/>
              <a:t>2</a:t>
            </a:r>
            <a:r>
              <a:rPr lang="fr-FR" altLang="el-GR" sz="2000" i="1"/>
              <a:t>)=</a:t>
            </a:r>
            <a:endParaRPr lang="el-GR" altLang="el-GR" sz="2000"/>
          </a:p>
          <a:p>
            <a:pPr eaLnBrk="1" hangingPunct="1"/>
            <a:r>
              <a:rPr lang="en-US" altLang="el-GR" sz="2000" i="1"/>
              <a:t>=(a/2)+(a/2)+0+[(1/2)-(a/2)]+ [(1/2)-(a/2)]+ [(1/2)-(a/2)]=</a:t>
            </a:r>
            <a:endParaRPr lang="el-GR" altLang="el-GR" sz="2000"/>
          </a:p>
          <a:p>
            <a:pPr eaLnBrk="1" hangingPunct="1"/>
            <a:r>
              <a:rPr lang="el-GR" altLang="el-GR" sz="2000" i="1"/>
              <a:t>=(3/2)-(a/2).</a:t>
            </a:r>
            <a:endParaRPr lang="el-GR" altLang="el-GR" sz="2000"/>
          </a:p>
        </p:txBody>
      </p:sp>
      <p:sp>
        <p:nvSpPr>
          <p:cNvPr id="172036" name="Rectangle 5">
            <a:extLst>
              <a:ext uri="{FF2B5EF4-FFF2-40B4-BE49-F238E27FC236}">
                <a16:creationId xmlns:a16="http://schemas.microsoft.com/office/drawing/2014/main" id="{DE4D8827-9544-46E5-8AD5-1D2A8EE9B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l-GR" altLang="el-GR"/>
          </a:p>
        </p:txBody>
      </p:sp>
      <p:sp>
        <p:nvSpPr>
          <p:cNvPr id="172037" name="Footer Placeholder 4">
            <a:extLst>
              <a:ext uri="{FF2B5EF4-FFF2-40B4-BE49-F238E27FC236}">
                <a16:creationId xmlns:a16="http://schemas.microsoft.com/office/drawing/2014/main" id="{DCEDFE78-847D-4C9A-A48D-AE3DE4912138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E28C1900-8829-4F6F-8874-522C8ABA4973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53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E0FF14A3-CF72-4F81-239E-9B14AAEC9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BD953099-ABEC-4F00-8676-D718BABEA41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Παραδείγματα Καναλιών (12)</a:t>
            </a:r>
            <a:endParaRPr lang="en-US" altLang="el-GR"/>
          </a:p>
        </p:txBody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50964F28-D6D9-46F5-863F-769D6738E07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85750" y="1295400"/>
            <a:ext cx="8572500" cy="4835525"/>
          </a:xfrm>
        </p:spPr>
        <p:txBody>
          <a:bodyPr/>
          <a:lstStyle/>
          <a:p>
            <a:pPr eaLnBrk="1" hangingPunct="1"/>
            <a:r>
              <a:rPr lang="en-GB" altLang="el-GR" sz="2000" b="1"/>
              <a:t>ii</a:t>
            </a:r>
            <a:r>
              <a:rPr lang="en-US" altLang="el-GR" sz="2000" b="1"/>
              <a:t>i</a:t>
            </a:r>
            <a:r>
              <a:rPr lang="en-GB" altLang="el-GR" sz="2000" b="1"/>
              <a:t>)</a:t>
            </a:r>
            <a:r>
              <a:rPr lang="en-GB" altLang="el-GR" sz="2000"/>
              <a:t> </a:t>
            </a:r>
            <a:r>
              <a:rPr lang="el-GR" altLang="el-GR" sz="2000"/>
              <a:t>Για τον προσδιορισμό της χωρητικότητας του καναλιού θα πρέπει να βρούμε τις πιθανότητες εμφάνισης των συμβόλων της εισόδου, για τις οποίες μεγιστοποιείται η αμοιβαία πληροφορία μεταξύ της εισόδου και της εξόδου του καναλιού, δηλαδή την τιμή </a:t>
            </a:r>
            <a:r>
              <a:rPr lang="el-GR" altLang="el-GR" sz="2000" i="1"/>
              <a:t>α.</a:t>
            </a:r>
            <a:endParaRPr lang="el-GR" altLang="el-GR" sz="2000"/>
          </a:p>
          <a:p>
            <a:pPr eaLnBrk="1" hangingPunct="1"/>
            <a:r>
              <a:rPr lang="el-GR" altLang="el-GR" sz="2000"/>
              <a:t>Είναι  </a:t>
            </a:r>
          </a:p>
          <a:p>
            <a:pPr eaLnBrk="1" hangingPunct="1"/>
            <a:endParaRPr lang="en-US" altLang="el-GR" sz="2000"/>
          </a:p>
          <a:p>
            <a:pPr eaLnBrk="1" hangingPunct="1"/>
            <a:endParaRPr lang="en-US" altLang="el-GR" sz="2000"/>
          </a:p>
          <a:p>
            <a:pPr eaLnBrk="1" hangingPunct="1"/>
            <a:endParaRPr lang="en-US" altLang="el-GR" sz="2000"/>
          </a:p>
          <a:p>
            <a:pPr eaLnBrk="1" hangingPunct="1"/>
            <a:endParaRPr lang="en-US" altLang="el-GR" sz="2000"/>
          </a:p>
          <a:p>
            <a:pPr eaLnBrk="1" hangingPunct="1"/>
            <a:endParaRPr lang="en-US" altLang="el-GR" sz="2000"/>
          </a:p>
          <a:p>
            <a:pPr eaLnBrk="1" hangingPunct="1"/>
            <a:endParaRPr lang="en-US" altLang="el-GR" sz="2000"/>
          </a:p>
          <a:p>
            <a:pPr eaLnBrk="1" hangingPunct="1"/>
            <a:r>
              <a:rPr lang="el-GR" altLang="el-GR" sz="2000"/>
              <a:t>Η συνάρτηση αυτή μεγιστοποιείται όπως γνωρίζουμε για την τιμή του a που μηδενίζει την πρώτη της παράγωγο. Επομένως,</a:t>
            </a:r>
          </a:p>
        </p:txBody>
      </p:sp>
      <p:sp>
        <p:nvSpPr>
          <p:cNvPr id="173060" name="Rectangle 5">
            <a:extLst>
              <a:ext uri="{FF2B5EF4-FFF2-40B4-BE49-F238E27FC236}">
                <a16:creationId xmlns:a16="http://schemas.microsoft.com/office/drawing/2014/main" id="{1B495117-C866-4527-922A-6ED286D7E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l-GR" altLang="el-GR"/>
          </a:p>
        </p:txBody>
      </p:sp>
      <p:sp>
        <p:nvSpPr>
          <p:cNvPr id="173061" name="Rectangle 2">
            <a:extLst>
              <a:ext uri="{FF2B5EF4-FFF2-40B4-BE49-F238E27FC236}">
                <a16:creationId xmlns:a16="http://schemas.microsoft.com/office/drawing/2014/main" id="{C3B88BDA-71D7-432E-8A64-C419C1834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l-GR" altLang="el-GR"/>
          </a:p>
        </p:txBody>
      </p:sp>
      <p:graphicFrame>
        <p:nvGraphicFramePr>
          <p:cNvPr id="173062" name="Object 1">
            <a:extLst>
              <a:ext uri="{FF2B5EF4-FFF2-40B4-BE49-F238E27FC236}">
                <a16:creationId xmlns:a16="http://schemas.microsoft.com/office/drawing/2014/main" id="{39442F75-B4AD-4741-A448-9633F88CBE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1413" y="2882900"/>
          <a:ext cx="6978650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6922650" imgH="20621625" progId="Equation.DSMT4">
                  <p:embed/>
                </p:oleObj>
              </mc:Choice>
              <mc:Fallback>
                <p:oleObj name="Equation" r:id="rId2" imgW="66922650" imgH="20621625" progId="Equation.DSMT4">
                  <p:embed/>
                  <p:pic>
                    <p:nvPicPr>
                      <p:cNvPr id="173062" name="Object 1">
                        <a:extLst>
                          <a:ext uri="{FF2B5EF4-FFF2-40B4-BE49-F238E27FC236}">
                            <a16:creationId xmlns:a16="http://schemas.microsoft.com/office/drawing/2014/main" id="{39442F75-B4AD-4741-A448-9633F88CBE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413" y="2882900"/>
                        <a:ext cx="6978650" cy="214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63" name="Footer Placeholder 4">
            <a:extLst>
              <a:ext uri="{FF2B5EF4-FFF2-40B4-BE49-F238E27FC236}">
                <a16:creationId xmlns:a16="http://schemas.microsoft.com/office/drawing/2014/main" id="{CE914CAE-2237-4292-9118-5E4F7347D1DE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91E930C4-FF89-4644-A7CD-1CA2BDBAEF9F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54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29C6E6C-63E0-11A9-4C1A-C9C196BDA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DD2ABC7B-377F-4315-AFEB-C823506D682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27063" y="-182563"/>
            <a:ext cx="7883525" cy="838201"/>
          </a:xfrm>
        </p:spPr>
        <p:txBody>
          <a:bodyPr/>
          <a:lstStyle/>
          <a:p>
            <a:pPr eaLnBrk="1" hangingPunct="1"/>
            <a:r>
              <a:rPr lang="el-GR" altLang="el-GR"/>
              <a:t>Παραδείγματα Καναλιών (13)</a:t>
            </a:r>
            <a:endParaRPr lang="en-US" altLang="el-GR"/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08FA20C8-A6CF-4ACD-A374-2161464F153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14312" y="973276"/>
            <a:ext cx="8572500" cy="5538788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eaLnBrk="1" hangingPunct="1"/>
            <a:r>
              <a:rPr lang="el-GR" altLang="el-GR" sz="1800" dirty="0"/>
              <a:t>Θέτοντας ανωτέρω την τιμή αυτή του </a:t>
            </a:r>
            <a:r>
              <a:rPr lang="el-GR" altLang="el-GR" sz="1800" i="1" dirty="0"/>
              <a:t>a</a:t>
            </a:r>
            <a:r>
              <a:rPr lang="el-GR" altLang="el-GR" sz="1800" dirty="0"/>
              <a:t>, λαμβάνουμε τη χωρητικότητα του καναλιού </a:t>
            </a:r>
          </a:p>
          <a:p>
            <a:pPr eaLnBrk="1" hangingPunct="1"/>
            <a:endParaRPr lang="en-US" altLang="el-GR" sz="1800" i="1" dirty="0"/>
          </a:p>
          <a:p>
            <a:pPr eaLnBrk="1" hangingPunct="1"/>
            <a:endParaRPr lang="en-US" altLang="el-GR" sz="1800" i="1" dirty="0"/>
          </a:p>
          <a:p>
            <a:pPr eaLnBrk="1" hangingPunct="1"/>
            <a:endParaRPr lang="en-US" altLang="el-GR" sz="1800" i="1" dirty="0"/>
          </a:p>
          <a:p>
            <a:pPr eaLnBrk="1" hangingPunct="1"/>
            <a:endParaRPr lang="en-US" altLang="el-GR" sz="1800" i="1" dirty="0"/>
          </a:p>
          <a:p>
            <a:pPr eaLnBrk="1" hangingPunct="1"/>
            <a:endParaRPr lang="en-US" altLang="el-GR" sz="1800" i="1" dirty="0"/>
          </a:p>
          <a:p>
            <a:pPr eaLnBrk="1" hangingPunct="1"/>
            <a:endParaRPr lang="en-US" altLang="el-GR" sz="1800" i="1" dirty="0"/>
          </a:p>
          <a:p>
            <a:pPr eaLnBrk="1" hangingPunct="1"/>
            <a:endParaRPr lang="en-US" altLang="el-GR" sz="1800" i="1" dirty="0"/>
          </a:p>
          <a:p>
            <a:pPr eaLnBrk="1" hangingPunct="1"/>
            <a:endParaRPr lang="en-US" altLang="el-GR" sz="1800" i="1" dirty="0"/>
          </a:p>
          <a:p>
            <a:pPr eaLnBrk="1" hangingPunct="1"/>
            <a:endParaRPr lang="en-US" altLang="el-GR" sz="1800" i="1" dirty="0"/>
          </a:p>
          <a:p>
            <a:pPr eaLnBrk="1" hangingPunct="1"/>
            <a:endParaRPr lang="en-US" altLang="el-GR" sz="1800" i="1" dirty="0"/>
          </a:p>
          <a:p>
            <a:pPr eaLnBrk="1" hangingPunct="1"/>
            <a:r>
              <a:rPr lang="el-GR" altLang="el-GR" sz="1800" b="1" i="1" dirty="0">
                <a:solidFill>
                  <a:srgbClr val="FF0000"/>
                </a:solidFill>
              </a:rPr>
              <a:t>C=0,162 </a:t>
            </a:r>
            <a:r>
              <a:rPr lang="el-GR" altLang="el-GR" sz="1800" b="1" i="1" dirty="0" err="1">
                <a:solidFill>
                  <a:srgbClr val="FF0000"/>
                </a:solidFill>
              </a:rPr>
              <a:t>bits</a:t>
            </a:r>
            <a:r>
              <a:rPr lang="el-GR" altLang="el-GR" sz="1800" i="1" dirty="0"/>
              <a:t>.</a:t>
            </a:r>
            <a:endParaRPr lang="en-US" altLang="el-GR" sz="1800" i="1" dirty="0"/>
          </a:p>
          <a:p>
            <a:pPr eaLnBrk="1" hangingPunct="1"/>
            <a:r>
              <a:rPr lang="el-GR" altLang="el-GR" sz="1800" i="1" dirty="0"/>
              <a:t>Παρατηρείστε επίσης ότι για α=0,5, p(x</a:t>
            </a:r>
            <a:r>
              <a:rPr lang="el-GR" altLang="el-GR" sz="1800" i="1" baseline="-25000" dirty="0"/>
              <a:t>1</a:t>
            </a:r>
            <a:r>
              <a:rPr lang="el-GR" altLang="el-GR" sz="1800" i="1" dirty="0"/>
              <a:t>)= p(x</a:t>
            </a:r>
            <a:r>
              <a:rPr lang="el-GR" altLang="el-GR" sz="1800" i="1" baseline="-25000" dirty="0"/>
              <a:t>2</a:t>
            </a:r>
            <a:r>
              <a:rPr lang="el-GR" altLang="el-GR" sz="1800" i="1" dirty="0"/>
              <a:t>)=1/2, </a:t>
            </a:r>
            <a:r>
              <a:rPr lang="el-GR" altLang="el-GR" sz="1800" i="1" dirty="0">
                <a:solidFill>
                  <a:srgbClr val="FF0000"/>
                </a:solidFill>
              </a:rPr>
              <a:t>ΔΕΝ</a:t>
            </a:r>
            <a:r>
              <a:rPr lang="el-GR" altLang="el-GR" sz="1800" i="1" dirty="0"/>
              <a:t> επιτυγχάνεται η μέγιστη χωρητικότητα του καναλιού. Απλά </a:t>
            </a:r>
            <a:r>
              <a:rPr lang="el-GR" altLang="el-GR" sz="1800" i="1" u="sng" dirty="0"/>
              <a:t>η ποσότητα που μεταφέρεται πάνω από το κανάλι </a:t>
            </a:r>
            <a:r>
              <a:rPr lang="el-GR" altLang="el-GR" sz="1800" i="1" dirty="0"/>
              <a:t>είναι η αμοιβαία πληροφορία </a:t>
            </a:r>
            <a:r>
              <a:rPr lang="el-GR" altLang="el-GR" sz="1800" b="1" i="1" dirty="0">
                <a:solidFill>
                  <a:srgbClr val="FF0000"/>
                </a:solidFill>
              </a:rPr>
              <a:t>Ι(Χ,Υ)=0,156 </a:t>
            </a:r>
            <a:r>
              <a:rPr lang="el-GR" altLang="el-GR" sz="1800" b="1" i="1" dirty="0" err="1">
                <a:solidFill>
                  <a:srgbClr val="FF0000"/>
                </a:solidFill>
              </a:rPr>
              <a:t>bits</a:t>
            </a:r>
            <a:r>
              <a:rPr lang="el-GR" altLang="el-GR" sz="1800" i="1" dirty="0"/>
              <a:t>, δηλαδή μεταδίδουμε κάτω από την χωρητικότητα του καναλιού.</a:t>
            </a:r>
            <a:endParaRPr lang="el-GR" altLang="el-GR" sz="1800" dirty="0"/>
          </a:p>
        </p:txBody>
      </p:sp>
      <p:sp>
        <p:nvSpPr>
          <p:cNvPr id="174084" name="Rectangle 5">
            <a:extLst>
              <a:ext uri="{FF2B5EF4-FFF2-40B4-BE49-F238E27FC236}">
                <a16:creationId xmlns:a16="http://schemas.microsoft.com/office/drawing/2014/main" id="{B91A76B5-419D-46C1-BED5-794822CA1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11163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l-GR" altLang="el-GR"/>
          </a:p>
        </p:txBody>
      </p:sp>
      <p:sp>
        <p:nvSpPr>
          <p:cNvPr id="174085" name="Rectangle 2">
            <a:extLst>
              <a:ext uri="{FF2B5EF4-FFF2-40B4-BE49-F238E27FC236}">
                <a16:creationId xmlns:a16="http://schemas.microsoft.com/office/drawing/2014/main" id="{0D80511D-5E79-49AD-8CA0-1EF38D861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11163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l-GR" altLang="el-GR"/>
          </a:p>
        </p:txBody>
      </p:sp>
      <p:sp>
        <p:nvSpPr>
          <p:cNvPr id="174086" name="Rectangle 4">
            <a:extLst>
              <a:ext uri="{FF2B5EF4-FFF2-40B4-BE49-F238E27FC236}">
                <a16:creationId xmlns:a16="http://schemas.microsoft.com/office/drawing/2014/main" id="{6E48079E-6DD2-4E67-BF87-64E34EDC5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11163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l-GR" altLang="el-GR"/>
          </a:p>
        </p:txBody>
      </p:sp>
      <p:graphicFrame>
        <p:nvGraphicFramePr>
          <p:cNvPr id="174087" name="Object 3">
            <a:extLst>
              <a:ext uri="{FF2B5EF4-FFF2-40B4-BE49-F238E27FC236}">
                <a16:creationId xmlns:a16="http://schemas.microsoft.com/office/drawing/2014/main" id="{66B64037-D5B4-48CC-AD42-A1D9C9A39F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25638" y="1230313"/>
          <a:ext cx="7218362" cy="378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0717350" imgH="52882800" progId="Equation.DSMT4">
                  <p:embed/>
                </p:oleObj>
              </mc:Choice>
              <mc:Fallback>
                <p:oleObj name="Equation" r:id="rId2" imgW="100717350" imgH="52882800" progId="Equation.DSMT4">
                  <p:embed/>
                  <p:pic>
                    <p:nvPicPr>
                      <p:cNvPr id="174087" name="Object 3">
                        <a:extLst>
                          <a:ext uri="{FF2B5EF4-FFF2-40B4-BE49-F238E27FC236}">
                            <a16:creationId xmlns:a16="http://schemas.microsoft.com/office/drawing/2014/main" id="{66B64037-D5B4-48CC-AD42-A1D9C9A39F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5638" y="1230313"/>
                        <a:ext cx="7218362" cy="3786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088" name="Footer Placeholder 4">
            <a:extLst>
              <a:ext uri="{FF2B5EF4-FFF2-40B4-BE49-F238E27FC236}">
                <a16:creationId xmlns:a16="http://schemas.microsoft.com/office/drawing/2014/main" id="{813A1156-3A96-437D-91FD-1B6DCC6E0C1C}"/>
              </a:ext>
            </a:extLst>
          </p:cNvPr>
          <p:cNvSpPr>
            <a:spLocks noGrp="1"/>
          </p:cNvSpPr>
          <p:nvPr/>
        </p:nvSpPr>
        <p:spPr bwMode="auto">
          <a:xfrm>
            <a:off x="357188" y="6335713"/>
            <a:ext cx="86947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AA6C5249-0BDE-4B8D-95C4-725F12FBAA64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55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716F7072-A884-9709-84ED-370279C47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3D6E5-2758-D8AB-F1DE-9A922590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Ενδεικτικό </a:t>
            </a:r>
            <a:r>
              <a:rPr lang="el-GR" dirty="0" err="1"/>
              <a:t>Τυπολόγιο</a:t>
            </a:r>
            <a:r>
              <a:rPr lang="el-GR" dirty="0"/>
              <a:t> – </a:t>
            </a:r>
            <a:br>
              <a:rPr lang="el-GR" dirty="0"/>
            </a:br>
            <a:r>
              <a:rPr lang="el-GR" dirty="0"/>
              <a:t>Στοιχεία Μεθοδολογίας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9E3FA-A010-A39D-5C35-4EB1AC4CA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BC56ED-BAA9-B059-B55F-52AF2EEBB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ΕΑΠ / ΠΛΗ22 /ΗΛΕ.46 / 5η ΟΣΣ / 28.04.2024 / Ν.Δημητρίου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407F3-9AE6-3EE7-617D-421BECE79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00365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DocFile (1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437072" y="-976984"/>
            <a:ext cx="6196543" cy="87601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7E5847-D9C0-484F-80E1-AEFD7767F806}"/>
              </a:ext>
            </a:extLst>
          </p:cNvPr>
          <p:cNvSpPr txBox="1"/>
          <p:nvPr/>
        </p:nvSpPr>
        <p:spPr>
          <a:xfrm>
            <a:off x="7138433" y="5651893"/>
            <a:ext cx="1601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ΓΕ4/1819/Θ5,6</a:t>
            </a:r>
          </a:p>
          <a:p>
            <a:r>
              <a:rPr lang="el-GR" dirty="0"/>
              <a:t>ΓΕ4/1920/Θ5,6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0427E-E7D6-4999-A090-F6F39D1D2C11}"/>
              </a:ext>
            </a:extLst>
          </p:cNvPr>
          <p:cNvSpPr txBox="1"/>
          <p:nvPr/>
        </p:nvSpPr>
        <p:spPr>
          <a:xfrm>
            <a:off x="5661300" y="6271844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 ΕΞ2018Β/Θ4</a:t>
            </a:r>
            <a:endParaRPr lang="en-US" dirty="0"/>
          </a:p>
        </p:txBody>
      </p:sp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214E31E0-F201-4629-947C-132C5621D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2944" y="6381750"/>
            <a:ext cx="2895600" cy="365125"/>
          </a:xfrm>
        </p:spPr>
        <p:txBody>
          <a:bodyPr/>
          <a:lstStyle/>
          <a:p>
            <a:r>
              <a:rPr lang="el-GR" dirty="0"/>
              <a:t>ΕΑΠ / ΠΛΗ22 / ΗΛΕ.46 / ΟΣΣ 5 / 28.04.2024 / </a:t>
            </a:r>
            <a:r>
              <a:rPr lang="el-GR" dirty="0" err="1"/>
              <a:t>Ν.Δημητρίου</a:t>
            </a:r>
            <a:r>
              <a:rPr lang="el-GR" dirty="0"/>
              <a:t> </a:t>
            </a:r>
            <a:endParaRPr lang="en-US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BD76E16-ECA1-4EB2-BC1A-308031809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6CE10-FC09-4DB7-829C-676E1B907456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53D3FA-E622-4000-B928-BC69BECE7DB5}"/>
              </a:ext>
            </a:extLst>
          </p:cNvPr>
          <p:cNvSpPr txBox="1"/>
          <p:nvPr/>
        </p:nvSpPr>
        <p:spPr>
          <a:xfrm>
            <a:off x="5599939" y="5649229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ΓΕ3/2021/Θ5,6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5EDE5F-E901-4284-8381-1610407AF70E}"/>
              </a:ext>
            </a:extLst>
          </p:cNvPr>
          <p:cNvSpPr txBox="1"/>
          <p:nvPr/>
        </p:nvSpPr>
        <p:spPr>
          <a:xfrm>
            <a:off x="5599939" y="5956661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ΕΞ2020Α/Θ2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79DF05-BF50-429C-AD3A-B22A3ABEB823}"/>
              </a:ext>
            </a:extLst>
          </p:cNvPr>
          <p:cNvSpPr txBox="1"/>
          <p:nvPr/>
        </p:nvSpPr>
        <p:spPr>
          <a:xfrm>
            <a:off x="2020744" y="5460999"/>
            <a:ext cx="228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οπότε </a:t>
            </a:r>
            <a:r>
              <a:rPr lang="en-US" dirty="0"/>
              <a:t>C=log(n)-H(Y/X)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DocFile (1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40074" y="-1063912"/>
            <a:ext cx="6248400" cy="8833423"/>
          </a:xfrm>
          <a:prstGeom prst="rect">
            <a:avLst/>
          </a:prstGeom>
        </p:spPr>
      </p:pic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714733C2-45C5-4E59-B604-4EED9F38C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0" y="6423025"/>
            <a:ext cx="2895600" cy="365125"/>
          </a:xfrm>
        </p:spPr>
        <p:txBody>
          <a:bodyPr/>
          <a:lstStyle/>
          <a:p>
            <a:r>
              <a:rPr lang="el-GR" dirty="0"/>
              <a:t>ΕΑΠ / ΠΛΗ22 / ΗΛΕ.46 / ΟΣΣ 5 / 28.04.2024 / </a:t>
            </a:r>
            <a:r>
              <a:rPr lang="el-GR" dirty="0" err="1"/>
              <a:t>Ν.Δημητρίου</a:t>
            </a:r>
            <a:r>
              <a:rPr lang="el-GR" dirty="0"/>
              <a:t> </a:t>
            </a:r>
            <a:endParaRPr lang="en-US" dirty="0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A8A7CBF9-3A9F-42A9-8508-4341696E6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6CE10-FC09-4DB7-829C-676E1B907456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1415A-DC5B-E04F-3D9E-6CA4E9791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Ερωτήσεις </a:t>
            </a:r>
            <a:r>
              <a:rPr lang="el-GR" dirty="0" err="1"/>
              <a:t>αυτοαξιολόγησης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7A650-17B5-80D0-B0F8-FD3C4C00B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6F8BB3-77CB-E4EE-721D-0AC6C266A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8FD8F-F6D5-CBA6-2D94-5F1B8617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7443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2FDADD7B-7D3E-4D8A-8A10-256A3DEB2E6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l-GR" altLang="el-GR" dirty="0"/>
              <a:t>Συμμετρικά κανάλια</a:t>
            </a:r>
          </a:p>
        </p:txBody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B8E7AC46-E356-4F5A-A262-F03A48A1FD8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22375"/>
            <a:ext cx="8229600" cy="4908550"/>
          </a:xfrm>
        </p:spPr>
        <p:txBody>
          <a:bodyPr/>
          <a:lstStyle/>
          <a:p>
            <a:pPr lvl="1" eaLnBrk="1" hangingPunct="1"/>
            <a:r>
              <a:rPr lang="el-GR" altLang="el-GR" sz="1800" b="1" i="1" u="sng" dirty="0"/>
              <a:t>Ορισμοί</a:t>
            </a:r>
          </a:p>
          <a:p>
            <a:pPr lvl="2" eaLnBrk="1" hangingPunct="1"/>
            <a:r>
              <a:rPr lang="el-GR" altLang="el-GR" sz="1600" dirty="0"/>
              <a:t>Ένα κανάλι λέγεται </a:t>
            </a:r>
            <a:r>
              <a:rPr lang="el-GR" altLang="el-GR" sz="1600" i="1" u="sng" dirty="0"/>
              <a:t>συμμετρικό</a:t>
            </a:r>
            <a:r>
              <a:rPr lang="el-GR" altLang="el-GR" sz="1600" dirty="0"/>
              <a:t> εάν οι γραμμές του πίνακα μετάβασης </a:t>
            </a:r>
            <a:r>
              <a:rPr lang="en-GB" altLang="el-GR" sz="1600" dirty="0"/>
              <a:t>[</a:t>
            </a:r>
            <a:r>
              <a:rPr lang="en-GB" altLang="el-GR" sz="1600" dirty="0" err="1"/>
              <a:t>p</a:t>
            </a:r>
            <a:r>
              <a:rPr lang="en-GB" altLang="el-GR" sz="1600" baseline="-25000" dirty="0" err="1"/>
              <a:t>ij</a:t>
            </a:r>
            <a:r>
              <a:rPr lang="en-GB" altLang="el-GR" sz="1600" dirty="0"/>
              <a:t>]=[P</a:t>
            </a:r>
            <a:r>
              <a:rPr lang="en-GB" altLang="el-GR" sz="1600" baseline="-25000" dirty="0"/>
              <a:t>Y/X</a:t>
            </a:r>
            <a:r>
              <a:rPr lang="en-GB" altLang="el-GR" sz="1600" dirty="0"/>
              <a:t>]</a:t>
            </a:r>
            <a:r>
              <a:rPr lang="el-GR" altLang="el-GR" sz="1600" dirty="0"/>
              <a:t> μπορούν να προκύψουν από συνδυασμούς των στοιχείων της κάθε γραμμής και το ίδιο να συμβαίνει και για τις στήλες</a:t>
            </a:r>
          </a:p>
          <a:p>
            <a:pPr lvl="2" eaLnBrk="1" hangingPunct="1"/>
            <a:r>
              <a:rPr lang="el-GR" altLang="el-GR" sz="1600" dirty="0"/>
              <a:t>Ένα κανάλι λέγεται </a:t>
            </a:r>
            <a:r>
              <a:rPr lang="el-GR" altLang="el-GR" sz="1600" i="1" u="sng" dirty="0"/>
              <a:t>ασθενώς συμμετρικό</a:t>
            </a:r>
            <a:r>
              <a:rPr lang="el-GR" altLang="el-GR" sz="1600" dirty="0"/>
              <a:t> (</a:t>
            </a:r>
            <a:r>
              <a:rPr lang="en-GB" altLang="el-GR" sz="1600" dirty="0"/>
              <a:t>weakly symmetric) </a:t>
            </a:r>
            <a:r>
              <a:rPr lang="el-GR" altLang="el-GR" sz="1600" dirty="0"/>
              <a:t>εάν οι γραμμές του πίνακα μετάβασης </a:t>
            </a:r>
            <a:r>
              <a:rPr lang="en-GB" altLang="el-GR" sz="1600" dirty="0"/>
              <a:t>[</a:t>
            </a:r>
            <a:r>
              <a:rPr lang="en-GB" altLang="el-GR" sz="1600" dirty="0" err="1"/>
              <a:t>p</a:t>
            </a:r>
            <a:r>
              <a:rPr lang="en-GB" altLang="el-GR" sz="1600" baseline="-25000" dirty="0" err="1"/>
              <a:t>ij</a:t>
            </a:r>
            <a:r>
              <a:rPr lang="en-GB" altLang="el-GR" sz="1600" dirty="0"/>
              <a:t>]=[P</a:t>
            </a:r>
            <a:r>
              <a:rPr lang="en-GB" altLang="el-GR" sz="1600" baseline="-25000" dirty="0"/>
              <a:t>Y/X</a:t>
            </a:r>
            <a:r>
              <a:rPr lang="en-GB" altLang="el-GR" sz="1600" dirty="0"/>
              <a:t>]</a:t>
            </a:r>
            <a:r>
              <a:rPr lang="el-GR" altLang="el-GR" sz="1600" dirty="0"/>
              <a:t> μπορούν να προκύψουν από συνδυασμούς των στοιχείων της κάθε γραμμής και το άθροισμα των στοιχείων της κάθε στήλης να είναι πάντα το ίδιο</a:t>
            </a:r>
          </a:p>
        </p:txBody>
      </p:sp>
      <p:graphicFrame>
        <p:nvGraphicFramePr>
          <p:cNvPr id="144388" name="Object 4">
            <a:extLst>
              <a:ext uri="{FF2B5EF4-FFF2-40B4-BE49-F238E27FC236}">
                <a16:creationId xmlns:a16="http://schemas.microsoft.com/office/drawing/2014/main" id="{C4950D62-AAD4-47E8-8AC2-EC6C90DC2B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00325" y="4500563"/>
          <a:ext cx="5057775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8491775" imgH="13601700" progId="Equation.3">
                  <p:embed/>
                </p:oleObj>
              </mc:Choice>
              <mc:Fallback>
                <p:oleObj name="Equation" r:id="rId3" imgW="48491775" imgH="13601700" progId="Equation.3">
                  <p:embed/>
                  <p:pic>
                    <p:nvPicPr>
                      <p:cNvPr id="144388" name="Object 4">
                        <a:extLst>
                          <a:ext uri="{FF2B5EF4-FFF2-40B4-BE49-F238E27FC236}">
                            <a16:creationId xmlns:a16="http://schemas.microsoft.com/office/drawing/2014/main" id="{C4950D62-AAD4-47E8-8AC2-EC6C90DC2B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0325" y="4500563"/>
                        <a:ext cx="5057775" cy="141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4117" name="Freeform 5">
            <a:extLst>
              <a:ext uri="{FF2B5EF4-FFF2-40B4-BE49-F238E27FC236}">
                <a16:creationId xmlns:a16="http://schemas.microsoft.com/office/drawing/2014/main" id="{85CE2876-B851-4259-8318-D2DF75E28065}"/>
              </a:ext>
            </a:extLst>
          </p:cNvPr>
          <p:cNvSpPr>
            <a:spLocks/>
          </p:cNvSpPr>
          <p:nvPr/>
        </p:nvSpPr>
        <p:spPr bwMode="auto">
          <a:xfrm>
            <a:off x="3660775" y="5700713"/>
            <a:ext cx="503238" cy="215900"/>
          </a:xfrm>
          <a:custGeom>
            <a:avLst/>
            <a:gdLst>
              <a:gd name="T0" fmla="*/ 0 w 317"/>
              <a:gd name="T1" fmla="*/ 0 h 136"/>
              <a:gd name="T2" fmla="*/ 0 w 317"/>
              <a:gd name="T3" fmla="*/ 2147483646 h 136"/>
              <a:gd name="T4" fmla="*/ 2147483646 w 317"/>
              <a:gd name="T5" fmla="*/ 2147483646 h 136"/>
              <a:gd name="T6" fmla="*/ 2147483646 w 317"/>
              <a:gd name="T7" fmla="*/ 0 h 136"/>
              <a:gd name="T8" fmla="*/ 0 60000 65536"/>
              <a:gd name="T9" fmla="*/ 0 60000 65536"/>
              <a:gd name="T10" fmla="*/ 0 60000 65536"/>
              <a:gd name="T11" fmla="*/ 0 60000 65536"/>
              <a:gd name="T12" fmla="*/ 0 w 317"/>
              <a:gd name="T13" fmla="*/ 0 h 136"/>
              <a:gd name="T14" fmla="*/ 317 w 317"/>
              <a:gd name="T15" fmla="*/ 136 h 1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7" h="136">
                <a:moveTo>
                  <a:pt x="0" y="0"/>
                </a:moveTo>
                <a:lnTo>
                  <a:pt x="0" y="136"/>
                </a:lnTo>
                <a:lnTo>
                  <a:pt x="317" y="136"/>
                </a:lnTo>
                <a:lnTo>
                  <a:pt x="317" y="0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74118" name="Freeform 6">
            <a:extLst>
              <a:ext uri="{FF2B5EF4-FFF2-40B4-BE49-F238E27FC236}">
                <a16:creationId xmlns:a16="http://schemas.microsoft.com/office/drawing/2014/main" id="{06CF1608-0662-4875-87C7-D51A184C3FBC}"/>
              </a:ext>
            </a:extLst>
          </p:cNvPr>
          <p:cNvSpPr>
            <a:spLocks/>
          </p:cNvSpPr>
          <p:nvPr/>
        </p:nvSpPr>
        <p:spPr bwMode="auto">
          <a:xfrm flipV="1">
            <a:off x="4308475" y="5341938"/>
            <a:ext cx="503238" cy="142875"/>
          </a:xfrm>
          <a:custGeom>
            <a:avLst/>
            <a:gdLst>
              <a:gd name="T0" fmla="*/ 0 w 317"/>
              <a:gd name="T1" fmla="*/ 0 h 136"/>
              <a:gd name="T2" fmla="*/ 0 w 317"/>
              <a:gd name="T3" fmla="*/ 2147483646 h 136"/>
              <a:gd name="T4" fmla="*/ 2147483646 w 317"/>
              <a:gd name="T5" fmla="*/ 2147483646 h 136"/>
              <a:gd name="T6" fmla="*/ 2147483646 w 317"/>
              <a:gd name="T7" fmla="*/ 0 h 136"/>
              <a:gd name="T8" fmla="*/ 0 60000 65536"/>
              <a:gd name="T9" fmla="*/ 0 60000 65536"/>
              <a:gd name="T10" fmla="*/ 0 60000 65536"/>
              <a:gd name="T11" fmla="*/ 0 60000 65536"/>
              <a:gd name="T12" fmla="*/ 0 w 317"/>
              <a:gd name="T13" fmla="*/ 0 h 136"/>
              <a:gd name="T14" fmla="*/ 317 w 317"/>
              <a:gd name="T15" fmla="*/ 136 h 1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7" h="136">
                <a:moveTo>
                  <a:pt x="0" y="0"/>
                </a:moveTo>
                <a:lnTo>
                  <a:pt x="0" y="136"/>
                </a:lnTo>
                <a:lnTo>
                  <a:pt x="317" y="136"/>
                </a:lnTo>
                <a:lnTo>
                  <a:pt x="317" y="0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74119" name="Freeform 7">
            <a:extLst>
              <a:ext uri="{FF2B5EF4-FFF2-40B4-BE49-F238E27FC236}">
                <a16:creationId xmlns:a16="http://schemas.microsoft.com/office/drawing/2014/main" id="{EEEB4BA2-B645-4BB4-8EA2-AFAD95C4CDBF}"/>
              </a:ext>
            </a:extLst>
          </p:cNvPr>
          <p:cNvSpPr>
            <a:spLocks/>
          </p:cNvSpPr>
          <p:nvPr/>
        </p:nvSpPr>
        <p:spPr bwMode="auto">
          <a:xfrm flipH="1">
            <a:off x="3516313" y="5772150"/>
            <a:ext cx="1295400" cy="288925"/>
          </a:xfrm>
          <a:custGeom>
            <a:avLst/>
            <a:gdLst>
              <a:gd name="T0" fmla="*/ 0 w 317"/>
              <a:gd name="T1" fmla="*/ 0 h 136"/>
              <a:gd name="T2" fmla="*/ 0 w 317"/>
              <a:gd name="T3" fmla="*/ 2147483646 h 136"/>
              <a:gd name="T4" fmla="*/ 2147483646 w 317"/>
              <a:gd name="T5" fmla="*/ 2147483646 h 136"/>
              <a:gd name="T6" fmla="*/ 2147483646 w 317"/>
              <a:gd name="T7" fmla="*/ 0 h 136"/>
              <a:gd name="T8" fmla="*/ 0 60000 65536"/>
              <a:gd name="T9" fmla="*/ 0 60000 65536"/>
              <a:gd name="T10" fmla="*/ 0 60000 65536"/>
              <a:gd name="T11" fmla="*/ 0 60000 65536"/>
              <a:gd name="T12" fmla="*/ 0 w 317"/>
              <a:gd name="T13" fmla="*/ 0 h 136"/>
              <a:gd name="T14" fmla="*/ 317 w 317"/>
              <a:gd name="T15" fmla="*/ 136 h 1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7" h="136">
                <a:moveTo>
                  <a:pt x="0" y="0"/>
                </a:moveTo>
                <a:lnTo>
                  <a:pt x="0" y="136"/>
                </a:lnTo>
                <a:lnTo>
                  <a:pt x="317" y="136"/>
                </a:lnTo>
                <a:lnTo>
                  <a:pt x="317" y="0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74120" name="Freeform 8">
            <a:extLst>
              <a:ext uri="{FF2B5EF4-FFF2-40B4-BE49-F238E27FC236}">
                <a16:creationId xmlns:a16="http://schemas.microsoft.com/office/drawing/2014/main" id="{A57866F1-088B-40A8-9625-8C91B924A272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4992688" y="5232400"/>
            <a:ext cx="360362" cy="287338"/>
          </a:xfrm>
          <a:custGeom>
            <a:avLst/>
            <a:gdLst>
              <a:gd name="T0" fmla="*/ 0 w 317"/>
              <a:gd name="T1" fmla="*/ 0 h 136"/>
              <a:gd name="T2" fmla="*/ 0 w 317"/>
              <a:gd name="T3" fmla="*/ 2147483646 h 136"/>
              <a:gd name="T4" fmla="*/ 2147483646 w 317"/>
              <a:gd name="T5" fmla="*/ 2147483646 h 136"/>
              <a:gd name="T6" fmla="*/ 2147483646 w 317"/>
              <a:gd name="T7" fmla="*/ 0 h 136"/>
              <a:gd name="T8" fmla="*/ 0 60000 65536"/>
              <a:gd name="T9" fmla="*/ 0 60000 65536"/>
              <a:gd name="T10" fmla="*/ 0 60000 65536"/>
              <a:gd name="T11" fmla="*/ 0 60000 65536"/>
              <a:gd name="T12" fmla="*/ 0 w 317"/>
              <a:gd name="T13" fmla="*/ 0 h 136"/>
              <a:gd name="T14" fmla="*/ 317 w 317"/>
              <a:gd name="T15" fmla="*/ 136 h 1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7" h="136">
                <a:moveTo>
                  <a:pt x="0" y="0"/>
                </a:moveTo>
                <a:lnTo>
                  <a:pt x="0" y="136"/>
                </a:lnTo>
                <a:lnTo>
                  <a:pt x="317" y="136"/>
                </a:lnTo>
                <a:lnTo>
                  <a:pt x="317" y="0"/>
                </a:lnTo>
              </a:path>
            </a:pathLst>
          </a:custGeom>
          <a:noFill/>
          <a:ln w="952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74121" name="Freeform 9">
            <a:extLst>
              <a:ext uri="{FF2B5EF4-FFF2-40B4-BE49-F238E27FC236}">
                <a16:creationId xmlns:a16="http://schemas.microsoft.com/office/drawing/2014/main" id="{010888F8-2548-4302-B66D-E23F26E2502C}"/>
              </a:ext>
            </a:extLst>
          </p:cNvPr>
          <p:cNvSpPr>
            <a:spLocks/>
          </p:cNvSpPr>
          <p:nvPr/>
        </p:nvSpPr>
        <p:spPr bwMode="auto">
          <a:xfrm rot="5400000" flipV="1">
            <a:off x="4993481" y="4799807"/>
            <a:ext cx="358775" cy="287338"/>
          </a:xfrm>
          <a:custGeom>
            <a:avLst/>
            <a:gdLst>
              <a:gd name="T0" fmla="*/ 0 w 317"/>
              <a:gd name="T1" fmla="*/ 0 h 136"/>
              <a:gd name="T2" fmla="*/ 0 w 317"/>
              <a:gd name="T3" fmla="*/ 2147483646 h 136"/>
              <a:gd name="T4" fmla="*/ 2147483646 w 317"/>
              <a:gd name="T5" fmla="*/ 2147483646 h 136"/>
              <a:gd name="T6" fmla="*/ 2147483646 w 317"/>
              <a:gd name="T7" fmla="*/ 0 h 136"/>
              <a:gd name="T8" fmla="*/ 0 60000 65536"/>
              <a:gd name="T9" fmla="*/ 0 60000 65536"/>
              <a:gd name="T10" fmla="*/ 0 60000 65536"/>
              <a:gd name="T11" fmla="*/ 0 60000 65536"/>
              <a:gd name="T12" fmla="*/ 0 w 317"/>
              <a:gd name="T13" fmla="*/ 0 h 136"/>
              <a:gd name="T14" fmla="*/ 317 w 317"/>
              <a:gd name="T15" fmla="*/ 136 h 1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7" h="136">
                <a:moveTo>
                  <a:pt x="0" y="0"/>
                </a:moveTo>
                <a:lnTo>
                  <a:pt x="0" y="136"/>
                </a:lnTo>
                <a:lnTo>
                  <a:pt x="317" y="136"/>
                </a:lnTo>
                <a:lnTo>
                  <a:pt x="317" y="0"/>
                </a:lnTo>
              </a:path>
            </a:pathLst>
          </a:custGeom>
          <a:noFill/>
          <a:ln w="952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74122" name="Freeform 10">
            <a:extLst>
              <a:ext uri="{FF2B5EF4-FFF2-40B4-BE49-F238E27FC236}">
                <a16:creationId xmlns:a16="http://schemas.microsoft.com/office/drawing/2014/main" id="{8C789EDE-0EAA-4824-B6B3-991A45698A6E}"/>
              </a:ext>
            </a:extLst>
          </p:cNvPr>
          <p:cNvSpPr>
            <a:spLocks/>
          </p:cNvSpPr>
          <p:nvPr/>
        </p:nvSpPr>
        <p:spPr bwMode="auto">
          <a:xfrm rot="-5400000">
            <a:off x="4777582" y="5015706"/>
            <a:ext cx="935038" cy="288925"/>
          </a:xfrm>
          <a:custGeom>
            <a:avLst/>
            <a:gdLst>
              <a:gd name="T0" fmla="*/ 0 w 317"/>
              <a:gd name="T1" fmla="*/ 0 h 136"/>
              <a:gd name="T2" fmla="*/ 0 w 317"/>
              <a:gd name="T3" fmla="*/ 2147483646 h 136"/>
              <a:gd name="T4" fmla="*/ 2147483646 w 317"/>
              <a:gd name="T5" fmla="*/ 2147483646 h 136"/>
              <a:gd name="T6" fmla="*/ 2147483646 w 317"/>
              <a:gd name="T7" fmla="*/ 0 h 136"/>
              <a:gd name="T8" fmla="*/ 0 60000 65536"/>
              <a:gd name="T9" fmla="*/ 0 60000 65536"/>
              <a:gd name="T10" fmla="*/ 0 60000 65536"/>
              <a:gd name="T11" fmla="*/ 0 60000 65536"/>
              <a:gd name="T12" fmla="*/ 0 w 317"/>
              <a:gd name="T13" fmla="*/ 0 h 136"/>
              <a:gd name="T14" fmla="*/ 317 w 317"/>
              <a:gd name="T15" fmla="*/ 136 h 1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7" h="136">
                <a:moveTo>
                  <a:pt x="0" y="0"/>
                </a:moveTo>
                <a:lnTo>
                  <a:pt x="0" y="136"/>
                </a:lnTo>
                <a:lnTo>
                  <a:pt x="317" y="136"/>
                </a:lnTo>
                <a:lnTo>
                  <a:pt x="317" y="0"/>
                </a:lnTo>
              </a:path>
            </a:pathLst>
          </a:custGeom>
          <a:noFill/>
          <a:ln w="952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74123" name="Freeform 11">
            <a:extLst>
              <a:ext uri="{FF2B5EF4-FFF2-40B4-BE49-F238E27FC236}">
                <a16:creationId xmlns:a16="http://schemas.microsoft.com/office/drawing/2014/main" id="{5FAD960F-746C-42E1-B49C-5FC5663BDAA4}"/>
              </a:ext>
            </a:extLst>
          </p:cNvPr>
          <p:cNvSpPr>
            <a:spLocks/>
          </p:cNvSpPr>
          <p:nvPr/>
        </p:nvSpPr>
        <p:spPr bwMode="auto">
          <a:xfrm>
            <a:off x="6973888" y="5843588"/>
            <a:ext cx="503237" cy="144462"/>
          </a:xfrm>
          <a:custGeom>
            <a:avLst/>
            <a:gdLst>
              <a:gd name="T0" fmla="*/ 0 w 317"/>
              <a:gd name="T1" fmla="*/ 0 h 136"/>
              <a:gd name="T2" fmla="*/ 0 w 317"/>
              <a:gd name="T3" fmla="*/ 2147483646 h 136"/>
              <a:gd name="T4" fmla="*/ 2147483646 w 317"/>
              <a:gd name="T5" fmla="*/ 2147483646 h 136"/>
              <a:gd name="T6" fmla="*/ 2147483646 w 317"/>
              <a:gd name="T7" fmla="*/ 0 h 136"/>
              <a:gd name="T8" fmla="*/ 0 60000 65536"/>
              <a:gd name="T9" fmla="*/ 0 60000 65536"/>
              <a:gd name="T10" fmla="*/ 0 60000 65536"/>
              <a:gd name="T11" fmla="*/ 0 60000 65536"/>
              <a:gd name="T12" fmla="*/ 0 w 317"/>
              <a:gd name="T13" fmla="*/ 0 h 136"/>
              <a:gd name="T14" fmla="*/ 317 w 317"/>
              <a:gd name="T15" fmla="*/ 136 h 1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7" h="136">
                <a:moveTo>
                  <a:pt x="0" y="0"/>
                </a:moveTo>
                <a:lnTo>
                  <a:pt x="0" y="136"/>
                </a:lnTo>
                <a:lnTo>
                  <a:pt x="317" y="136"/>
                </a:lnTo>
                <a:lnTo>
                  <a:pt x="317" y="0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140AAD36-FEAD-4B9F-A522-634AB610E65D}"/>
              </a:ext>
            </a:extLst>
          </p:cNvPr>
          <p:cNvGrpSpPr>
            <a:grpSpLocks/>
          </p:cNvGrpSpPr>
          <p:nvPr/>
        </p:nvGrpSpPr>
        <p:grpSpPr bwMode="auto">
          <a:xfrm>
            <a:off x="6397625" y="6061075"/>
            <a:ext cx="1230313" cy="823913"/>
            <a:chOff x="3480" y="3818"/>
            <a:chExt cx="775" cy="519"/>
          </a:xfrm>
        </p:grpSpPr>
        <p:sp>
          <p:nvSpPr>
            <p:cNvPr id="144400" name="Text Box 13">
              <a:extLst>
                <a:ext uri="{FF2B5EF4-FFF2-40B4-BE49-F238E27FC236}">
                  <a16:creationId xmlns:a16="http://schemas.microsoft.com/office/drawing/2014/main" id="{2C4B8CCD-5294-4250-8EEC-A8C42773F3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3496" y="3802"/>
              <a:ext cx="2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l-GR" altLang="el-GR" sz="1800"/>
                <a:t>=</a:t>
              </a:r>
            </a:p>
          </p:txBody>
        </p:sp>
        <p:sp>
          <p:nvSpPr>
            <p:cNvPr id="144401" name="Text Box 14">
              <a:extLst>
                <a:ext uri="{FF2B5EF4-FFF2-40B4-BE49-F238E27FC236}">
                  <a16:creationId xmlns:a16="http://schemas.microsoft.com/office/drawing/2014/main" id="{7601D427-1BC0-420B-82D6-6A2DBF2B9C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3768" y="3802"/>
              <a:ext cx="2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l-GR" altLang="el-GR" sz="1800"/>
                <a:t>=</a:t>
              </a:r>
            </a:p>
          </p:txBody>
        </p:sp>
        <p:sp>
          <p:nvSpPr>
            <p:cNvPr id="144402" name="Text Box 15">
              <a:extLst>
                <a:ext uri="{FF2B5EF4-FFF2-40B4-BE49-F238E27FC236}">
                  <a16:creationId xmlns:a16="http://schemas.microsoft.com/office/drawing/2014/main" id="{313A9332-4064-41C0-8F65-D1FFDAE887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4040" y="3802"/>
              <a:ext cx="2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l-GR" altLang="el-GR" sz="1800"/>
                <a:t>=</a:t>
              </a:r>
            </a:p>
          </p:txBody>
        </p:sp>
        <p:graphicFrame>
          <p:nvGraphicFramePr>
            <p:cNvPr id="144403" name="Object 16">
              <a:extLst>
                <a:ext uri="{FF2B5EF4-FFF2-40B4-BE49-F238E27FC236}">
                  <a16:creationId xmlns:a16="http://schemas.microsoft.com/office/drawing/2014/main" id="{6844746A-B16B-4216-81BB-2C6A7B8CA25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19" y="3954"/>
            <a:ext cx="148" cy="3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628900" imgH="6800850" progId="Equation.3">
                    <p:embed/>
                  </p:oleObj>
                </mc:Choice>
                <mc:Fallback>
                  <p:oleObj name="Equation" r:id="rId5" imgW="2628900" imgH="6800850" progId="Equation.3">
                    <p:embed/>
                    <p:pic>
                      <p:nvPicPr>
                        <p:cNvPr id="144403" name="Object 16">
                          <a:extLst>
                            <a:ext uri="{FF2B5EF4-FFF2-40B4-BE49-F238E27FC236}">
                              <a16:creationId xmlns:a16="http://schemas.microsoft.com/office/drawing/2014/main" id="{6844746A-B16B-4216-81BB-2C6A7B8CA25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9" y="3954"/>
                          <a:ext cx="148" cy="3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4404" name="Object 17">
              <a:extLst>
                <a:ext uri="{FF2B5EF4-FFF2-40B4-BE49-F238E27FC236}">
                  <a16:creationId xmlns:a16="http://schemas.microsoft.com/office/drawing/2014/main" id="{44C753E9-7063-4405-A6C2-44AB0663D99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97" y="3954"/>
            <a:ext cx="148" cy="3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628900" imgH="6800850" progId="Equation.3">
                    <p:embed/>
                  </p:oleObj>
                </mc:Choice>
                <mc:Fallback>
                  <p:oleObj name="Equation" r:id="rId7" imgW="2628900" imgH="6800850" progId="Equation.3">
                    <p:embed/>
                    <p:pic>
                      <p:nvPicPr>
                        <p:cNvPr id="144404" name="Object 17">
                          <a:extLst>
                            <a:ext uri="{FF2B5EF4-FFF2-40B4-BE49-F238E27FC236}">
                              <a16:creationId xmlns:a16="http://schemas.microsoft.com/office/drawing/2014/main" id="{44C753E9-7063-4405-A6C2-44AB0663D99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7" y="3954"/>
                          <a:ext cx="148" cy="3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4405" name="Object 18">
              <a:extLst>
                <a:ext uri="{FF2B5EF4-FFF2-40B4-BE49-F238E27FC236}">
                  <a16:creationId xmlns:a16="http://schemas.microsoft.com/office/drawing/2014/main" id="{1E502471-23BB-4178-B9BA-41BE929E5E1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69" y="3954"/>
            <a:ext cx="148" cy="3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2628900" imgH="6800850" progId="Equation.3">
                    <p:embed/>
                  </p:oleObj>
                </mc:Choice>
                <mc:Fallback>
                  <p:oleObj name="Equation" r:id="rId9" imgW="2628900" imgH="6800850" progId="Equation.3">
                    <p:embed/>
                    <p:pic>
                      <p:nvPicPr>
                        <p:cNvPr id="144405" name="Object 18">
                          <a:extLst>
                            <a:ext uri="{FF2B5EF4-FFF2-40B4-BE49-F238E27FC236}">
                              <a16:creationId xmlns:a16="http://schemas.microsoft.com/office/drawing/2014/main" id="{1E502471-23BB-4178-B9BA-41BE929E5E1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69" y="3954"/>
                          <a:ext cx="148" cy="3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4397" name="Text Box 19">
            <a:extLst>
              <a:ext uri="{FF2B5EF4-FFF2-40B4-BE49-F238E27FC236}">
                <a16:creationId xmlns:a16="http://schemas.microsoft.com/office/drawing/2014/main" id="{15B2D943-55F7-4EE5-AB78-784463714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075" y="4187825"/>
            <a:ext cx="2058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i="1" u="sng"/>
              <a:t>Συμμετρικό Κανάλι</a:t>
            </a:r>
          </a:p>
        </p:txBody>
      </p:sp>
      <p:sp>
        <p:nvSpPr>
          <p:cNvPr id="144398" name="Text Box 20">
            <a:extLst>
              <a:ext uri="{FF2B5EF4-FFF2-40B4-BE49-F238E27FC236}">
                <a16:creationId xmlns:a16="http://schemas.microsoft.com/office/drawing/2014/main" id="{2916B330-E358-442D-959B-3F4195CB0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563" y="4187825"/>
            <a:ext cx="299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 sz="1800" i="1" u="sng"/>
              <a:t>Μερικώς Συμμετρικό Κανάλι</a:t>
            </a:r>
          </a:p>
        </p:txBody>
      </p:sp>
      <p:sp>
        <p:nvSpPr>
          <p:cNvPr id="144399" name="Footer Placeholder 4">
            <a:extLst>
              <a:ext uri="{FF2B5EF4-FFF2-40B4-BE49-F238E27FC236}">
                <a16:creationId xmlns:a16="http://schemas.microsoft.com/office/drawing/2014/main" id="{039475DE-068F-475B-B573-24004C6A7106}"/>
              </a:ext>
            </a:extLst>
          </p:cNvPr>
          <p:cNvSpPr>
            <a:spLocks noGrp="1"/>
          </p:cNvSpPr>
          <p:nvPr/>
        </p:nvSpPr>
        <p:spPr bwMode="auto">
          <a:xfrm>
            <a:off x="301625" y="6415088"/>
            <a:ext cx="869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 dirty="0">
                <a:latin typeface="Calibri" panose="020F0502020204030204" pitchFamily="34" charset="0"/>
              </a:rPr>
              <a:t>ΠΛΗ22 </a:t>
            </a:r>
            <a:r>
              <a:rPr lang="en-US" altLang="el-GR" sz="1100" b="1" i="1" dirty="0">
                <a:latin typeface="Calibri" panose="020F0502020204030204" pitchFamily="34" charset="0"/>
              </a:rPr>
              <a:t>: </a:t>
            </a:r>
            <a:r>
              <a:rPr lang="el-GR" altLang="el-GR" sz="1100" b="1" i="1" dirty="0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 dirty="0">
                <a:latin typeface="Calibri" panose="020F0502020204030204" pitchFamily="34" charset="0"/>
              </a:rPr>
              <a:t>        </a:t>
            </a:r>
            <a:r>
              <a:rPr lang="el-GR" altLang="el-GR" sz="1100" b="1" i="1" dirty="0">
                <a:latin typeface="Calibri" panose="020F0502020204030204" pitchFamily="34" charset="0"/>
              </a:rPr>
              <a:t>  </a:t>
            </a:r>
            <a:fld id="{DD4B370B-BB6D-4CE3-B4DE-C634BE754460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6</a:t>
            </a:fld>
            <a:endParaRPr lang="en-US" altLang="el-GR" sz="1100" b="1" i="1" dirty="0">
              <a:latin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F4758D-4BDC-48AF-8FB4-01C4AD5054A1}"/>
              </a:ext>
            </a:extLst>
          </p:cNvPr>
          <p:cNvSpPr txBox="1"/>
          <p:nvPr/>
        </p:nvSpPr>
        <p:spPr>
          <a:xfrm>
            <a:off x="3779912" y="6037901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=0.3</a:t>
            </a:r>
            <a:endParaRPr lang="en-US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Θέση υποσέλιδου 2">
            <a:extLst>
              <a:ext uri="{FF2B5EF4-FFF2-40B4-BE49-F238E27FC236}">
                <a16:creationId xmlns:a16="http://schemas.microsoft.com/office/drawing/2014/main" id="{BEDF8EF5-1567-FE99-C035-A70A01A88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434" y="5985668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5434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7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7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7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7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3CEB1C1-A21D-17F2-B7BC-23379A294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83725C4-2F06-20BA-F8F7-5041723C2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4734257C-B905-B275-670D-B872037CE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558E647-3EEF-3CE0-DA97-A8D12CB12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B6B-6A16-4D0B-B6BC-52D8B33A6A07}" type="slidenum">
              <a:rPr lang="el-GR" smtClean="0"/>
              <a:pPr/>
              <a:t>60</a:t>
            </a:fld>
            <a:endParaRPr lang="el-GR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3AB2D727-F965-9942-652C-D9558599A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537" y="957262"/>
            <a:ext cx="5876925" cy="4943475"/>
          </a:xfrm>
          <a:prstGeom prst="rect">
            <a:avLst/>
          </a:prstGeom>
        </p:spPr>
      </p:pic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4E2A3E8E-DAD0-09B6-22E9-78729BE4ECEC}"/>
              </a:ext>
            </a:extLst>
          </p:cNvPr>
          <p:cNvSpPr/>
          <p:nvPr/>
        </p:nvSpPr>
        <p:spPr>
          <a:xfrm>
            <a:off x="1115616" y="4509120"/>
            <a:ext cx="4248472" cy="360040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2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4BED760-60D8-61FE-24F2-7DEC96532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7819396-C19B-BC3C-7204-5F3D20982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317EE966-8334-6225-681C-A13D7B56C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8FB7C04-F497-7013-1AB8-A0B5C000B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B6B-6A16-4D0B-B6BC-52D8B33A6A07}" type="slidenum">
              <a:rPr lang="el-GR" smtClean="0"/>
              <a:pPr/>
              <a:t>61</a:t>
            </a:fld>
            <a:endParaRPr lang="el-GR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3A0BF533-9636-9C81-CE89-856783A33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87" y="1100137"/>
            <a:ext cx="6296025" cy="4657725"/>
          </a:xfrm>
          <a:prstGeom prst="rect">
            <a:avLst/>
          </a:prstGeom>
        </p:spPr>
      </p:pic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84E776EF-0A13-0EAD-B4D9-062F91FB417A}"/>
              </a:ext>
            </a:extLst>
          </p:cNvPr>
          <p:cNvSpPr/>
          <p:nvPr/>
        </p:nvSpPr>
        <p:spPr>
          <a:xfrm>
            <a:off x="1115616" y="5257800"/>
            <a:ext cx="4248472" cy="360040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5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DA4E694-A10D-0780-2356-28C1C7024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BA03041-DEA1-7F86-ACA4-0EFFB7CB8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48BA3756-1C46-0E78-23A0-E875B130E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0801" y="6538912"/>
            <a:ext cx="3643338" cy="365125"/>
          </a:xfrm>
        </p:spPr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876B10F-15FB-3662-FF40-FEAB084E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6B6B-6A16-4D0B-B6BC-52D8B33A6A07}" type="slidenum">
              <a:rPr lang="el-GR" smtClean="0"/>
              <a:pPr/>
              <a:t>62</a:t>
            </a:fld>
            <a:endParaRPr lang="el-GR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45C016F4-0A94-F685-8BE5-FAF8CEA17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1585912"/>
            <a:ext cx="7629525" cy="3686175"/>
          </a:xfrm>
          <a:prstGeom prst="rect">
            <a:avLst/>
          </a:prstGeom>
        </p:spPr>
      </p:pic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0F06686B-671B-A709-0540-18EEB0C67517}"/>
              </a:ext>
            </a:extLst>
          </p:cNvPr>
          <p:cNvSpPr/>
          <p:nvPr/>
        </p:nvSpPr>
        <p:spPr>
          <a:xfrm>
            <a:off x="1115616" y="3863181"/>
            <a:ext cx="4248472" cy="360040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7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85E9B-EE0E-485C-AAAA-CD8A5D638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7F5D1-1424-4DD8-8AFA-4AC47B03D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FE798D-2A1C-4995-AE39-38D74743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64DA7-7A0F-4048-BFF1-6B05A5F3C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6CE10-FC09-4DB7-829C-676E1B907456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234219-B3F4-4C51-A3E4-7BB56EE94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833437"/>
            <a:ext cx="7734300" cy="5191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3A30E2-B7E7-46AE-8663-0B6265B8C6B3}"/>
              </a:ext>
            </a:extLst>
          </p:cNvPr>
          <p:cNvSpPr/>
          <p:nvPr/>
        </p:nvSpPr>
        <p:spPr>
          <a:xfrm>
            <a:off x="914400" y="4724400"/>
            <a:ext cx="22860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9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387321-0DF5-40AF-87D2-403C8DE77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959"/>
            <a:ext cx="6934200" cy="6800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3F392F-4D1E-48C8-83D7-1052AF90E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93512-7BFB-40F3-BDBF-97032F41C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0D970-0509-42CF-B98D-706C1BFE9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876C5-2E59-48B2-A4E8-91E2A01A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6CE10-FC09-4DB7-829C-676E1B907456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F6B6A1-D10F-40D5-8A87-68820CAB348A}"/>
              </a:ext>
            </a:extLst>
          </p:cNvPr>
          <p:cNvSpPr/>
          <p:nvPr/>
        </p:nvSpPr>
        <p:spPr>
          <a:xfrm>
            <a:off x="1143000" y="5181600"/>
            <a:ext cx="22860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2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98099A-E424-4B5F-B7A0-B8DC28DFB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1281112"/>
            <a:ext cx="7810500" cy="4295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F81C55-170D-4473-A062-B4E9D5F7E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E9E06-B850-42FC-B238-2C83688E4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E1F90-FFE7-49DF-86CA-C45D04B4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6CE10-FC09-4DB7-829C-676E1B907456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396DF5-769A-46D0-9300-B774F96AF76E}"/>
              </a:ext>
            </a:extLst>
          </p:cNvPr>
          <p:cNvSpPr/>
          <p:nvPr/>
        </p:nvSpPr>
        <p:spPr>
          <a:xfrm>
            <a:off x="990600" y="3810000"/>
            <a:ext cx="29718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7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42C873-FF60-4F22-937A-6EC55E233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1291035"/>
            <a:ext cx="7486650" cy="4933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F81C55-170D-4473-A062-B4E9D5F7E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E9E06-B850-42FC-B238-2C83688E4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E1F90-FFE7-49DF-86CA-C45D04B4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6CE10-FC09-4DB7-829C-676E1B907456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396DF5-769A-46D0-9300-B774F96AF76E}"/>
              </a:ext>
            </a:extLst>
          </p:cNvPr>
          <p:cNvSpPr/>
          <p:nvPr/>
        </p:nvSpPr>
        <p:spPr>
          <a:xfrm>
            <a:off x="838200" y="5715000"/>
            <a:ext cx="29718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7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DF75B7-3136-4ADC-A9C0-83E871A0C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" y="1090612"/>
            <a:ext cx="7343775" cy="467677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E9E06-B850-42FC-B238-2C83688E4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E1F90-FFE7-49DF-86CA-C45D04B4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6CE10-FC09-4DB7-829C-676E1B907456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396DF5-769A-46D0-9300-B774F96AF76E}"/>
              </a:ext>
            </a:extLst>
          </p:cNvPr>
          <p:cNvSpPr/>
          <p:nvPr/>
        </p:nvSpPr>
        <p:spPr>
          <a:xfrm>
            <a:off x="900112" y="4572000"/>
            <a:ext cx="29718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3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E9C6D0-FE07-4A5E-966F-597BC5558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2247900"/>
            <a:ext cx="7543800" cy="23622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E9E06-B850-42FC-B238-2C83688E4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ΕΑΠ/ΠΛΗ22/ΗΛΕ.46/5η ΟΣΣ/28.04.2024/</a:t>
            </a:r>
            <a:r>
              <a:rPr lang="el-GR" dirty="0" err="1"/>
              <a:t>Ν.Δημητρίου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E1F90-FFE7-49DF-86CA-C45D04B4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6CE10-FC09-4DB7-829C-676E1B907456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396DF5-769A-46D0-9300-B774F96AF76E}"/>
              </a:ext>
            </a:extLst>
          </p:cNvPr>
          <p:cNvSpPr/>
          <p:nvPr/>
        </p:nvSpPr>
        <p:spPr>
          <a:xfrm>
            <a:off x="800100" y="3154532"/>
            <a:ext cx="29718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4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2840436E-842F-48F4-9B8A-829BF26752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Ερωτήσεις</a:t>
            </a:r>
          </a:p>
        </p:txBody>
      </p:sp>
      <p:pic>
        <p:nvPicPr>
          <p:cNvPr id="176131" name="Picture 4" descr="bs02013_">
            <a:extLst>
              <a:ext uri="{FF2B5EF4-FFF2-40B4-BE49-F238E27FC236}">
                <a16:creationId xmlns:a16="http://schemas.microsoft.com/office/drawing/2014/main" id="{8A0EE888-0809-409F-941B-78202F609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2084388"/>
            <a:ext cx="326390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Footer Placeholder 4">
            <a:extLst>
              <a:ext uri="{FF2B5EF4-FFF2-40B4-BE49-F238E27FC236}">
                <a16:creationId xmlns:a16="http://schemas.microsoft.com/office/drawing/2014/main" id="{97A4999C-0074-4401-BBC8-DD54D97E1F39}"/>
              </a:ext>
            </a:extLst>
          </p:cNvPr>
          <p:cNvSpPr>
            <a:spLocks noGrp="1"/>
          </p:cNvSpPr>
          <p:nvPr/>
        </p:nvSpPr>
        <p:spPr bwMode="auto">
          <a:xfrm>
            <a:off x="263525" y="6434138"/>
            <a:ext cx="87026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l-GR" sz="1100" b="1" i="1">
                <a:latin typeface="Calibri" panose="020F0502020204030204" pitchFamily="34" charset="0"/>
              </a:rPr>
              <a:t>ΠΛΗ22 </a:t>
            </a:r>
            <a:r>
              <a:rPr lang="en-US" altLang="el-GR" sz="1100" b="1" i="1">
                <a:latin typeface="Calibri" panose="020F0502020204030204" pitchFamily="34" charset="0"/>
              </a:rPr>
              <a:t>: </a:t>
            </a:r>
            <a:r>
              <a:rPr lang="el-GR" altLang="el-GR" sz="1100" b="1" i="1">
                <a:latin typeface="Calibri" panose="020F0502020204030204" pitchFamily="34" charset="0"/>
              </a:rPr>
              <a:t>Βασικά Ζητήματα Δικτύων Η/Υ                                                                                                                                                                                   </a:t>
            </a:r>
            <a:r>
              <a:rPr lang="en-US" altLang="el-GR" sz="1100" b="1" i="1">
                <a:latin typeface="Calibri" panose="020F0502020204030204" pitchFamily="34" charset="0"/>
              </a:rPr>
              <a:t>        </a:t>
            </a:r>
            <a:r>
              <a:rPr lang="el-GR" altLang="el-GR" sz="1100" b="1" i="1">
                <a:latin typeface="Calibri" panose="020F0502020204030204" pitchFamily="34" charset="0"/>
              </a:rPr>
              <a:t>  </a:t>
            </a:r>
            <a:fld id="{2FBB8559-7D8B-4E02-AF6E-1781DF0B293D}" type="slidenum">
              <a:rPr lang="el-GR" altLang="el-GR" sz="1100" b="1" i="1">
                <a:latin typeface="Calibri" panose="020F0502020204030204" pitchFamily="34" charset="0"/>
              </a:rPr>
              <a:pPr eaLnBrk="1" hangingPunct="1"/>
              <a:t>69</a:t>
            </a:fld>
            <a:endParaRPr lang="en-US" altLang="el-GR" sz="1100" b="1" i="1">
              <a:latin typeface="Calibri" panose="020F050202020403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E322249E-F2F6-47E5-FB6F-3BC75D2BE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47473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42216261-D6A3-4F6E-B369-2569841DED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n-US"/>
              <a:t>Παράδειγμα </a:t>
            </a:r>
            <a:r>
              <a:rPr lang="en-US" altLang="en-US"/>
              <a:t>7</a:t>
            </a:r>
            <a:r>
              <a:rPr lang="el-GR" altLang="en-US"/>
              <a:t>.</a:t>
            </a:r>
            <a:r>
              <a:rPr lang="en-US" altLang="en-US"/>
              <a:t>4</a:t>
            </a:r>
            <a:r>
              <a:rPr lang="el-GR" altLang="en-US"/>
              <a:t> – Συμμετρικό Κανάλι</a:t>
            </a:r>
          </a:p>
        </p:txBody>
      </p:sp>
      <p:sp>
        <p:nvSpPr>
          <p:cNvPr id="146435" name="Slide Number Placeholder 49">
            <a:extLst>
              <a:ext uri="{FF2B5EF4-FFF2-40B4-BE49-F238E27FC236}">
                <a16:creationId xmlns:a16="http://schemas.microsoft.com/office/drawing/2014/main" id="{596A7B4D-67E3-4E0D-B200-257B741529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6758335" y="6353969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SzPct val="11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022350" indent="-350838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339850" indent="-315913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SzPct val="7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681163" indent="-33972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SzPct val="7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138363" indent="-3397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SzPct val="7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95563" indent="-3397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SzPct val="7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052763" indent="-3397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SzPct val="7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509963" indent="-3397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SzPct val="7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787B07B6-9BF8-4CBB-9F0B-976BE4E0E8C7}" type="slidenum">
              <a:rPr lang="en-US" altLang="en-US" sz="1200">
                <a:solidFill>
                  <a:srgbClr val="000000"/>
                </a:solidFill>
                <a:latin typeface="Garamond" panose="02020404030301010803" pitchFamily="18" charset="0"/>
                <a:ea typeface="ヒラギノ角ゴ Pro W3" pitchFamily="34" charset="-128"/>
              </a:rPr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7</a:t>
            </a:fld>
            <a:endParaRPr lang="en-US" altLang="en-US" sz="1200" dirty="0">
              <a:solidFill>
                <a:srgbClr val="000000"/>
              </a:solidFill>
              <a:latin typeface="Garamond" panose="02020404030301010803" pitchFamily="18" charset="0"/>
              <a:ea typeface="ヒラギノ角ゴ Pro W3" pitchFamily="34" charset="-128"/>
            </a:endParaRPr>
          </a:p>
        </p:txBody>
      </p:sp>
      <p:pic>
        <p:nvPicPr>
          <p:cNvPr id="146436" name="Εικόνα 1">
            <a:extLst>
              <a:ext uri="{FF2B5EF4-FFF2-40B4-BE49-F238E27FC236}">
                <a16:creationId xmlns:a16="http://schemas.microsoft.com/office/drawing/2014/main" id="{64142E28-9316-4589-A762-897DDC50F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168400"/>
            <a:ext cx="8740775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Θέση υποσέλιδου 2">
            <a:extLst>
              <a:ext uri="{FF2B5EF4-FFF2-40B4-BE49-F238E27FC236}">
                <a16:creationId xmlns:a16="http://schemas.microsoft.com/office/drawing/2014/main" id="{66329D40-E352-374A-196F-ED996F88F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2669" y="6324599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65642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4136" y="314540"/>
            <a:ext cx="5043175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200" b="1" dirty="0"/>
              <a:t>ΕΑΠ/ΠΛΗ22/ΗΛΕ.46</a:t>
            </a:r>
          </a:p>
          <a:p>
            <a:pPr algn="ctr"/>
            <a:endParaRPr lang="el-GR" sz="3200" b="1" dirty="0"/>
          </a:p>
          <a:p>
            <a:pPr algn="ctr"/>
            <a:r>
              <a:rPr lang="en-US" sz="3200" b="1" dirty="0"/>
              <a:t>5</a:t>
            </a:r>
            <a:r>
              <a:rPr lang="el-GR" sz="3200" b="1" baseline="30000" dirty="0"/>
              <a:t>η</a:t>
            </a:r>
            <a:r>
              <a:rPr lang="el-GR" sz="3200" b="1" dirty="0"/>
              <a:t> ΟΣΣ</a:t>
            </a:r>
          </a:p>
          <a:p>
            <a:pPr algn="ctr"/>
            <a:endParaRPr lang="el-GR" sz="3200" b="1" dirty="0"/>
          </a:p>
          <a:p>
            <a:pPr algn="ctr"/>
            <a:r>
              <a:rPr lang="el-GR" sz="3200" b="1" dirty="0"/>
              <a:t>28.04.2024</a:t>
            </a:r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r>
              <a:rPr lang="el-GR" sz="2800" b="1" dirty="0"/>
              <a:t>Κώδικες Διόρθωσης Σφαλμάτων</a:t>
            </a:r>
          </a:p>
          <a:p>
            <a:pPr algn="ctr"/>
            <a:endParaRPr lang="el-GR" b="1" dirty="0"/>
          </a:p>
          <a:p>
            <a:pPr algn="ctr"/>
            <a:r>
              <a:rPr lang="el-GR" sz="2000" b="1" dirty="0"/>
              <a:t>Νίκος Δημητρίου</a:t>
            </a:r>
          </a:p>
          <a:p>
            <a:pPr algn="ctr"/>
            <a:endParaRPr lang="el-GR" b="1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70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71802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Κώδικες Διόρθωσης Σφαλμάτων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Οι διαφάνειες αυτές είναι συμπληρωματικές της παρουσίασης που έχει αναρτηθεί στο </a:t>
            </a:r>
            <a:r>
              <a:rPr lang="en-US" dirty="0"/>
              <a:t>study.eap.gr</a:t>
            </a:r>
            <a:r>
              <a:rPr lang="el-GR" dirty="0"/>
              <a:t> και περιέχουν παραπομπές σε συγκεκριμένα τμήματά της.</a:t>
            </a:r>
          </a:p>
          <a:p>
            <a:r>
              <a:rPr lang="el-GR" dirty="0"/>
              <a:t>Σκοπός είναι μέσω απλών παραδειγμάτων να γίνουν κατανοητές οι βασικές αρχές κωδικοποίησης και αποκωδικοποίησης, καθώς και να αναδειχθεί η μεθοδολογία που ακολουθείται σε αντίστοιχες ασκήσεις.</a:t>
            </a:r>
          </a:p>
          <a:p>
            <a:endParaRPr lang="en-US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71</a:t>
            </a:fld>
            <a:endParaRPr lang="el-GR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 - Εικόνα" descr="Scan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18804" y="-452005"/>
            <a:ext cx="6182591" cy="8001000"/>
          </a:xfrm>
          <a:prstGeom prst="rect">
            <a:avLst/>
          </a:prstGeom>
        </p:spPr>
      </p:pic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72</a:t>
            </a:fld>
            <a:endParaRPr lang="el-GR"/>
          </a:p>
        </p:txBody>
      </p:sp>
      <p:sp>
        <p:nvSpPr>
          <p:cNvPr id="9" name="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10" name="9 - TextBox"/>
          <p:cNvSpPr txBox="1"/>
          <p:nvPr/>
        </p:nvSpPr>
        <p:spPr>
          <a:xfrm>
            <a:off x="6668087" y="3852762"/>
            <a:ext cx="2023311" cy="64633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i="1" dirty="0">
                <a:latin typeface="Times New Roman" pitchFamily="18" charset="0"/>
                <a:cs typeface="Times New Roman" pitchFamily="18" charset="0"/>
              </a:rPr>
              <a:t>Μήκος Κώδικα: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n</a:t>
            </a:r>
            <a:endParaRPr lang="el-GR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i="1" dirty="0">
                <a:latin typeface="Times New Roman" pitchFamily="18" charset="0"/>
                <a:cs typeface="Times New Roman" pitchFamily="18" charset="0"/>
              </a:rPr>
              <a:t>Διάσταση κώδικα: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075E10-C563-4BB3-A117-D600C06E8605}"/>
              </a:ext>
            </a:extLst>
          </p:cNvPr>
          <p:cNvSpPr txBox="1"/>
          <p:nvPr/>
        </p:nvSpPr>
        <p:spPr>
          <a:xfrm>
            <a:off x="4572001" y="2982435"/>
            <a:ext cx="4403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i="1" dirty="0"/>
              <a:t>Βλ. αρχείο </a:t>
            </a:r>
            <a:r>
              <a:rPr lang="en-US" sz="1600" b="1" i="1" dirty="0"/>
              <a:t>PLH22_5th_OSS_InfoTheory_Codes_2024_v1</a:t>
            </a:r>
          </a:p>
          <a:p>
            <a:pPr algn="ctr"/>
            <a:r>
              <a:rPr lang="el-GR" sz="1600" b="1" i="1" dirty="0"/>
              <a:t>Διαφάνειες 1</a:t>
            </a:r>
            <a:r>
              <a:rPr lang="en-US" sz="1600" b="1" i="1" dirty="0"/>
              <a:t>4</a:t>
            </a:r>
            <a:r>
              <a:rPr lang="el-GR" sz="1600" b="1" i="1" dirty="0"/>
              <a:t>-</a:t>
            </a:r>
            <a:r>
              <a:rPr lang="en-US" sz="1600" b="1" i="1" dirty="0"/>
              <a:t>35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39DD0CAD-2DEB-4D0A-BE54-1A66410B6883}"/>
              </a:ext>
            </a:extLst>
          </p:cNvPr>
          <p:cNvSpPr/>
          <p:nvPr/>
        </p:nvSpPr>
        <p:spPr>
          <a:xfrm>
            <a:off x="349624" y="5486400"/>
            <a:ext cx="685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 - Θέση περιεχομένου" descr="Scan_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202159" y="-711432"/>
            <a:ext cx="6392210" cy="8272271"/>
          </a:xfrm>
        </p:spPr>
      </p:pic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73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89461" y="0"/>
            <a:ext cx="7886700" cy="1325563"/>
          </a:xfrm>
        </p:spPr>
        <p:txBody>
          <a:bodyPr>
            <a:normAutofit/>
          </a:bodyPr>
          <a:lstStyle/>
          <a:p>
            <a:r>
              <a:rPr lang="el-GR" sz="3200" dirty="0"/>
              <a:t>Ικανότητες διόρθωσης/ανίχνευσης σφαλμάτων</a:t>
            </a:r>
            <a:endParaRPr lang="en-US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74</a:t>
            </a:fld>
            <a:endParaRPr lang="el-GR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195" y="1371601"/>
            <a:ext cx="8571593" cy="425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2EFD1C-FCA8-4B15-96E8-7D3EDD72B3C3}"/>
              </a:ext>
            </a:extLst>
          </p:cNvPr>
          <p:cNvSpPr txBox="1"/>
          <p:nvPr/>
        </p:nvSpPr>
        <p:spPr>
          <a:xfrm>
            <a:off x="3311371" y="4092606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ι</a:t>
            </a:r>
            <a:endParaRPr lang="en-U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75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EB5EBDA-603D-4F50-8EDA-93FA53551A30}"/>
              </a:ext>
            </a:extLst>
          </p:cNvPr>
          <p:cNvGrpSpPr/>
          <p:nvPr/>
        </p:nvGrpSpPr>
        <p:grpSpPr>
          <a:xfrm>
            <a:off x="0" y="0"/>
            <a:ext cx="8875059" cy="6858000"/>
            <a:chOff x="0" y="0"/>
            <a:chExt cx="8875059" cy="6858000"/>
          </a:xfrm>
        </p:grpSpPr>
        <p:pic>
          <p:nvPicPr>
            <p:cNvPr id="4" name="3 - Εικόνα" descr="Scan_000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8875059" cy="6858000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223F7D3-0BDF-429E-87E5-8286220158FD}"/>
                </a:ext>
              </a:extLst>
            </p:cNvPr>
            <p:cNvGrpSpPr/>
            <p:nvPr/>
          </p:nvGrpSpPr>
          <p:grpSpPr>
            <a:xfrm>
              <a:off x="5417965" y="626547"/>
              <a:ext cx="720322" cy="488272"/>
              <a:chOff x="5417965" y="626547"/>
              <a:chExt cx="720322" cy="488272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BFC1E68-6F1C-4793-9D7A-924F40C50C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7965" y="626547"/>
                <a:ext cx="0" cy="48087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C185D8BB-C791-4F2D-8377-FC05383F0913}"/>
                  </a:ext>
                </a:extLst>
              </p:cNvPr>
              <p:cNvCxnSpPr/>
              <p:nvPr/>
            </p:nvCxnSpPr>
            <p:spPr>
              <a:xfrm>
                <a:off x="6129409" y="626547"/>
                <a:ext cx="0" cy="48827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1B18EFC-1240-4574-8DCE-5288B69677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17965" y="1107419"/>
                <a:ext cx="15029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21B1D46-B8C7-4C2C-85FD-A2AC800937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690" y="1107419"/>
                <a:ext cx="13459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92E9374-ADA4-483D-BA27-634B4597C5C2}"/>
                </a:ext>
              </a:extLst>
            </p:cNvPr>
            <p:cNvGrpSpPr/>
            <p:nvPr/>
          </p:nvGrpSpPr>
          <p:grpSpPr>
            <a:xfrm>
              <a:off x="6421751" y="619147"/>
              <a:ext cx="720322" cy="488272"/>
              <a:chOff x="5417965" y="626547"/>
              <a:chExt cx="720322" cy="488272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4B62908-4C7E-4C44-BBF0-508AFCD447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7965" y="626547"/>
                <a:ext cx="0" cy="48087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3E52CF4-C3EA-4A8A-A067-B7CED155DFBD}"/>
                  </a:ext>
                </a:extLst>
              </p:cNvPr>
              <p:cNvCxnSpPr/>
              <p:nvPr/>
            </p:nvCxnSpPr>
            <p:spPr>
              <a:xfrm>
                <a:off x="6129409" y="626547"/>
                <a:ext cx="0" cy="48827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4BCB8E5-B9CF-49BF-82F1-59FED566DB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17965" y="1107419"/>
                <a:ext cx="15029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7327934-22FB-47E3-A4BD-F3EEB6414C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690" y="1107419"/>
                <a:ext cx="13459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9527186-7118-4511-9674-57168F73F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9899" y="1100019"/>
              <a:ext cx="704842" cy="56099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8D2390-82EB-4CC6-8576-885529C485C8}"/>
                </a:ext>
              </a:extLst>
            </p:cNvPr>
            <p:cNvSpPr txBox="1"/>
            <p:nvPr/>
          </p:nvSpPr>
          <p:spPr>
            <a:xfrm>
              <a:off x="7691766" y="619147"/>
              <a:ext cx="59824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bit   </a:t>
              </a:r>
            </a:p>
          </p:txBody>
        </p:sp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can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49131">
            <a:off x="186229" y="0"/>
            <a:ext cx="8875059" cy="6858000"/>
          </a:xfrm>
          <a:prstGeom prst="rect">
            <a:avLst/>
          </a:prstGeom>
          <a:ln>
            <a:noFill/>
          </a:ln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76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54761" y="6492875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258792" y="-138024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17248" y="5400135"/>
            <a:ext cx="4219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Αν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E3C13D-1B37-4B48-8567-2D676019B6D7}"/>
              </a:ext>
            </a:extLst>
          </p:cNvPr>
          <p:cNvSpPr txBox="1"/>
          <p:nvPr/>
        </p:nvSpPr>
        <p:spPr>
          <a:xfrm>
            <a:off x="3534991" y="136524"/>
            <a:ext cx="5146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600" b="1" i="1" dirty="0"/>
              <a:t>Βλ. αρχείο </a:t>
            </a:r>
            <a:r>
              <a:rPr lang="en-US" sz="1600" b="1" i="1" dirty="0"/>
              <a:t>PLH22_5th_OSS_InfoTheory_Codes_2024_v1</a:t>
            </a:r>
          </a:p>
          <a:p>
            <a:pPr algn="ctr"/>
            <a:r>
              <a:rPr lang="el-GR" sz="1600" b="1" i="1" dirty="0"/>
              <a:t>Διαφάνειες </a:t>
            </a:r>
            <a:r>
              <a:rPr lang="en-US" sz="1600" b="1" i="1" dirty="0"/>
              <a:t>52</a:t>
            </a:r>
            <a:r>
              <a:rPr lang="el-GR" sz="1600" b="1" i="1" dirty="0"/>
              <a:t>-</a:t>
            </a:r>
            <a:r>
              <a:rPr lang="en-US" sz="1600" b="1" i="1" dirty="0"/>
              <a:t>57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066928-C9E1-F3CA-DA80-96E6C74C7950}"/>
              </a:ext>
            </a:extLst>
          </p:cNvPr>
          <p:cNvSpPr/>
          <p:nvPr/>
        </p:nvSpPr>
        <p:spPr>
          <a:xfrm>
            <a:off x="2414726" y="3107184"/>
            <a:ext cx="790113" cy="213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can_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77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5 - Θέση περιεχομένου" descr="Scan_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817429" cy="6813468"/>
          </a:xfrm>
        </p:spPr>
      </p:pic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78</a:t>
            </a:fld>
            <a:endParaRPr lang="el-G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FDBD3-F81B-4B7A-B520-D3B56A9F38E9}"/>
              </a:ext>
            </a:extLst>
          </p:cNvPr>
          <p:cNvSpPr txBox="1"/>
          <p:nvPr/>
        </p:nvSpPr>
        <p:spPr>
          <a:xfrm>
            <a:off x="5128753" y="2371650"/>
            <a:ext cx="401524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400" b="1" i="1" dirty="0"/>
              <a:t>Βλ. αρχείο </a:t>
            </a:r>
            <a:r>
              <a:rPr lang="en-US" sz="1400" b="1" i="1" dirty="0"/>
              <a:t>PLH22_5th_OSS_InfoTheory_Codes_2024_v1</a:t>
            </a:r>
          </a:p>
          <a:p>
            <a:pPr algn="ctr"/>
            <a:r>
              <a:rPr lang="el-GR" sz="1400" b="1" i="1" dirty="0"/>
              <a:t>Διαφάνειες </a:t>
            </a:r>
            <a:r>
              <a:rPr lang="en-US" sz="1400" b="1" i="1" dirty="0"/>
              <a:t>36</a:t>
            </a:r>
            <a:r>
              <a:rPr lang="el-GR" sz="1400" b="1" i="1" dirty="0"/>
              <a:t>-</a:t>
            </a:r>
            <a:r>
              <a:rPr lang="en-US" sz="1400" b="1" i="1" dirty="0"/>
              <a:t>51, 58-64</a:t>
            </a:r>
          </a:p>
        </p:txBody>
      </p: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8CA4B7AB-685E-4320-A7A6-B38BC48B0E4B}"/>
              </a:ext>
            </a:extLst>
          </p:cNvPr>
          <p:cNvGrpSpPr/>
          <p:nvPr/>
        </p:nvGrpSpPr>
        <p:grpSpPr>
          <a:xfrm>
            <a:off x="0" y="746405"/>
            <a:ext cx="2178424" cy="1477328"/>
            <a:chOff x="0" y="746405"/>
            <a:chExt cx="2178424" cy="147732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7D67383-72A9-47AC-8546-D9A79D8036CA}"/>
                </a:ext>
              </a:extLst>
            </p:cNvPr>
            <p:cNvSpPr txBox="1"/>
            <p:nvPr/>
          </p:nvSpPr>
          <p:spPr>
            <a:xfrm>
              <a:off x="0" y="746405"/>
              <a:ext cx="1963271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dirty="0"/>
                <a:t>Μορφή Περιορισμένης Κλιμακωτής </a:t>
              </a:r>
            </a:p>
            <a:p>
              <a:r>
                <a:rPr lang="el-GR" dirty="0"/>
                <a:t>Διάταξης Γραμμών (ΠΚΔΓ)</a:t>
              </a:r>
              <a:endParaRPr lang="en-US" dirty="0"/>
            </a:p>
          </p:txBody>
        </p:sp>
        <p:sp>
          <p:nvSpPr>
            <p:cNvPr id="8" name="Ορθογώνιο 7">
              <a:extLst>
                <a:ext uri="{FF2B5EF4-FFF2-40B4-BE49-F238E27FC236}">
                  <a16:creationId xmlns:a16="http://schemas.microsoft.com/office/drawing/2014/main" id="{793B4CC1-00BF-41A1-95EE-F907C5BA6A46}"/>
                </a:ext>
              </a:extLst>
            </p:cNvPr>
            <p:cNvSpPr/>
            <p:nvPr/>
          </p:nvSpPr>
          <p:spPr>
            <a:xfrm>
              <a:off x="1963271" y="1690689"/>
              <a:ext cx="215153" cy="365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can_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79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4929B86C-2F82-4743-9CA9-F06231239F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n-US" sz="3600"/>
              <a:t>Παράδειγμα </a:t>
            </a:r>
            <a:r>
              <a:rPr lang="en-US" altLang="en-US" sz="3600"/>
              <a:t>7</a:t>
            </a:r>
            <a:r>
              <a:rPr lang="el-GR" altLang="en-US" sz="3600"/>
              <a:t>.</a:t>
            </a:r>
            <a:r>
              <a:rPr lang="en-US" altLang="en-US" sz="3600"/>
              <a:t>5</a:t>
            </a:r>
            <a:br>
              <a:rPr lang="el-GR" altLang="en-US" sz="3600"/>
            </a:br>
            <a:r>
              <a:rPr lang="el-GR" altLang="en-US" sz="3600"/>
              <a:t>Ασθενώς Συμμετρικό Κανάλι</a:t>
            </a:r>
          </a:p>
        </p:txBody>
      </p:sp>
      <p:sp>
        <p:nvSpPr>
          <p:cNvPr id="147459" name="Slide Number Placeholder 33">
            <a:extLst>
              <a:ext uri="{FF2B5EF4-FFF2-40B4-BE49-F238E27FC236}">
                <a16:creationId xmlns:a16="http://schemas.microsoft.com/office/drawing/2014/main" id="{91C3FF3D-B999-4DCA-B307-94998F49BF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6745364" y="6310311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SzPct val="110000"/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022350" indent="-350838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339850" indent="-315913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SzPct val="7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681163" indent="-33972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SzPct val="7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138363" indent="-3397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SzPct val="7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95563" indent="-3397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SzPct val="7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052763" indent="-3397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SzPct val="7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509963" indent="-33972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SzPct val="7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6C4E0CD4-F37D-4D6F-A776-77D68D8BE307}" type="slidenum">
              <a:rPr lang="en-US" altLang="en-US" sz="1200">
                <a:solidFill>
                  <a:srgbClr val="000000"/>
                </a:solidFill>
                <a:latin typeface="Garamond" panose="02020404030301010803" pitchFamily="18" charset="0"/>
                <a:ea typeface="ヒラギノ角ゴ Pro W3" pitchFamily="34" charset="-128"/>
              </a:rPr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8</a:t>
            </a:fld>
            <a:endParaRPr lang="en-US" altLang="en-US" sz="1200">
              <a:solidFill>
                <a:srgbClr val="000000"/>
              </a:solidFill>
              <a:latin typeface="Garamond" panose="02020404030301010803" pitchFamily="18" charset="0"/>
              <a:ea typeface="ヒラギノ角ゴ Pro W3" pitchFamily="34" charset="-128"/>
            </a:endParaRPr>
          </a:p>
        </p:txBody>
      </p:sp>
      <p:pic>
        <p:nvPicPr>
          <p:cNvPr id="147460" name="Εικόνα 1">
            <a:extLst>
              <a:ext uri="{FF2B5EF4-FFF2-40B4-BE49-F238E27FC236}">
                <a16:creationId xmlns:a16="http://schemas.microsoft.com/office/drawing/2014/main" id="{C3D41B20-7C09-4846-BCF8-59519A24F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166813"/>
            <a:ext cx="8737600" cy="486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Θέση υποσέλιδου 2">
            <a:extLst>
              <a:ext uri="{FF2B5EF4-FFF2-40B4-BE49-F238E27FC236}">
                <a16:creationId xmlns:a16="http://schemas.microsoft.com/office/drawing/2014/main" id="{E4E829AC-B076-5E9C-3C5C-B1784C7DE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6731" y="6310310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242409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can_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80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1999" y="6492875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8A45C-0C14-4556-99A7-A22E84FE259D}"/>
              </a:ext>
            </a:extLst>
          </p:cNvPr>
          <p:cNvSpPr txBox="1"/>
          <p:nvPr/>
        </p:nvSpPr>
        <p:spPr>
          <a:xfrm>
            <a:off x="4994282" y="4134773"/>
            <a:ext cx="4015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i="1" dirty="0"/>
              <a:t>Βλ. αρχείο </a:t>
            </a:r>
            <a:r>
              <a:rPr lang="en-US" b="1" i="1" dirty="0"/>
              <a:t>PLH22_5th_OSS_InfoTheory_Codes_2024_v1</a:t>
            </a:r>
          </a:p>
          <a:p>
            <a:pPr algn="ctr"/>
            <a:r>
              <a:rPr lang="el-GR" b="1" i="1" dirty="0"/>
              <a:t>Διαφάνειες 43-64</a:t>
            </a:r>
            <a:endParaRPr lang="en-US" b="1" i="1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can_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81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AE641A-35A9-4B53-A7C6-45E08A893D2E}"/>
              </a:ext>
            </a:extLst>
          </p:cNvPr>
          <p:cNvSpPr txBox="1"/>
          <p:nvPr/>
        </p:nvSpPr>
        <p:spPr>
          <a:xfrm>
            <a:off x="-65988" y="763572"/>
            <a:ext cx="84978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1400" dirty="0"/>
              <a:t>Πρότυπα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can_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82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can_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83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414068" y="431322"/>
            <a:ext cx="103746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/>
              <a:t> d-1≤n-k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6866626" y="3778370"/>
            <a:ext cx="1052423" cy="189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6 - Ορθογώνιο"/>
          <p:cNvSpPr/>
          <p:nvPr/>
        </p:nvSpPr>
        <p:spPr>
          <a:xfrm>
            <a:off x="4302180" y="4293081"/>
            <a:ext cx="914400" cy="3278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7 - Ορθογώνιο"/>
          <p:cNvSpPr/>
          <p:nvPr/>
        </p:nvSpPr>
        <p:spPr>
          <a:xfrm>
            <a:off x="5555411" y="4620884"/>
            <a:ext cx="704490" cy="399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can_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84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7 - Ορθογώνιο">
            <a:extLst>
              <a:ext uri="{FF2B5EF4-FFF2-40B4-BE49-F238E27FC236}">
                <a16:creationId xmlns:a16="http://schemas.microsoft.com/office/drawing/2014/main" id="{B02B3DCF-D052-4A3F-82F0-59FB06A0E9FC}"/>
              </a:ext>
            </a:extLst>
          </p:cNvPr>
          <p:cNvSpPr/>
          <p:nvPr/>
        </p:nvSpPr>
        <p:spPr>
          <a:xfrm>
            <a:off x="4150817" y="4809420"/>
            <a:ext cx="1373290" cy="399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can_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85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63174" y="6356351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6642339" y="5469148"/>
            <a:ext cx="16145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/>
              <a:t> </a:t>
            </a:r>
            <a:r>
              <a:rPr lang="el-GR" sz="2000" i="1" dirty="0"/>
              <a:t>    </a:t>
            </a:r>
            <a:r>
              <a:rPr lang="en-US" sz="2000" i="1" dirty="0"/>
              <a:t>d-1≤n-k</a:t>
            </a:r>
            <a:r>
              <a:rPr lang="el-GR" sz="2000" i="1" dirty="0"/>
              <a:t>      </a:t>
            </a:r>
            <a:endParaRPr lang="en-US" sz="2000" i="1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4B43BF63-0D25-46FA-A248-EE95E1348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07" y="1388928"/>
            <a:ext cx="7609987" cy="26137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BD7B7-9C0B-43CE-A109-2C3A8813D0E7}"/>
              </a:ext>
            </a:extLst>
          </p:cNvPr>
          <p:cNvSpPr txBox="1"/>
          <p:nvPr/>
        </p:nvSpPr>
        <p:spPr>
          <a:xfrm>
            <a:off x="2226213" y="1388928"/>
            <a:ext cx="849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/>
              <a:t>ΓΕ5/0304</a:t>
            </a:r>
            <a:endParaRPr lang="en-US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F2B56-A0E1-4E54-B6F2-34C7EFD6673A}"/>
              </a:ext>
            </a:extLst>
          </p:cNvPr>
          <p:cNvSpPr txBox="1"/>
          <p:nvPr/>
        </p:nvSpPr>
        <p:spPr>
          <a:xfrm>
            <a:off x="767007" y="998444"/>
            <a:ext cx="69272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i="1" dirty="0">
                <a:highlight>
                  <a:srgbClr val="FFFF00"/>
                </a:highlight>
              </a:rPr>
              <a:t>Αντιπαράδειγμα υπολογισμού απόστασης κώδικα από το ελάχιστο βάρος του γεννήτορα πίνακα</a:t>
            </a:r>
            <a:endParaRPr lang="en-US" sz="1350" i="1" dirty="0">
              <a:highlight>
                <a:srgbClr val="FFFF00"/>
              </a:highlight>
            </a:endParaRPr>
          </a:p>
        </p:txBody>
      </p:sp>
      <p:sp>
        <p:nvSpPr>
          <p:cNvPr id="10" name="3 - Θέση υποσέλιδου">
            <a:extLst>
              <a:ext uri="{FF2B5EF4-FFF2-40B4-BE49-F238E27FC236}">
                <a16:creationId xmlns:a16="http://schemas.microsoft.com/office/drawing/2014/main" id="{20F83B8B-7127-465D-AB3B-9C20A8B7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63174" y="6356351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430025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66171B79-581B-4C95-82EF-323B34D39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23" y="1156548"/>
            <a:ext cx="7353511" cy="210100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2867FC9-C200-4C2E-BDC4-26D706512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11" y="3429000"/>
            <a:ext cx="7168644" cy="17750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6CACD2-FF34-4940-A5DE-0B301F452300}"/>
              </a:ext>
            </a:extLst>
          </p:cNvPr>
          <p:cNvSpPr txBox="1"/>
          <p:nvPr/>
        </p:nvSpPr>
        <p:spPr>
          <a:xfrm>
            <a:off x="466742" y="5216705"/>
            <a:ext cx="71834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i="1" dirty="0">
                <a:highlight>
                  <a:srgbClr val="FFFF00"/>
                </a:highlight>
              </a:rPr>
              <a:t>Σχόλιο: τα 3 ψηφία πλεονασμού υπολογίζονται από τα </a:t>
            </a:r>
            <a:r>
              <a:rPr lang="en-US" sz="1350" i="1" dirty="0">
                <a:highlight>
                  <a:srgbClr val="FFFF00"/>
                </a:highlight>
              </a:rPr>
              <a:t>4 </a:t>
            </a:r>
            <a:r>
              <a:rPr lang="el-GR" sz="1350" i="1" dirty="0">
                <a:highlight>
                  <a:srgbClr val="FFFF00"/>
                </a:highlight>
              </a:rPr>
              <a:t>ψηφία μηνύματος με τις εξής σχέσεις </a:t>
            </a:r>
            <a:r>
              <a:rPr lang="en-US" sz="1350" i="1" dirty="0">
                <a:highlight>
                  <a:srgbClr val="FFFF00"/>
                </a:highlight>
              </a:rPr>
              <a:t>XOR:</a:t>
            </a:r>
          </a:p>
          <a:p>
            <a:r>
              <a:rPr lang="en-US" sz="1350" i="1" dirty="0">
                <a:highlight>
                  <a:srgbClr val="FFFF00"/>
                </a:highlight>
              </a:rPr>
              <a:t>p1=d1+d2+d3+d4. p2=d1+d3, p3=d2+d4</a:t>
            </a:r>
          </a:p>
        </p:txBody>
      </p:sp>
      <p:sp>
        <p:nvSpPr>
          <p:cNvPr id="8" name="3 - Θέση υποσέλιδου">
            <a:extLst>
              <a:ext uri="{FF2B5EF4-FFF2-40B4-BE49-F238E27FC236}">
                <a16:creationId xmlns:a16="http://schemas.microsoft.com/office/drawing/2014/main" id="{C92D62B0-1466-49DB-B16A-8E2390544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63174" y="6356351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176962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080423-E6B9-4FB3-9AE1-DEC880264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AEBF727-FF80-4ED5-B685-54967B59E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36" y="1194326"/>
            <a:ext cx="9272558" cy="30314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F6D416-FE5C-4DAA-A0DD-88CC0C835520}"/>
              </a:ext>
            </a:extLst>
          </p:cNvPr>
          <p:cNvSpPr txBox="1"/>
          <p:nvPr/>
        </p:nvSpPr>
        <p:spPr>
          <a:xfrm>
            <a:off x="534521" y="4467786"/>
            <a:ext cx="733623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i="1" dirty="0">
                <a:highlight>
                  <a:srgbClr val="FFFF00"/>
                </a:highlight>
              </a:rPr>
              <a:t>Σχόλιο: Η απόσταση είναι 2 διότι ο Η έχει 2 όμοια στοιχεία (και το 110 και το 101 επαναλαμβάνονται) </a:t>
            </a:r>
          </a:p>
          <a:p>
            <a:r>
              <a:rPr lang="el-GR" sz="1350" i="1" dirty="0">
                <a:highlight>
                  <a:srgbClr val="FFFF00"/>
                </a:highlight>
              </a:rPr>
              <a:t>Όμως, ((βλ. προηγούμενη διαφάνεια) το ελάχιστο βάρος των γραμμών του </a:t>
            </a:r>
            <a:r>
              <a:rPr lang="en-US" sz="1350" i="1" dirty="0">
                <a:highlight>
                  <a:srgbClr val="FFFF00"/>
                </a:highlight>
              </a:rPr>
              <a:t>G </a:t>
            </a:r>
            <a:r>
              <a:rPr lang="el-GR" sz="1350" i="1" dirty="0">
                <a:highlight>
                  <a:srgbClr val="FFFF00"/>
                </a:highlight>
              </a:rPr>
              <a:t>είναι 3.</a:t>
            </a:r>
            <a:endParaRPr lang="en-US" sz="1350" i="1" dirty="0">
              <a:highlight>
                <a:srgbClr val="FFFF00"/>
              </a:highlight>
            </a:endParaRPr>
          </a:p>
        </p:txBody>
      </p:sp>
      <p:sp>
        <p:nvSpPr>
          <p:cNvPr id="7" name="3 - Θέση υποσέλιδου">
            <a:extLst>
              <a:ext uri="{FF2B5EF4-FFF2-40B4-BE49-F238E27FC236}">
                <a16:creationId xmlns:a16="http://schemas.microsoft.com/office/drawing/2014/main" id="{8C126A65-F042-4791-831B-AA0F6CD71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63174" y="6356351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978CB5-E7BF-46A8-BDA2-9D5BE53F5F6E}"/>
              </a:ext>
            </a:extLst>
          </p:cNvPr>
          <p:cNvSpPr txBox="1"/>
          <p:nvPr/>
        </p:nvSpPr>
        <p:spPr>
          <a:xfrm>
            <a:off x="628650" y="5217664"/>
            <a:ext cx="71311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i="1" dirty="0">
                <a:highlight>
                  <a:srgbClr val="FFFF00"/>
                </a:highlight>
              </a:rPr>
              <a:t>Από το αντιπαράδειγμα αυτό φαίνεται ότι δεν είναι σωστός ο προσδιορισμός της απόστασης βάσει του ελάχιστου βάρους του </a:t>
            </a:r>
            <a:r>
              <a:rPr lang="en-US" sz="1400" i="1" dirty="0">
                <a:highlight>
                  <a:srgbClr val="FFFF00"/>
                </a:highlight>
              </a:rPr>
              <a:t>G.</a:t>
            </a:r>
            <a:r>
              <a:rPr lang="el-GR" sz="1400" i="1" dirty="0"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58BECE73-7859-4377-801F-C61D9A02E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830" y="2195682"/>
            <a:ext cx="2867025" cy="1028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6154A4-B8B8-5A08-2768-32B70A0AF91B}"/>
              </a:ext>
            </a:extLst>
          </p:cNvPr>
          <p:cNvSpPr txBox="1"/>
          <p:nvPr/>
        </p:nvSpPr>
        <p:spPr>
          <a:xfrm>
            <a:off x="5921406" y="3686568"/>
            <a:ext cx="11865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, 0101001}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15686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7502AE2-0FCE-4B68-8F8C-BA97EACC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544AF0B-1C7F-4DEF-8A03-2332ECB66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D2B2E9A-EAEF-4AAB-82BD-2E08EBC36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95" y="857250"/>
            <a:ext cx="6925611" cy="43940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6C95F0-7393-43A9-9EF7-AB12F0DC0DDB}"/>
              </a:ext>
            </a:extLst>
          </p:cNvPr>
          <p:cNvSpPr txBox="1"/>
          <p:nvPr/>
        </p:nvSpPr>
        <p:spPr>
          <a:xfrm>
            <a:off x="90768" y="5039848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sz="1350" i="1" dirty="0">
              <a:highlight>
                <a:srgbClr val="FFFF00"/>
              </a:highlight>
            </a:endParaRPr>
          </a:p>
          <a:p>
            <a:endParaRPr lang="en-US" sz="1350" i="1" dirty="0">
              <a:highlight>
                <a:srgbClr val="FFFF00"/>
              </a:highlight>
            </a:endParaRPr>
          </a:p>
        </p:txBody>
      </p:sp>
      <p:sp>
        <p:nvSpPr>
          <p:cNvPr id="7" name="3 - Θέση υποσέλιδου">
            <a:extLst>
              <a:ext uri="{FF2B5EF4-FFF2-40B4-BE49-F238E27FC236}">
                <a16:creationId xmlns:a16="http://schemas.microsoft.com/office/drawing/2014/main" id="{1C5F594E-C981-4B23-A27B-83343587A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63174" y="6356351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2D28C5-0171-419A-BF3F-AB309E546BEF}"/>
              </a:ext>
            </a:extLst>
          </p:cNvPr>
          <p:cNvSpPr txBox="1"/>
          <p:nvPr/>
        </p:nvSpPr>
        <p:spPr>
          <a:xfrm>
            <a:off x="90768" y="5659532"/>
            <a:ext cx="8976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i="1" dirty="0">
                <a:highlight>
                  <a:srgbClr val="FFFF00"/>
                </a:highlight>
              </a:rPr>
              <a:t>Σχόλιο: Εάν γνωρίζαμε τον κώδικα (υπολογίζεται στο (6) ) θα μπορούσαμε να κατασκευάσουμε τον ίδιο γεννήτορα με το 2ο, </a:t>
            </a:r>
          </a:p>
          <a:p>
            <a:r>
              <a:rPr lang="el-GR" sz="1200" i="1" dirty="0">
                <a:highlight>
                  <a:srgbClr val="FFFF00"/>
                </a:highlight>
              </a:rPr>
              <a:t>3</a:t>
            </a:r>
            <a:r>
              <a:rPr lang="el-GR" sz="1200" i="1" baseline="30000" dirty="0">
                <a:highlight>
                  <a:srgbClr val="FFFF00"/>
                </a:highlight>
              </a:rPr>
              <a:t>ο</a:t>
            </a:r>
            <a:r>
              <a:rPr lang="el-GR" sz="1200" i="1" dirty="0">
                <a:highlight>
                  <a:srgbClr val="FFFF00"/>
                </a:highlight>
              </a:rPr>
              <a:t>, 5</a:t>
            </a:r>
            <a:r>
              <a:rPr lang="el-GR" sz="1200" i="1" baseline="30000" dirty="0">
                <a:highlight>
                  <a:srgbClr val="FFFF00"/>
                </a:highlight>
              </a:rPr>
              <a:t>ο</a:t>
            </a:r>
            <a:r>
              <a:rPr lang="el-GR" sz="1200" i="1" dirty="0">
                <a:highlight>
                  <a:srgbClr val="FFFF00"/>
                </a:highlight>
              </a:rPr>
              <a:t> και 9</a:t>
            </a:r>
            <a:r>
              <a:rPr lang="el-GR" sz="1200" i="1" baseline="30000" dirty="0">
                <a:highlight>
                  <a:srgbClr val="FFFF00"/>
                </a:highlight>
              </a:rPr>
              <a:t>ο</a:t>
            </a:r>
            <a:r>
              <a:rPr lang="el-GR" sz="1200" i="1" dirty="0">
                <a:highlight>
                  <a:srgbClr val="FFFF00"/>
                </a:highlight>
              </a:rPr>
              <a:t> στοιχείο. Ο γεννήτορας σε τυπική μορφή είναι μοναδικός και δεν έχει σημασία ο τρόπος προσδιορισμού του.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8D06F1-DD86-43EB-8801-2BCAB42F2E8D}"/>
              </a:ext>
            </a:extLst>
          </p:cNvPr>
          <p:cNvSpPr/>
          <p:nvPr/>
        </p:nvSpPr>
        <p:spPr>
          <a:xfrm>
            <a:off x="1336431" y="3697165"/>
            <a:ext cx="6137031" cy="3956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8976BA-1008-42DD-AC6A-8EBEF42BCA12}"/>
              </a:ext>
            </a:extLst>
          </p:cNvPr>
          <p:cNvSpPr/>
          <p:nvPr/>
        </p:nvSpPr>
        <p:spPr>
          <a:xfrm>
            <a:off x="2334358" y="3697165"/>
            <a:ext cx="549519" cy="1802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76A559-A8BF-4C6E-9A65-D17164220A9D}"/>
              </a:ext>
            </a:extLst>
          </p:cNvPr>
          <p:cNvSpPr/>
          <p:nvPr/>
        </p:nvSpPr>
        <p:spPr>
          <a:xfrm>
            <a:off x="2935634" y="3696432"/>
            <a:ext cx="549519" cy="1802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4383D1-2EAF-4572-AE19-965B0ACFD74B}"/>
              </a:ext>
            </a:extLst>
          </p:cNvPr>
          <p:cNvSpPr/>
          <p:nvPr/>
        </p:nvSpPr>
        <p:spPr>
          <a:xfrm>
            <a:off x="4192509" y="3689958"/>
            <a:ext cx="549519" cy="1802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0E1A7A-4BF7-4077-B724-133B82FB3B3C}"/>
              </a:ext>
            </a:extLst>
          </p:cNvPr>
          <p:cNvSpPr/>
          <p:nvPr/>
        </p:nvSpPr>
        <p:spPr>
          <a:xfrm>
            <a:off x="6680269" y="3689957"/>
            <a:ext cx="549519" cy="1802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DD203D-1BA1-4958-A1A1-2DE019AC95B7}"/>
              </a:ext>
            </a:extLst>
          </p:cNvPr>
          <p:cNvCxnSpPr/>
          <p:nvPr/>
        </p:nvCxnSpPr>
        <p:spPr>
          <a:xfrm flipH="1" flipV="1">
            <a:off x="2592280" y="3876675"/>
            <a:ext cx="186431" cy="16710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3636DA-817D-47F6-91E1-B8BE273F0072}"/>
              </a:ext>
            </a:extLst>
          </p:cNvPr>
          <p:cNvCxnSpPr>
            <a:endCxn id="10" idx="2"/>
          </p:cNvCxnSpPr>
          <p:nvPr/>
        </p:nvCxnSpPr>
        <p:spPr>
          <a:xfrm flipV="1">
            <a:off x="2769832" y="3876675"/>
            <a:ext cx="440562" cy="16710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B035ED-E033-464D-BB76-010B6FF3448A}"/>
              </a:ext>
            </a:extLst>
          </p:cNvPr>
          <p:cNvCxnSpPr/>
          <p:nvPr/>
        </p:nvCxnSpPr>
        <p:spPr>
          <a:xfrm flipV="1">
            <a:off x="2778711" y="3876675"/>
            <a:ext cx="1580225" cy="16710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23C18EC-FAB7-47DA-8966-C6F9E14493B8}"/>
              </a:ext>
            </a:extLst>
          </p:cNvPr>
          <p:cNvCxnSpPr/>
          <p:nvPr/>
        </p:nvCxnSpPr>
        <p:spPr>
          <a:xfrm flipV="1">
            <a:off x="2778711" y="3876675"/>
            <a:ext cx="4003829" cy="16710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987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biLevel thresh="75000"/>
          </a:blip>
          <a:stretch>
            <a:fillRect/>
          </a:stretch>
        </p:blipFill>
        <p:spPr>
          <a:xfrm>
            <a:off x="1452274" y="0"/>
            <a:ext cx="5797611" cy="7975621"/>
          </a:xfrm>
          <a:prstGeom prst="rect">
            <a:avLst/>
          </a:prstGeo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>
          <a:xfrm>
            <a:off x="6057900" y="5826962"/>
            <a:ext cx="3086100" cy="365125"/>
          </a:xfrm>
        </p:spPr>
        <p:txBody>
          <a:bodyPr/>
          <a:lstStyle/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9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3380874" y="1744579"/>
            <a:ext cx="3077076" cy="43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3214001" y="1937083"/>
            <a:ext cx="3337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2211369" y="2847473"/>
            <a:ext cx="3337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2281990" y="4664241"/>
            <a:ext cx="3337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599749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2433463-67FC-4278-89BB-F89A0C1AC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DC61BEB-7B9B-43F3-8324-6BB0354F8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90</a:t>
            </a:fld>
            <a:endParaRPr lang="el-GR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DAE3A3B-6855-4BAD-B77F-3A215E982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373" y="0"/>
            <a:ext cx="624155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1EF2FA-40BB-44AD-9EA2-987DE36C19BE}"/>
              </a:ext>
            </a:extLst>
          </p:cNvPr>
          <p:cNvSpPr txBox="1"/>
          <p:nvPr/>
        </p:nvSpPr>
        <p:spPr>
          <a:xfrm>
            <a:off x="5047129" y="136524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ΓΕ4/1718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98957D-A33C-4501-84F6-AB995B33C159}"/>
              </a:ext>
            </a:extLst>
          </p:cNvPr>
          <p:cNvSpPr/>
          <p:nvPr/>
        </p:nvSpPr>
        <p:spPr>
          <a:xfrm>
            <a:off x="6879981" y="4554415"/>
            <a:ext cx="549519" cy="1802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AA36CD-E939-459E-9D6A-42C9F43B9D6E}"/>
              </a:ext>
            </a:extLst>
          </p:cNvPr>
          <p:cNvSpPr/>
          <p:nvPr/>
        </p:nvSpPr>
        <p:spPr>
          <a:xfrm>
            <a:off x="5684227" y="4550018"/>
            <a:ext cx="549519" cy="1802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FAB93A-2B10-455C-8AE6-89880F998EA3}"/>
              </a:ext>
            </a:extLst>
          </p:cNvPr>
          <p:cNvSpPr/>
          <p:nvPr/>
        </p:nvSpPr>
        <p:spPr>
          <a:xfrm>
            <a:off x="5047129" y="4550018"/>
            <a:ext cx="549519" cy="1802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3DE50A74-12CD-19BA-6B78-C8D390D5FDF5}"/>
              </a:ext>
            </a:extLst>
          </p:cNvPr>
          <p:cNvSpPr txBox="1">
            <a:spLocks/>
          </p:cNvSpPr>
          <p:nvPr/>
        </p:nvSpPr>
        <p:spPr>
          <a:xfrm>
            <a:off x="0" y="5991226"/>
            <a:ext cx="1293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l-G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/>
              <a:t>ΕΑΠ / ΠΛΗ22 /ΗΛΕ.46/5η ΟΣΣ/28.04.2024/ </a:t>
            </a:r>
            <a:r>
              <a:rPr lang="el-GR" dirty="0" err="1"/>
              <a:t>Ν.Δημητρίου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197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9C2EAB74-0E0D-4DD2-A2FA-2C770B4BC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0B5CD843-4E49-487B-B7B0-0D6F06981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91</a:t>
            </a:fld>
            <a:endParaRPr lang="el-GR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FB217CDD-37E0-45AC-8D19-26D336C6E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621"/>
            <a:ext cx="9144000" cy="24543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FFB00E-611E-40C8-A10E-6C152107D74C}"/>
              </a:ext>
            </a:extLst>
          </p:cNvPr>
          <p:cNvSpPr txBox="1"/>
          <p:nvPr/>
        </p:nvSpPr>
        <p:spPr>
          <a:xfrm>
            <a:off x="4331933" y="5584713"/>
            <a:ext cx="178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Τόμος Α, σελ.117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B9EC88-2D34-4207-AE3A-EAF3D80A6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47" y="3914869"/>
            <a:ext cx="7205493" cy="166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4100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19C10360-2285-4644-8F47-0F94E058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A84BFD52-FEB9-4C54-A49A-9ADEDA4E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92</a:t>
            </a:fld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D8629DF-F64F-4245-8C96-045B1477C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3956"/>
            <a:ext cx="9144000" cy="505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19C10360-2285-4644-8F47-0F94E058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A84BFD52-FEB9-4C54-A49A-9ADEDA4E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93</a:t>
            </a:fld>
            <a:endParaRPr lang="el-GR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FE47AF70-A074-4D53-A8DA-2F8B9AD79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90" y="1059708"/>
            <a:ext cx="8847619" cy="24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510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19C10360-2285-4644-8F47-0F94E058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A84BFD52-FEB9-4C54-A49A-9ADEDA4E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94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A53D8524-F9C3-43A1-944C-90A428059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435" y="269631"/>
            <a:ext cx="5828571" cy="51428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80220BA-C655-4D32-BF16-08D05268B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14" y="614714"/>
            <a:ext cx="8228571" cy="5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603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19C10360-2285-4644-8F47-0F94E058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A84BFD52-FEB9-4C54-A49A-9ADEDA4E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95</a:t>
            </a:fld>
            <a:endParaRPr lang="el-GR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AE2559D2-5920-438B-B59D-5EEDB3203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5271"/>
            <a:ext cx="8790476" cy="1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303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19C10360-2285-4644-8F47-0F94E058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A84BFD52-FEB9-4C54-A49A-9ADEDA4E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96</a:t>
            </a:fld>
            <a:endParaRPr lang="el-GR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A915D0C2-B091-4FEE-ADC7-53D032365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33" y="283739"/>
            <a:ext cx="8733333" cy="42761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B73174-39BB-43BD-A116-2D1696ED9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24" y="5177152"/>
            <a:ext cx="6457950" cy="56197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E9E54D-E4F6-4C25-ADDB-378CD342944E}"/>
              </a:ext>
            </a:extLst>
          </p:cNvPr>
          <p:cNvSpPr/>
          <p:nvPr/>
        </p:nvSpPr>
        <p:spPr>
          <a:xfrm>
            <a:off x="34918" y="781235"/>
            <a:ext cx="2397564" cy="4465468"/>
          </a:xfrm>
          <a:custGeom>
            <a:avLst/>
            <a:gdLst>
              <a:gd name="connsiteX0" fmla="*/ 755195 w 2397564"/>
              <a:gd name="connsiteY0" fmla="*/ 0 h 4465468"/>
              <a:gd name="connsiteX1" fmla="*/ 80492 w 2397564"/>
              <a:gd name="connsiteY1" fmla="*/ 1953087 h 4465468"/>
              <a:gd name="connsiteX2" fmla="*/ 2397564 w 2397564"/>
              <a:gd name="connsiteY2" fmla="*/ 4465468 h 446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7564" h="4465468">
                <a:moveTo>
                  <a:pt x="755195" y="0"/>
                </a:moveTo>
                <a:cubicBezTo>
                  <a:pt x="280979" y="604421"/>
                  <a:pt x="-193236" y="1208842"/>
                  <a:pt x="80492" y="1953087"/>
                </a:cubicBezTo>
                <a:cubicBezTo>
                  <a:pt x="354220" y="2697332"/>
                  <a:pt x="1375892" y="3581400"/>
                  <a:pt x="2397564" y="4465468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0B6930-BA04-4431-BA46-CE8A6DF06AD0}"/>
              </a:ext>
            </a:extLst>
          </p:cNvPr>
          <p:cNvSpPr/>
          <p:nvPr/>
        </p:nvSpPr>
        <p:spPr>
          <a:xfrm>
            <a:off x="5548544" y="1255998"/>
            <a:ext cx="2138567" cy="3955194"/>
          </a:xfrm>
          <a:custGeom>
            <a:avLst/>
            <a:gdLst>
              <a:gd name="connsiteX0" fmla="*/ 932155 w 2138567"/>
              <a:gd name="connsiteY0" fmla="*/ 3955194 h 3955194"/>
              <a:gd name="connsiteX1" fmla="*/ 2032986 w 2138567"/>
              <a:gd name="connsiteY1" fmla="*/ 2073128 h 3955194"/>
              <a:gd name="connsiteX2" fmla="*/ 1864310 w 2138567"/>
              <a:gd name="connsiteY2" fmla="*/ 262084 h 3955194"/>
              <a:gd name="connsiteX3" fmla="*/ 0 w 2138567"/>
              <a:gd name="connsiteY3" fmla="*/ 49019 h 395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8567" h="3955194">
                <a:moveTo>
                  <a:pt x="932155" y="3955194"/>
                </a:moveTo>
                <a:cubicBezTo>
                  <a:pt x="1404891" y="3321920"/>
                  <a:pt x="1877627" y="2688646"/>
                  <a:pt x="2032986" y="2073128"/>
                </a:cubicBezTo>
                <a:cubicBezTo>
                  <a:pt x="2188345" y="1457610"/>
                  <a:pt x="2203141" y="599435"/>
                  <a:pt x="1864310" y="262084"/>
                </a:cubicBezTo>
                <a:cubicBezTo>
                  <a:pt x="1525479" y="-75268"/>
                  <a:pt x="762739" y="-13125"/>
                  <a:pt x="0" y="49019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663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87023D0-1F2B-465F-B3E5-D33FAAF56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5590E3AE-47E7-4916-852D-6FFFE1D3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97</a:t>
            </a:fld>
            <a:endParaRPr lang="el-GR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7CFE9AC3-DBF1-45AE-91B5-84CC5DC01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7" y="864026"/>
            <a:ext cx="8552381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350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 descr="Εικόνα που περιέχει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65EE44EC-1C6E-4C3B-8968-5150AB483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435418"/>
            <a:ext cx="8178799" cy="3987163"/>
          </a:xfrm>
          <a:prstGeom prst="rect">
            <a:avLst/>
          </a:prstGeo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41584B3D-73CB-47DE-BD9A-C31E8466F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l-GR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ΕΑΠ / ΠΛΗ22 /ΗΛΕ.46 / 5η ΟΣΣ / 28.04.2024 / </a:t>
            </a:r>
            <a:r>
              <a:rPr lang="el-GR" sz="900" kern="1200" dirty="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Ν.Δημητρίου</a:t>
            </a:r>
            <a:endParaRPr lang="en-US" sz="90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0CB8ADBF-273B-4D63-93F7-B1D9F437D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799540-1104-4736-BE2C-CB8168F38CEF}" type="slidenum">
              <a:rPr lang="en-US" smtClean="0"/>
              <a:pPr>
                <a:spcAft>
                  <a:spcPts val="600"/>
                </a:spcAft>
              </a:pPr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091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ΕΑΠ / ΠΛΗ22 /ΗΛΕ.46 / 5η ΟΣΣ / 28.04.2024 / </a:t>
            </a:r>
            <a:r>
              <a:rPr lang="el-GR" dirty="0" err="1"/>
              <a:t>Ν.Δημητρίου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99540-1104-4736-BE2C-CB8168F38CEF}" type="slidenum">
              <a:rPr lang="el-GR" smtClean="0"/>
              <a:pPr/>
              <a:t>99</a:t>
            </a:fld>
            <a:endParaRPr lang="el-GR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66839"/>
            <a:ext cx="9144000" cy="38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1308296" y="118168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ΕΞ2016Α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2794</TotalTime>
  <Words>7374</Words>
  <Application>Microsoft Office PowerPoint</Application>
  <PresentationFormat>On-screen Show (4:3)</PresentationFormat>
  <Paragraphs>829</Paragraphs>
  <Slides>144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144</vt:i4>
      </vt:variant>
    </vt:vector>
  </HeadingPairs>
  <TitlesOfParts>
    <vt:vector size="153" baseType="lpstr">
      <vt:lpstr>Arial</vt:lpstr>
      <vt:lpstr>Calibri</vt:lpstr>
      <vt:lpstr>Calibri Light</vt:lpstr>
      <vt:lpstr>Garamond</vt:lpstr>
      <vt:lpstr>Symbol</vt:lpstr>
      <vt:lpstr>Times New Roman</vt:lpstr>
      <vt:lpstr>Wingdings</vt:lpstr>
      <vt:lpstr>Θέμα του Office</vt:lpstr>
      <vt:lpstr>Equation</vt:lpstr>
      <vt:lpstr>PowerPoint Presentation</vt:lpstr>
      <vt:lpstr>Κανάλια Επικοινωνίας (1)</vt:lpstr>
      <vt:lpstr>Κανάλια Επικοινωνίας (3)</vt:lpstr>
      <vt:lpstr>Κανάλια Επικοινωνίας (4)</vt:lpstr>
      <vt:lpstr>PowerPoint Presentation</vt:lpstr>
      <vt:lpstr>Συμμετρικά κανάλια</vt:lpstr>
      <vt:lpstr>Παράδειγμα 7.4 – Συμμετρικό Κανάλι</vt:lpstr>
      <vt:lpstr>Παράδειγμα 7.5 Ασθενώς Συμμετρικό Κανάλι</vt:lpstr>
      <vt:lpstr>PowerPoint Presentation</vt:lpstr>
      <vt:lpstr>Δυαδικό συμμετρικό κανάλι </vt:lpstr>
      <vt:lpstr>PowerPoint Presentation</vt:lpstr>
      <vt:lpstr>PowerPoint Presentation</vt:lpstr>
      <vt:lpstr>Δυαδικό κανάλι χωρίς θόρυβο</vt:lpstr>
      <vt:lpstr>Δυαδικό κανάλι χωρίς θόρυβο</vt:lpstr>
      <vt:lpstr>PowerPoint Presentation</vt:lpstr>
      <vt:lpstr>PowerPoint Presentation</vt:lpstr>
      <vt:lpstr>Πλήρως ενθόρυβο κανάλι</vt:lpstr>
      <vt:lpstr>Πλήρως ενθόρυβο κανάλι</vt:lpstr>
      <vt:lpstr>PowerPoint Presentation</vt:lpstr>
      <vt:lpstr>Κανάλι με μη επικαλυπτόμενες εξόδους </vt:lpstr>
      <vt:lpstr>Κανάλι με μη επικαλυπτόμενες εξόδους</vt:lpstr>
      <vt:lpstr>PowerPoint Presentation</vt:lpstr>
      <vt:lpstr>Στοιχεία χαρακτηριστικών καναλιών</vt:lpstr>
      <vt:lpstr>Δυαδικό συμμετρικό κανάλι</vt:lpstr>
      <vt:lpstr>Δυαδικό κανάλι με αποσβέσεις</vt:lpstr>
      <vt:lpstr>Δυαδικό κανάλι με αποσβέσεις </vt:lpstr>
      <vt:lpstr>Κανάλι Z</vt:lpstr>
      <vt:lpstr>Κανάλι Z</vt:lpstr>
      <vt:lpstr>Κανάλι Z</vt:lpstr>
      <vt:lpstr>Ενθόρυβη Γραφομηχανή</vt:lpstr>
      <vt:lpstr>Ενθόρυβη Γραφομηχανή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Συμπεράσματα</vt:lpstr>
      <vt:lpstr>Επιπλέον παραδείγματα</vt:lpstr>
      <vt:lpstr>Παραδείγματα Καναλιών (1)</vt:lpstr>
      <vt:lpstr>Παραδείγματα Καναλιών (2)</vt:lpstr>
      <vt:lpstr>Παραδείγματα Καναλιών (3)</vt:lpstr>
      <vt:lpstr>Παραδείγματα Καναλιών (4)</vt:lpstr>
      <vt:lpstr>Παραδείγματα Καναλιών (5)</vt:lpstr>
      <vt:lpstr>Παραδείγματα Καναλιών (6)</vt:lpstr>
      <vt:lpstr>Παραδείγματα Καναλιών (7)</vt:lpstr>
      <vt:lpstr>Παραδείγματα Καναλιών (8)</vt:lpstr>
      <vt:lpstr>Παραδείγματα Καναλιών (9)</vt:lpstr>
      <vt:lpstr>Παραδείγματα Καναλιών (10)</vt:lpstr>
      <vt:lpstr>Παραδείγματα Καναλιών (11)</vt:lpstr>
      <vt:lpstr>Παραδείγματα Καναλιών (12)</vt:lpstr>
      <vt:lpstr>Παραδείγματα Καναλιών (13)</vt:lpstr>
      <vt:lpstr>Ενδεικτικό Τυπολόγιο –  Στοιχεία Μεθοδολογίας</vt:lpstr>
      <vt:lpstr>PowerPoint Presentation</vt:lpstr>
      <vt:lpstr>PowerPoint Presentation</vt:lpstr>
      <vt:lpstr>Ερωτήσεις αυτοαξιολόγησης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Ερωτήσεις</vt:lpstr>
      <vt:lpstr>PowerPoint Presentation</vt:lpstr>
      <vt:lpstr>Κώδικες Διόρθωσης Σφαλμάτων</vt:lpstr>
      <vt:lpstr>PowerPoint Presentation</vt:lpstr>
      <vt:lpstr>PowerPoint Presentation</vt:lpstr>
      <vt:lpstr>Ικανότητες διόρθωσης/ανίχνευσης σφαλμάτων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Ενδεικτικό Τυπολόγιο –  Στοιχεία Μεθοδολογίας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Ερωτήσεις αυτοαξιολόγησης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Ερωτήσεις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n d</dc:creator>
  <cp:lastModifiedBy>Nikos Dimitriou</cp:lastModifiedBy>
  <cp:revision>54</cp:revision>
  <dcterms:created xsi:type="dcterms:W3CDTF">2019-05-02T09:07:13Z</dcterms:created>
  <dcterms:modified xsi:type="dcterms:W3CDTF">2024-05-01T11:18:10Z</dcterms:modified>
</cp:coreProperties>
</file>