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5" r:id="rId3"/>
    <p:sldId id="267" r:id="rId4"/>
    <p:sldId id="289" r:id="rId5"/>
    <p:sldId id="268" r:id="rId6"/>
    <p:sldId id="261" r:id="rId7"/>
    <p:sldId id="260" r:id="rId8"/>
    <p:sldId id="262" r:id="rId9"/>
    <p:sldId id="281" r:id="rId10"/>
    <p:sldId id="290" r:id="rId11"/>
    <p:sldId id="282" r:id="rId12"/>
    <p:sldId id="286" r:id="rId13"/>
    <p:sldId id="287" r:id="rId14"/>
    <p:sldId id="277" r:id="rId15"/>
    <p:sldId id="280" r:id="rId16"/>
    <p:sldId id="285" r:id="rId17"/>
    <p:sldId id="278" r:id="rId18"/>
    <p:sldId id="279" r:id="rId19"/>
    <p:sldId id="265" r:id="rId20"/>
    <p:sldId id="283" r:id="rId21"/>
    <p:sldId id="276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>
      <p:cViewPr>
        <p:scale>
          <a:sx n="70" d="100"/>
          <a:sy n="70" d="100"/>
        </p:scale>
        <p:origin x="-504" y="2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51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52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CCC852-1814-4D38-8A6A-7AC5FB752FF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</dgm:pt>
    <dgm:pt modelId="{8B47BD07-3C9A-47B1-86FB-C5C16AB29B64}">
      <dgm:prSet phldrT="[Text]"/>
      <dgm:spPr/>
      <dgm:t>
        <a:bodyPr/>
        <a:lstStyle/>
        <a:p>
          <a:r>
            <a:rPr lang="en-US" b="1" dirty="0" smtClean="0"/>
            <a:t>Evaluation infrastructure &amp; dry-run data</a:t>
          </a:r>
          <a:endParaRPr lang="en-GB" b="1" dirty="0"/>
        </a:p>
      </dgm:t>
    </dgm:pt>
    <dgm:pt modelId="{D0F5D82A-433B-4E40-B635-BCC5F680BA97}" type="parTrans" cxnId="{1FF7E435-974E-42A3-AFB1-C88C2730024F}">
      <dgm:prSet/>
      <dgm:spPr/>
      <dgm:t>
        <a:bodyPr/>
        <a:lstStyle/>
        <a:p>
          <a:endParaRPr lang="en-GB"/>
        </a:p>
      </dgm:t>
    </dgm:pt>
    <dgm:pt modelId="{7F969E77-57D8-40F9-A6C9-A9D7CE2461F9}" type="sibTrans" cxnId="{1FF7E435-974E-42A3-AFB1-C88C2730024F}">
      <dgm:prSet/>
      <dgm:spPr/>
      <dgm:t>
        <a:bodyPr/>
        <a:lstStyle/>
        <a:p>
          <a:endParaRPr lang="en-GB"/>
        </a:p>
      </dgm:t>
    </dgm:pt>
    <dgm:pt modelId="{6DC53676-8DE5-413A-B23E-529AA05C8E24}">
      <dgm:prSet phldrT="[Text]"/>
      <dgm:spPr/>
      <dgm:t>
        <a:bodyPr/>
        <a:lstStyle/>
        <a:p>
          <a:r>
            <a:rPr lang="en-US" b="1" dirty="0" smtClean="0"/>
            <a:t>Start of the challenge</a:t>
          </a:r>
          <a:endParaRPr lang="en-GB" b="1" dirty="0"/>
        </a:p>
      </dgm:t>
    </dgm:pt>
    <dgm:pt modelId="{45EBE936-7672-4755-83D8-18D486C8F600}" type="parTrans" cxnId="{8EF9DB23-7698-4686-884A-B515F7C4E484}">
      <dgm:prSet/>
      <dgm:spPr/>
      <dgm:t>
        <a:bodyPr/>
        <a:lstStyle/>
        <a:p>
          <a:endParaRPr lang="en-GB"/>
        </a:p>
      </dgm:t>
    </dgm:pt>
    <dgm:pt modelId="{74C1271B-9D12-485E-AEED-6F3199A8CB3D}" type="sibTrans" cxnId="{8EF9DB23-7698-4686-884A-B515F7C4E484}">
      <dgm:prSet/>
      <dgm:spPr/>
      <dgm:t>
        <a:bodyPr/>
        <a:lstStyle/>
        <a:p>
          <a:endParaRPr lang="en-GB"/>
        </a:p>
      </dgm:t>
    </dgm:pt>
    <dgm:pt modelId="{F4C5232A-C2D5-4AD0-BC38-F486E2EC7612}">
      <dgm:prSet phldrT="[Text]"/>
      <dgm:spPr/>
      <dgm:t>
        <a:bodyPr/>
        <a:lstStyle/>
        <a:p>
          <a:r>
            <a:rPr lang="en-US" b="1" dirty="0" smtClean="0"/>
            <a:t>End of the  challenge</a:t>
          </a:r>
          <a:endParaRPr lang="en-GB" b="1" dirty="0"/>
        </a:p>
      </dgm:t>
    </dgm:pt>
    <dgm:pt modelId="{2C36916A-52DF-446B-947D-DF59B3CD2D24}" type="parTrans" cxnId="{3E2C71C3-1825-4016-AAC5-4D1E110F2F6B}">
      <dgm:prSet/>
      <dgm:spPr/>
      <dgm:t>
        <a:bodyPr/>
        <a:lstStyle/>
        <a:p>
          <a:endParaRPr lang="en-GB"/>
        </a:p>
      </dgm:t>
    </dgm:pt>
    <dgm:pt modelId="{62792E74-5F6D-46AD-BA0D-8A97A1858B4B}" type="sibTrans" cxnId="{3E2C71C3-1825-4016-AAC5-4D1E110F2F6B}">
      <dgm:prSet/>
      <dgm:spPr/>
      <dgm:t>
        <a:bodyPr/>
        <a:lstStyle/>
        <a:p>
          <a:endParaRPr lang="en-GB"/>
        </a:p>
      </dgm:t>
    </dgm:pt>
    <dgm:pt modelId="{F0FA6322-A284-409C-A0AA-A4D6E910212D}">
      <dgm:prSet phldrT="[Text]"/>
      <dgm:spPr/>
      <dgm:t>
        <a:bodyPr/>
        <a:lstStyle/>
        <a:p>
          <a:r>
            <a:rPr lang="en-US" b="1" dirty="0" err="1" smtClean="0"/>
            <a:t>BioASQ</a:t>
          </a:r>
          <a:r>
            <a:rPr lang="en-US" b="1" dirty="0" smtClean="0"/>
            <a:t> workshop</a:t>
          </a:r>
          <a:endParaRPr lang="en-GB" b="1" dirty="0"/>
        </a:p>
      </dgm:t>
    </dgm:pt>
    <dgm:pt modelId="{754FA99D-9DE9-4571-98DF-C74730B4BF62}" type="parTrans" cxnId="{8F2FE89B-F757-4C2D-A0D7-E2CDBE8CFDA0}">
      <dgm:prSet/>
      <dgm:spPr/>
      <dgm:t>
        <a:bodyPr/>
        <a:lstStyle/>
        <a:p>
          <a:endParaRPr lang="en-GB"/>
        </a:p>
      </dgm:t>
    </dgm:pt>
    <dgm:pt modelId="{64181D40-B5A0-49CC-AF75-2CD64D24BB9B}" type="sibTrans" cxnId="{8F2FE89B-F757-4C2D-A0D7-E2CDBE8CFDA0}">
      <dgm:prSet/>
      <dgm:spPr/>
      <dgm:t>
        <a:bodyPr/>
        <a:lstStyle/>
        <a:p>
          <a:endParaRPr lang="en-GB"/>
        </a:p>
      </dgm:t>
    </dgm:pt>
    <dgm:pt modelId="{9D8FF36A-ECCB-4A1A-8C3A-A5A3880CBFB5}" type="pres">
      <dgm:prSet presAssocID="{02CCC852-1814-4D38-8A6A-7AC5FB752FF3}" presName="Name0" presStyleCnt="0">
        <dgm:presLayoutVars>
          <dgm:dir/>
          <dgm:resizeHandles val="exact"/>
        </dgm:presLayoutVars>
      </dgm:prSet>
      <dgm:spPr/>
    </dgm:pt>
    <dgm:pt modelId="{11283CB5-7A1D-4731-8662-B2C1DCF990B7}" type="pres">
      <dgm:prSet presAssocID="{8B47BD07-3C9A-47B1-86FB-C5C16AB29B64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F7DD0E-4523-4BF7-B24A-05AEC2BBEC9B}" type="pres">
      <dgm:prSet presAssocID="{7F969E77-57D8-40F9-A6C9-A9D7CE2461F9}" presName="parSpace" presStyleCnt="0"/>
      <dgm:spPr/>
    </dgm:pt>
    <dgm:pt modelId="{C409F27E-B61D-4F75-90C8-27B2BBB03B3D}" type="pres">
      <dgm:prSet presAssocID="{6DC53676-8DE5-413A-B23E-529AA05C8E24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DBEDDB-8532-4B2E-84AA-80477473D1E6}" type="pres">
      <dgm:prSet presAssocID="{74C1271B-9D12-485E-AEED-6F3199A8CB3D}" presName="parSpace" presStyleCnt="0"/>
      <dgm:spPr/>
    </dgm:pt>
    <dgm:pt modelId="{1A2821DE-48A7-42FC-A55E-AADA9EE35C88}" type="pres">
      <dgm:prSet presAssocID="{F4C5232A-C2D5-4AD0-BC38-F486E2EC7612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072386-B909-4F48-ABCF-C34A1A59D900}" type="pres">
      <dgm:prSet presAssocID="{62792E74-5F6D-46AD-BA0D-8A97A1858B4B}" presName="parSpace" presStyleCnt="0"/>
      <dgm:spPr/>
    </dgm:pt>
    <dgm:pt modelId="{D24CBA76-1D16-4A98-8B01-4B31D89C54EA}" type="pres">
      <dgm:prSet presAssocID="{F0FA6322-A284-409C-A0AA-A4D6E910212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498496A-220D-4AB9-B1DF-DB62DECDBF5F}" type="presOf" srcId="{F4C5232A-C2D5-4AD0-BC38-F486E2EC7612}" destId="{1A2821DE-48A7-42FC-A55E-AADA9EE35C88}" srcOrd="0" destOrd="0" presId="urn:microsoft.com/office/officeart/2005/8/layout/hChevron3"/>
    <dgm:cxn modelId="{EA4324AB-CF93-4A3D-BD4F-FD16EACE4C43}" type="presOf" srcId="{F0FA6322-A284-409C-A0AA-A4D6E910212D}" destId="{D24CBA76-1D16-4A98-8B01-4B31D89C54EA}" srcOrd="0" destOrd="0" presId="urn:microsoft.com/office/officeart/2005/8/layout/hChevron3"/>
    <dgm:cxn modelId="{1FF7E435-974E-42A3-AFB1-C88C2730024F}" srcId="{02CCC852-1814-4D38-8A6A-7AC5FB752FF3}" destId="{8B47BD07-3C9A-47B1-86FB-C5C16AB29B64}" srcOrd="0" destOrd="0" parTransId="{D0F5D82A-433B-4E40-B635-BCC5F680BA97}" sibTransId="{7F969E77-57D8-40F9-A6C9-A9D7CE2461F9}"/>
    <dgm:cxn modelId="{8EF9DB23-7698-4686-884A-B515F7C4E484}" srcId="{02CCC852-1814-4D38-8A6A-7AC5FB752FF3}" destId="{6DC53676-8DE5-413A-B23E-529AA05C8E24}" srcOrd="1" destOrd="0" parTransId="{45EBE936-7672-4755-83D8-18D486C8F600}" sibTransId="{74C1271B-9D12-485E-AEED-6F3199A8CB3D}"/>
    <dgm:cxn modelId="{3E2C71C3-1825-4016-AAC5-4D1E110F2F6B}" srcId="{02CCC852-1814-4D38-8A6A-7AC5FB752FF3}" destId="{F4C5232A-C2D5-4AD0-BC38-F486E2EC7612}" srcOrd="2" destOrd="0" parTransId="{2C36916A-52DF-446B-947D-DF59B3CD2D24}" sibTransId="{62792E74-5F6D-46AD-BA0D-8A97A1858B4B}"/>
    <dgm:cxn modelId="{8F2FE89B-F757-4C2D-A0D7-E2CDBE8CFDA0}" srcId="{02CCC852-1814-4D38-8A6A-7AC5FB752FF3}" destId="{F0FA6322-A284-409C-A0AA-A4D6E910212D}" srcOrd="3" destOrd="0" parTransId="{754FA99D-9DE9-4571-98DF-C74730B4BF62}" sibTransId="{64181D40-B5A0-49CC-AF75-2CD64D24BB9B}"/>
    <dgm:cxn modelId="{CCF8D1DD-702C-423E-BE36-B92BBC3939A2}" type="presOf" srcId="{8B47BD07-3C9A-47B1-86FB-C5C16AB29B64}" destId="{11283CB5-7A1D-4731-8662-B2C1DCF990B7}" srcOrd="0" destOrd="0" presId="urn:microsoft.com/office/officeart/2005/8/layout/hChevron3"/>
    <dgm:cxn modelId="{F595AF15-91B0-4F4A-9447-3449239EA293}" type="presOf" srcId="{6DC53676-8DE5-413A-B23E-529AA05C8E24}" destId="{C409F27E-B61D-4F75-90C8-27B2BBB03B3D}" srcOrd="0" destOrd="0" presId="urn:microsoft.com/office/officeart/2005/8/layout/hChevron3"/>
    <dgm:cxn modelId="{CBE55B47-062B-4B52-AD70-66AE03AEB0F0}" type="presOf" srcId="{02CCC852-1814-4D38-8A6A-7AC5FB752FF3}" destId="{9D8FF36A-ECCB-4A1A-8C3A-A5A3880CBFB5}" srcOrd="0" destOrd="0" presId="urn:microsoft.com/office/officeart/2005/8/layout/hChevron3"/>
    <dgm:cxn modelId="{7B829EB5-6786-4E7C-AE1C-60AAB149BBA6}" type="presParOf" srcId="{9D8FF36A-ECCB-4A1A-8C3A-A5A3880CBFB5}" destId="{11283CB5-7A1D-4731-8662-B2C1DCF990B7}" srcOrd="0" destOrd="0" presId="urn:microsoft.com/office/officeart/2005/8/layout/hChevron3"/>
    <dgm:cxn modelId="{66990913-9BB0-4CD2-83C0-809D34F6E68B}" type="presParOf" srcId="{9D8FF36A-ECCB-4A1A-8C3A-A5A3880CBFB5}" destId="{56F7DD0E-4523-4BF7-B24A-05AEC2BBEC9B}" srcOrd="1" destOrd="0" presId="urn:microsoft.com/office/officeart/2005/8/layout/hChevron3"/>
    <dgm:cxn modelId="{37525B88-DD18-4177-A8EF-864C8CF39092}" type="presParOf" srcId="{9D8FF36A-ECCB-4A1A-8C3A-A5A3880CBFB5}" destId="{C409F27E-B61D-4F75-90C8-27B2BBB03B3D}" srcOrd="2" destOrd="0" presId="urn:microsoft.com/office/officeart/2005/8/layout/hChevron3"/>
    <dgm:cxn modelId="{0ED65E6A-E670-479D-9CB5-4B99BF548B42}" type="presParOf" srcId="{9D8FF36A-ECCB-4A1A-8C3A-A5A3880CBFB5}" destId="{C3DBEDDB-8532-4B2E-84AA-80477473D1E6}" srcOrd="3" destOrd="0" presId="urn:microsoft.com/office/officeart/2005/8/layout/hChevron3"/>
    <dgm:cxn modelId="{3108ACC0-73EC-4861-BF53-1B4389E98664}" type="presParOf" srcId="{9D8FF36A-ECCB-4A1A-8C3A-A5A3880CBFB5}" destId="{1A2821DE-48A7-42FC-A55E-AADA9EE35C88}" srcOrd="4" destOrd="0" presId="urn:microsoft.com/office/officeart/2005/8/layout/hChevron3"/>
    <dgm:cxn modelId="{0C5F5228-3FD4-4FA7-9D48-024C03DAAD9D}" type="presParOf" srcId="{9D8FF36A-ECCB-4A1A-8C3A-A5A3880CBFB5}" destId="{A9072386-B909-4F48-ABCF-C34A1A59D900}" srcOrd="5" destOrd="0" presId="urn:microsoft.com/office/officeart/2005/8/layout/hChevron3"/>
    <dgm:cxn modelId="{2916C10B-CCFC-4347-A7FC-BA51984AB5AF}" type="presParOf" srcId="{9D8FF36A-ECCB-4A1A-8C3A-A5A3880CBFB5}" destId="{D24CBA76-1D16-4A98-8B01-4B31D89C54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CCC852-1814-4D38-8A6A-7AC5FB752FF3}" type="doc">
      <dgm:prSet loTypeId="urn:microsoft.com/office/officeart/2005/8/layout/hChevron3" loCatId="process" qsTypeId="urn:microsoft.com/office/officeart/2005/8/quickstyle/simple1" qsCatId="simple" csTypeId="urn:microsoft.com/office/officeart/2005/8/colors/accent2_3" csCatId="accent2" phldr="1"/>
      <dgm:spPr/>
    </dgm:pt>
    <dgm:pt modelId="{8B47BD07-3C9A-47B1-86FB-C5C16AB29B64}">
      <dgm:prSet phldrT="[Text]"/>
      <dgm:spPr/>
      <dgm:t>
        <a:bodyPr/>
        <a:lstStyle/>
        <a:p>
          <a:r>
            <a:rPr lang="en-US" b="1" dirty="0" smtClean="0"/>
            <a:t>Evaluation infrastructure &amp; dry-run data</a:t>
          </a:r>
          <a:endParaRPr lang="en-GB" b="1" dirty="0"/>
        </a:p>
      </dgm:t>
    </dgm:pt>
    <dgm:pt modelId="{D0F5D82A-433B-4E40-B635-BCC5F680BA97}" type="parTrans" cxnId="{1FF7E435-974E-42A3-AFB1-C88C2730024F}">
      <dgm:prSet/>
      <dgm:spPr/>
      <dgm:t>
        <a:bodyPr/>
        <a:lstStyle/>
        <a:p>
          <a:endParaRPr lang="en-GB"/>
        </a:p>
      </dgm:t>
    </dgm:pt>
    <dgm:pt modelId="{7F969E77-57D8-40F9-A6C9-A9D7CE2461F9}" type="sibTrans" cxnId="{1FF7E435-974E-42A3-AFB1-C88C2730024F}">
      <dgm:prSet/>
      <dgm:spPr/>
      <dgm:t>
        <a:bodyPr/>
        <a:lstStyle/>
        <a:p>
          <a:endParaRPr lang="en-GB"/>
        </a:p>
      </dgm:t>
    </dgm:pt>
    <dgm:pt modelId="{6DC53676-8DE5-413A-B23E-529AA05C8E24}">
      <dgm:prSet phldrT="[Text]"/>
      <dgm:spPr/>
      <dgm:t>
        <a:bodyPr/>
        <a:lstStyle/>
        <a:p>
          <a:r>
            <a:rPr lang="en-US" b="1" dirty="0" smtClean="0"/>
            <a:t>Start of the challenge</a:t>
          </a:r>
          <a:endParaRPr lang="en-GB" b="1" dirty="0"/>
        </a:p>
      </dgm:t>
    </dgm:pt>
    <dgm:pt modelId="{45EBE936-7672-4755-83D8-18D486C8F600}" type="parTrans" cxnId="{8EF9DB23-7698-4686-884A-B515F7C4E484}">
      <dgm:prSet/>
      <dgm:spPr/>
      <dgm:t>
        <a:bodyPr/>
        <a:lstStyle/>
        <a:p>
          <a:endParaRPr lang="en-GB"/>
        </a:p>
      </dgm:t>
    </dgm:pt>
    <dgm:pt modelId="{74C1271B-9D12-485E-AEED-6F3199A8CB3D}" type="sibTrans" cxnId="{8EF9DB23-7698-4686-884A-B515F7C4E484}">
      <dgm:prSet/>
      <dgm:spPr/>
      <dgm:t>
        <a:bodyPr/>
        <a:lstStyle/>
        <a:p>
          <a:endParaRPr lang="en-GB"/>
        </a:p>
      </dgm:t>
    </dgm:pt>
    <dgm:pt modelId="{F4C5232A-C2D5-4AD0-BC38-F486E2EC7612}">
      <dgm:prSet phldrT="[Text]"/>
      <dgm:spPr/>
      <dgm:t>
        <a:bodyPr/>
        <a:lstStyle/>
        <a:p>
          <a:r>
            <a:rPr lang="en-US" b="1" dirty="0" smtClean="0"/>
            <a:t>End of the  challenge</a:t>
          </a:r>
          <a:endParaRPr lang="en-GB" b="1" dirty="0"/>
        </a:p>
      </dgm:t>
    </dgm:pt>
    <dgm:pt modelId="{2C36916A-52DF-446B-947D-DF59B3CD2D24}" type="parTrans" cxnId="{3E2C71C3-1825-4016-AAC5-4D1E110F2F6B}">
      <dgm:prSet/>
      <dgm:spPr/>
      <dgm:t>
        <a:bodyPr/>
        <a:lstStyle/>
        <a:p>
          <a:endParaRPr lang="en-GB"/>
        </a:p>
      </dgm:t>
    </dgm:pt>
    <dgm:pt modelId="{62792E74-5F6D-46AD-BA0D-8A97A1858B4B}" type="sibTrans" cxnId="{3E2C71C3-1825-4016-AAC5-4D1E110F2F6B}">
      <dgm:prSet/>
      <dgm:spPr/>
      <dgm:t>
        <a:bodyPr/>
        <a:lstStyle/>
        <a:p>
          <a:endParaRPr lang="en-GB"/>
        </a:p>
      </dgm:t>
    </dgm:pt>
    <dgm:pt modelId="{F0FA6322-A284-409C-A0AA-A4D6E910212D}">
      <dgm:prSet phldrT="[Text]"/>
      <dgm:spPr/>
      <dgm:t>
        <a:bodyPr/>
        <a:lstStyle/>
        <a:p>
          <a:r>
            <a:rPr lang="en-US" b="1" dirty="0" err="1" smtClean="0"/>
            <a:t>BioASQ</a:t>
          </a:r>
          <a:r>
            <a:rPr lang="en-US" b="1" dirty="0" smtClean="0"/>
            <a:t> workshop</a:t>
          </a:r>
          <a:endParaRPr lang="en-GB" b="1" dirty="0"/>
        </a:p>
      </dgm:t>
    </dgm:pt>
    <dgm:pt modelId="{754FA99D-9DE9-4571-98DF-C74730B4BF62}" type="parTrans" cxnId="{8F2FE89B-F757-4C2D-A0D7-E2CDBE8CFDA0}">
      <dgm:prSet/>
      <dgm:spPr/>
      <dgm:t>
        <a:bodyPr/>
        <a:lstStyle/>
        <a:p>
          <a:endParaRPr lang="en-GB"/>
        </a:p>
      </dgm:t>
    </dgm:pt>
    <dgm:pt modelId="{64181D40-B5A0-49CC-AF75-2CD64D24BB9B}" type="sibTrans" cxnId="{8F2FE89B-F757-4C2D-A0D7-E2CDBE8CFDA0}">
      <dgm:prSet/>
      <dgm:spPr/>
      <dgm:t>
        <a:bodyPr/>
        <a:lstStyle/>
        <a:p>
          <a:endParaRPr lang="en-GB"/>
        </a:p>
      </dgm:t>
    </dgm:pt>
    <dgm:pt modelId="{9D8FF36A-ECCB-4A1A-8C3A-A5A3880CBFB5}" type="pres">
      <dgm:prSet presAssocID="{02CCC852-1814-4D38-8A6A-7AC5FB752FF3}" presName="Name0" presStyleCnt="0">
        <dgm:presLayoutVars>
          <dgm:dir/>
          <dgm:resizeHandles val="exact"/>
        </dgm:presLayoutVars>
      </dgm:prSet>
      <dgm:spPr/>
    </dgm:pt>
    <dgm:pt modelId="{11283CB5-7A1D-4731-8662-B2C1DCF990B7}" type="pres">
      <dgm:prSet presAssocID="{8B47BD07-3C9A-47B1-86FB-C5C16AB29B64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F7DD0E-4523-4BF7-B24A-05AEC2BBEC9B}" type="pres">
      <dgm:prSet presAssocID="{7F969E77-57D8-40F9-A6C9-A9D7CE2461F9}" presName="parSpace" presStyleCnt="0"/>
      <dgm:spPr/>
    </dgm:pt>
    <dgm:pt modelId="{C409F27E-B61D-4F75-90C8-27B2BBB03B3D}" type="pres">
      <dgm:prSet presAssocID="{6DC53676-8DE5-413A-B23E-529AA05C8E24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3DBEDDB-8532-4B2E-84AA-80477473D1E6}" type="pres">
      <dgm:prSet presAssocID="{74C1271B-9D12-485E-AEED-6F3199A8CB3D}" presName="parSpace" presStyleCnt="0"/>
      <dgm:spPr/>
    </dgm:pt>
    <dgm:pt modelId="{1A2821DE-48A7-42FC-A55E-AADA9EE35C88}" type="pres">
      <dgm:prSet presAssocID="{F4C5232A-C2D5-4AD0-BC38-F486E2EC7612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072386-B909-4F48-ABCF-C34A1A59D900}" type="pres">
      <dgm:prSet presAssocID="{62792E74-5F6D-46AD-BA0D-8A97A1858B4B}" presName="parSpace" presStyleCnt="0"/>
      <dgm:spPr/>
    </dgm:pt>
    <dgm:pt modelId="{D24CBA76-1D16-4A98-8B01-4B31D89C54EA}" type="pres">
      <dgm:prSet presAssocID="{F0FA6322-A284-409C-A0AA-A4D6E910212D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FF7E435-974E-42A3-AFB1-C88C2730024F}" srcId="{02CCC852-1814-4D38-8A6A-7AC5FB752FF3}" destId="{8B47BD07-3C9A-47B1-86FB-C5C16AB29B64}" srcOrd="0" destOrd="0" parTransId="{D0F5D82A-433B-4E40-B635-BCC5F680BA97}" sibTransId="{7F969E77-57D8-40F9-A6C9-A9D7CE2461F9}"/>
    <dgm:cxn modelId="{7B2FBABB-6C1B-4F4F-B5C0-3B0C644BB91B}" type="presOf" srcId="{02CCC852-1814-4D38-8A6A-7AC5FB752FF3}" destId="{9D8FF36A-ECCB-4A1A-8C3A-A5A3880CBFB5}" srcOrd="0" destOrd="0" presId="urn:microsoft.com/office/officeart/2005/8/layout/hChevron3"/>
    <dgm:cxn modelId="{8EF9DB23-7698-4686-884A-B515F7C4E484}" srcId="{02CCC852-1814-4D38-8A6A-7AC5FB752FF3}" destId="{6DC53676-8DE5-413A-B23E-529AA05C8E24}" srcOrd="1" destOrd="0" parTransId="{45EBE936-7672-4755-83D8-18D486C8F600}" sibTransId="{74C1271B-9D12-485E-AEED-6F3199A8CB3D}"/>
    <dgm:cxn modelId="{3E2C71C3-1825-4016-AAC5-4D1E110F2F6B}" srcId="{02CCC852-1814-4D38-8A6A-7AC5FB752FF3}" destId="{F4C5232A-C2D5-4AD0-BC38-F486E2EC7612}" srcOrd="2" destOrd="0" parTransId="{2C36916A-52DF-446B-947D-DF59B3CD2D24}" sibTransId="{62792E74-5F6D-46AD-BA0D-8A97A1858B4B}"/>
    <dgm:cxn modelId="{8F2FE89B-F757-4C2D-A0D7-E2CDBE8CFDA0}" srcId="{02CCC852-1814-4D38-8A6A-7AC5FB752FF3}" destId="{F0FA6322-A284-409C-A0AA-A4D6E910212D}" srcOrd="3" destOrd="0" parTransId="{754FA99D-9DE9-4571-98DF-C74730B4BF62}" sibTransId="{64181D40-B5A0-49CC-AF75-2CD64D24BB9B}"/>
    <dgm:cxn modelId="{E1AD06C8-27D9-4B30-AEEE-9160A1D64204}" type="presOf" srcId="{F4C5232A-C2D5-4AD0-BC38-F486E2EC7612}" destId="{1A2821DE-48A7-42FC-A55E-AADA9EE35C88}" srcOrd="0" destOrd="0" presId="urn:microsoft.com/office/officeart/2005/8/layout/hChevron3"/>
    <dgm:cxn modelId="{215A1797-D452-4F30-A544-08451DA6643A}" type="presOf" srcId="{F0FA6322-A284-409C-A0AA-A4D6E910212D}" destId="{D24CBA76-1D16-4A98-8B01-4B31D89C54EA}" srcOrd="0" destOrd="0" presId="urn:microsoft.com/office/officeart/2005/8/layout/hChevron3"/>
    <dgm:cxn modelId="{E5A05E76-04A5-4371-834F-8BCFD3FC60EA}" type="presOf" srcId="{8B47BD07-3C9A-47B1-86FB-C5C16AB29B64}" destId="{11283CB5-7A1D-4731-8662-B2C1DCF990B7}" srcOrd="0" destOrd="0" presId="urn:microsoft.com/office/officeart/2005/8/layout/hChevron3"/>
    <dgm:cxn modelId="{61FA9E53-3DF3-4661-AA0F-D93FCB3FC42A}" type="presOf" srcId="{6DC53676-8DE5-413A-B23E-529AA05C8E24}" destId="{C409F27E-B61D-4F75-90C8-27B2BBB03B3D}" srcOrd="0" destOrd="0" presId="urn:microsoft.com/office/officeart/2005/8/layout/hChevron3"/>
    <dgm:cxn modelId="{A346D69B-6CDF-4739-83D2-B1FB5DE31D61}" type="presParOf" srcId="{9D8FF36A-ECCB-4A1A-8C3A-A5A3880CBFB5}" destId="{11283CB5-7A1D-4731-8662-B2C1DCF990B7}" srcOrd="0" destOrd="0" presId="urn:microsoft.com/office/officeart/2005/8/layout/hChevron3"/>
    <dgm:cxn modelId="{5CBEB830-F3C8-4896-8A58-2DC56E4900AF}" type="presParOf" srcId="{9D8FF36A-ECCB-4A1A-8C3A-A5A3880CBFB5}" destId="{56F7DD0E-4523-4BF7-B24A-05AEC2BBEC9B}" srcOrd="1" destOrd="0" presId="urn:microsoft.com/office/officeart/2005/8/layout/hChevron3"/>
    <dgm:cxn modelId="{59024A01-2924-4EEA-9A95-1AF960DBEE5A}" type="presParOf" srcId="{9D8FF36A-ECCB-4A1A-8C3A-A5A3880CBFB5}" destId="{C409F27E-B61D-4F75-90C8-27B2BBB03B3D}" srcOrd="2" destOrd="0" presId="urn:microsoft.com/office/officeart/2005/8/layout/hChevron3"/>
    <dgm:cxn modelId="{17A7350A-06CB-446B-B2A3-60381CF90A6D}" type="presParOf" srcId="{9D8FF36A-ECCB-4A1A-8C3A-A5A3880CBFB5}" destId="{C3DBEDDB-8532-4B2E-84AA-80477473D1E6}" srcOrd="3" destOrd="0" presId="urn:microsoft.com/office/officeart/2005/8/layout/hChevron3"/>
    <dgm:cxn modelId="{C685188A-91FE-4F8C-A573-110B662A8250}" type="presParOf" srcId="{9D8FF36A-ECCB-4A1A-8C3A-A5A3880CBFB5}" destId="{1A2821DE-48A7-42FC-A55E-AADA9EE35C88}" srcOrd="4" destOrd="0" presId="urn:microsoft.com/office/officeart/2005/8/layout/hChevron3"/>
    <dgm:cxn modelId="{DB3D4396-1D5C-4B1B-9D36-83396CFE62F8}" type="presParOf" srcId="{9D8FF36A-ECCB-4A1A-8C3A-A5A3880CBFB5}" destId="{A9072386-B909-4F48-ABCF-C34A1A59D900}" srcOrd="5" destOrd="0" presId="urn:microsoft.com/office/officeart/2005/8/layout/hChevron3"/>
    <dgm:cxn modelId="{0A23A2BC-0EFB-4A81-A92A-7B3DD46DE417}" type="presParOf" srcId="{9D8FF36A-ECCB-4A1A-8C3A-A5A3880CBFB5}" destId="{D24CBA76-1D16-4A98-8B01-4B31D89C54EA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283CB5-7A1D-4731-8662-B2C1DCF990B7}">
      <dsp:nvSpPr>
        <dsp:cNvPr id="0" name=""/>
        <dsp:cNvSpPr/>
      </dsp:nvSpPr>
      <dsp:spPr>
        <a:xfrm>
          <a:off x="1902" y="381445"/>
          <a:ext cx="1908752" cy="763501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Evaluation infrastructure &amp; dry-run data</a:t>
          </a:r>
          <a:endParaRPr lang="en-GB" sz="1600" b="1" kern="1200" dirty="0"/>
        </a:p>
      </dsp:txBody>
      <dsp:txXfrm>
        <a:off x="1902" y="381445"/>
        <a:ext cx="1908752" cy="763501"/>
      </dsp:txXfrm>
    </dsp:sp>
    <dsp:sp modelId="{C409F27E-B61D-4F75-90C8-27B2BBB03B3D}">
      <dsp:nvSpPr>
        <dsp:cNvPr id="0" name=""/>
        <dsp:cNvSpPr/>
      </dsp:nvSpPr>
      <dsp:spPr>
        <a:xfrm>
          <a:off x="1528904" y="381445"/>
          <a:ext cx="1908752" cy="763501"/>
        </a:xfrm>
        <a:prstGeom prst="chevron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Start of the challenge</a:t>
          </a:r>
          <a:endParaRPr lang="en-GB" sz="1600" b="1" kern="1200" dirty="0"/>
        </a:p>
      </dsp:txBody>
      <dsp:txXfrm>
        <a:off x="1528904" y="381445"/>
        <a:ext cx="1908752" cy="763501"/>
      </dsp:txXfrm>
    </dsp:sp>
    <dsp:sp modelId="{1A2821DE-48A7-42FC-A55E-AADA9EE35C88}">
      <dsp:nvSpPr>
        <dsp:cNvPr id="0" name=""/>
        <dsp:cNvSpPr/>
      </dsp:nvSpPr>
      <dsp:spPr>
        <a:xfrm>
          <a:off x="3055907" y="381445"/>
          <a:ext cx="1908752" cy="763501"/>
        </a:xfrm>
        <a:prstGeom prst="chevron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End of the  challenge</a:t>
          </a:r>
          <a:endParaRPr lang="en-GB" sz="1600" b="1" kern="1200" dirty="0"/>
        </a:p>
      </dsp:txBody>
      <dsp:txXfrm>
        <a:off x="3055907" y="381445"/>
        <a:ext cx="1908752" cy="763501"/>
      </dsp:txXfrm>
    </dsp:sp>
    <dsp:sp modelId="{D24CBA76-1D16-4A98-8B01-4B31D89C54EA}">
      <dsp:nvSpPr>
        <dsp:cNvPr id="0" name=""/>
        <dsp:cNvSpPr/>
      </dsp:nvSpPr>
      <dsp:spPr>
        <a:xfrm>
          <a:off x="4582909" y="381445"/>
          <a:ext cx="1908752" cy="763501"/>
        </a:xfrm>
        <a:prstGeom prst="chevron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BioASQ</a:t>
          </a:r>
          <a:r>
            <a:rPr lang="en-US" sz="1600" b="1" kern="1200" dirty="0" smtClean="0"/>
            <a:t> workshop</a:t>
          </a:r>
          <a:endParaRPr lang="en-GB" sz="1600" b="1" kern="1200" dirty="0"/>
        </a:p>
      </dsp:txBody>
      <dsp:txXfrm>
        <a:off x="4582909" y="381445"/>
        <a:ext cx="1908752" cy="76350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283CB5-7A1D-4731-8662-B2C1DCF990B7}">
      <dsp:nvSpPr>
        <dsp:cNvPr id="0" name=""/>
        <dsp:cNvSpPr/>
      </dsp:nvSpPr>
      <dsp:spPr>
        <a:xfrm>
          <a:off x="1902" y="381445"/>
          <a:ext cx="1908752" cy="763501"/>
        </a:xfrm>
        <a:prstGeom prst="homePlat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Evaluation infrastructure &amp; dry-run data</a:t>
          </a:r>
          <a:endParaRPr lang="en-GB" sz="1600" b="1" kern="1200" dirty="0"/>
        </a:p>
      </dsp:txBody>
      <dsp:txXfrm>
        <a:off x="1902" y="381445"/>
        <a:ext cx="1908752" cy="763501"/>
      </dsp:txXfrm>
    </dsp:sp>
    <dsp:sp modelId="{C409F27E-B61D-4F75-90C8-27B2BBB03B3D}">
      <dsp:nvSpPr>
        <dsp:cNvPr id="0" name=""/>
        <dsp:cNvSpPr/>
      </dsp:nvSpPr>
      <dsp:spPr>
        <a:xfrm>
          <a:off x="1528904" y="381445"/>
          <a:ext cx="1908752" cy="763501"/>
        </a:xfrm>
        <a:prstGeom prst="chevron">
          <a:avLst/>
        </a:prstGeom>
        <a:solidFill>
          <a:schemeClr val="accent2">
            <a:shade val="80000"/>
            <a:hueOff val="-11957"/>
            <a:satOff val="-1341"/>
            <a:lumOff val="85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Start of the challenge</a:t>
          </a:r>
          <a:endParaRPr lang="en-GB" sz="1600" b="1" kern="1200" dirty="0"/>
        </a:p>
      </dsp:txBody>
      <dsp:txXfrm>
        <a:off x="1528904" y="381445"/>
        <a:ext cx="1908752" cy="763501"/>
      </dsp:txXfrm>
    </dsp:sp>
    <dsp:sp modelId="{1A2821DE-48A7-42FC-A55E-AADA9EE35C88}">
      <dsp:nvSpPr>
        <dsp:cNvPr id="0" name=""/>
        <dsp:cNvSpPr/>
      </dsp:nvSpPr>
      <dsp:spPr>
        <a:xfrm>
          <a:off x="3055907" y="381445"/>
          <a:ext cx="1908752" cy="763501"/>
        </a:xfrm>
        <a:prstGeom prst="chevron">
          <a:avLst/>
        </a:prstGeom>
        <a:solidFill>
          <a:schemeClr val="accent2">
            <a:shade val="80000"/>
            <a:hueOff val="-23915"/>
            <a:satOff val="-2683"/>
            <a:lumOff val="17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End of the  challenge</a:t>
          </a:r>
          <a:endParaRPr lang="en-GB" sz="1600" b="1" kern="1200" dirty="0"/>
        </a:p>
      </dsp:txBody>
      <dsp:txXfrm>
        <a:off x="3055907" y="381445"/>
        <a:ext cx="1908752" cy="763501"/>
      </dsp:txXfrm>
    </dsp:sp>
    <dsp:sp modelId="{D24CBA76-1D16-4A98-8B01-4B31D89C54EA}">
      <dsp:nvSpPr>
        <dsp:cNvPr id="0" name=""/>
        <dsp:cNvSpPr/>
      </dsp:nvSpPr>
      <dsp:spPr>
        <a:xfrm>
          <a:off x="4582909" y="381445"/>
          <a:ext cx="1908752" cy="763501"/>
        </a:xfrm>
        <a:prstGeom prst="chevron">
          <a:avLst/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BioASQ</a:t>
          </a:r>
          <a:r>
            <a:rPr lang="en-US" sz="1600" b="1" kern="1200" dirty="0" smtClean="0"/>
            <a:t> workshop</a:t>
          </a:r>
          <a:endParaRPr lang="en-GB" sz="1600" b="1" kern="1200" dirty="0"/>
        </a:p>
      </dsp:txBody>
      <dsp:txXfrm>
        <a:off x="4582909" y="381445"/>
        <a:ext cx="1908752" cy="763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69F1D-542D-496D-AAAA-E7E4FD11E416}" type="datetimeFigureOut">
              <a:rPr lang="en-GB" smtClean="0"/>
              <a:pPr/>
              <a:t>03/11/2012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EFB1A-332E-4F7E-BEFC-BA6B8A8EA0F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43695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30931-A1F2-4CF2-937C-EF56F56EFB7D}" type="datetimeFigureOut">
              <a:rPr lang="en-GB" smtClean="0"/>
              <a:pPr/>
              <a:t>03/11/2012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1DAD6-6B11-4FDE-9A43-B769619C316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95531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1DAD6-6B11-4FDE-9A43-B769619C316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904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4867" y="80846"/>
            <a:ext cx="2394266" cy="82191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403648" y="4355812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NCSR 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Demokritos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1331640" y="4794713"/>
            <a:ext cx="64008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November 2012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1532696" y="3861048"/>
            <a:ext cx="6135648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eorge Paliouras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6057"/>
            <a:ext cx="7772400" cy="856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kern="12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rPr>
              <a:t>BioASQ</a:t>
            </a:r>
            <a:endParaRPr lang="en-GB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4262" y="5553946"/>
            <a:ext cx="841955" cy="60727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596215" y="5519144"/>
            <a:ext cx="255995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Intelligent Information Management</a:t>
            </a:r>
            <a:r>
              <a:rPr lang="en-GB" sz="11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Targeted Competition Framework</a:t>
            </a:r>
            <a:r>
              <a:rPr lang="en-GB" sz="1100" kern="1200" baseline="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GB" sz="1100" kern="1200" dirty="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ICT-2011.4.4(d)</a:t>
            </a:r>
            <a:endParaRPr lang="en-GB" sz="11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6309320"/>
            <a:ext cx="9144000" cy="479325"/>
            <a:chOff x="0" y="6309320"/>
            <a:chExt cx="9144000" cy="479325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6472844"/>
              <a:ext cx="9144000" cy="23966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200" i="0" dirty="0" smtClean="0">
                  <a:latin typeface="Arial" pitchFamily="34" charset="0"/>
                  <a:cs typeface="Arial" pitchFamily="34" charset="0"/>
                </a:rPr>
                <a:t>                                          </a:t>
              </a:r>
              <a:r>
                <a:rPr lang="en-GB" sz="1200" i="0" dirty="0" err="1" smtClean="0">
                  <a:latin typeface="Arial" pitchFamily="34" charset="0"/>
                  <a:cs typeface="Arial" pitchFamily="34" charset="0"/>
                </a:rPr>
                <a:t>G.Paliouras</a:t>
              </a:r>
              <a:r>
                <a:rPr lang="en-GB" sz="1200" i="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GB" sz="1200" i="1" dirty="0" err="1" smtClean="0">
                  <a:latin typeface="Arial" pitchFamily="34" charset="0"/>
                  <a:cs typeface="Arial" pitchFamily="34" charset="0"/>
                </a:rPr>
                <a:t>BioASQ</a:t>
              </a:r>
              <a:r>
                <a:rPr lang="en-GB" sz="1200" i="0" dirty="0" smtClean="0">
                  <a:latin typeface="Arial" pitchFamily="34" charset="0"/>
                  <a:cs typeface="Arial" pitchFamily="34" charset="0"/>
                </a:rPr>
                <a:t>, November 2012</a:t>
              </a:r>
              <a:endParaRPr lang="en-GB" sz="1200" i="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2524" y="6309320"/>
              <a:ext cx="1396294" cy="479325"/>
            </a:xfrm>
            <a:prstGeom prst="rect">
              <a:avLst/>
            </a:prstGeom>
          </p:spPr>
        </p:pic>
      </p:grpSp>
      <p:sp>
        <p:nvSpPr>
          <p:cNvPr id="15" name="Title 1"/>
          <p:cNvSpPr txBox="1">
            <a:spLocks/>
          </p:cNvSpPr>
          <p:nvPr userDrawn="1"/>
        </p:nvSpPr>
        <p:spPr>
          <a:xfrm>
            <a:off x="272799" y="1988840"/>
            <a:ext cx="8567948" cy="1102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 smtClean="0"/>
          </a:p>
          <a:p>
            <a:r>
              <a:rPr lang="en-GB" sz="9600" b="1" dirty="0" smtClean="0"/>
              <a:t>A challenge on large-scale</a:t>
            </a:r>
            <a:r>
              <a:rPr lang="en-GB" sz="9600" b="1" baseline="0" dirty="0" smtClean="0"/>
              <a:t> </a:t>
            </a:r>
            <a:r>
              <a:rPr lang="en-GB" sz="9600" b="1" dirty="0" smtClean="0"/>
              <a:t>biomedical </a:t>
            </a:r>
          </a:p>
          <a:p>
            <a:r>
              <a:rPr lang="en-GB" sz="9600" b="1" dirty="0" smtClean="0"/>
              <a:t>semantic indexing</a:t>
            </a:r>
            <a:r>
              <a:rPr lang="en-GB" sz="9600" b="1" baseline="0" dirty="0" smtClean="0"/>
              <a:t>  </a:t>
            </a:r>
            <a:r>
              <a:rPr lang="en-GB" sz="9600" b="1" dirty="0" smtClean="0"/>
              <a:t>and question answering</a:t>
            </a:r>
            <a:endParaRPr lang="en-GB" sz="9600" b="1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3203848" y="3212977"/>
            <a:ext cx="2808312" cy="432047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kern="1200" dirty="0" smtClean="0">
                <a:solidFill>
                  <a:srgbClr val="C00000"/>
                </a:solidFill>
                <a:effectLst/>
                <a:latin typeface="Courier New" pitchFamily="49" charset="0"/>
                <a:ea typeface="+mj-ea"/>
                <a:cs typeface="Courier New" pitchFamily="49" charset="0"/>
              </a:rPr>
              <a:t>www.bioasq.org</a:t>
            </a:r>
            <a:endParaRPr lang="en-GB" sz="28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037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04C2FC-FF55-4ACD-94E5-64EEC92607DA}" type="datetime1">
              <a:rPr lang="en-GB" smtClean="0"/>
              <a:pPr/>
              <a:t>03/11/2012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3232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C89092-9F56-47A1-BCBE-E4DB06504693}" type="datetime1">
              <a:rPr lang="en-GB" smtClean="0"/>
              <a:pPr/>
              <a:t>03/11/2012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066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93595-00F0-44BB-BB87-2843358A24D2}" type="slidenum">
              <a:rPr lang="en-GB" smtClean="0"/>
              <a:pPr/>
              <a:t>‹#›</a:t>
            </a:fld>
            <a:r>
              <a:rPr lang="en-GB" dirty="0" smtClean="0"/>
              <a:t>/21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Progress</a:t>
            </a:r>
          </a:p>
          <a:p>
            <a:pPr lvl="1"/>
            <a:r>
              <a:rPr lang="en-US" dirty="0" smtClean="0"/>
              <a:t>Progress 1</a:t>
            </a:r>
          </a:p>
          <a:p>
            <a:pPr lvl="1"/>
            <a:r>
              <a:rPr lang="en-US" dirty="0" smtClean="0"/>
              <a:t>Progress 2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Achievements</a:t>
            </a:r>
          </a:p>
          <a:p>
            <a:pPr lvl="1"/>
            <a:r>
              <a:rPr lang="en-US" dirty="0" smtClean="0"/>
              <a:t>Achievement 1</a:t>
            </a:r>
          </a:p>
          <a:p>
            <a:pPr lvl="1"/>
            <a:r>
              <a:rPr lang="en-US" dirty="0" smtClean="0"/>
              <a:t>Achievement 2</a:t>
            </a:r>
          </a:p>
          <a:p>
            <a:pPr lvl="0"/>
            <a:r>
              <a:rPr lang="en-US" dirty="0" smtClean="0"/>
              <a:t>Issues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TODOs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5356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‹#›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5502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8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C57853-3E52-4425-B2F4-9F6EE7601A0F}" type="datetime1">
              <a:rPr lang="en-GB" smtClean="0"/>
              <a:pPr/>
              <a:t>03/11/2012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540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E47E9C-EDB0-4C0A-85A6-5C46342C7766}" type="datetime1">
              <a:rPr lang="en-GB" smtClean="0"/>
              <a:pPr/>
              <a:t>03/11/2012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8492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14BFA5-8C2B-4CE4-B937-228C2DC44F54}" type="datetime1">
              <a:rPr lang="en-GB" smtClean="0"/>
              <a:pPr/>
              <a:t>03/11/2012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1080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43F3D0-6A83-4468-B3B9-414FFDE22D9E}" type="datetime1">
              <a:rPr lang="en-GB" smtClean="0"/>
              <a:pPr/>
              <a:t>03/11/2012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68890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6643A6-A2D9-46BB-98C7-262A9681E782}" type="datetime1">
              <a:rPr lang="en-GB" smtClean="0"/>
              <a:pPr/>
              <a:t>03/11/2012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7689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FDC06-0105-4B47-996E-F93C3926600F}" type="datetime1">
              <a:rPr lang="en-GB" smtClean="0"/>
              <a:pPr/>
              <a:t>03/11/2012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427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961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Outline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Progress</a:t>
            </a:r>
          </a:p>
          <a:p>
            <a:pPr lvl="1"/>
            <a:r>
              <a:rPr lang="en-US" dirty="0" smtClean="0"/>
              <a:t>Progress 1</a:t>
            </a:r>
          </a:p>
          <a:p>
            <a:pPr lvl="1"/>
            <a:r>
              <a:rPr lang="en-US" dirty="0" smtClean="0"/>
              <a:t>Progress 2</a:t>
            </a:r>
          </a:p>
          <a:p>
            <a:pPr lvl="1"/>
            <a:endParaRPr lang="en-US" dirty="0" smtClean="0"/>
          </a:p>
          <a:p>
            <a:pPr lvl="0"/>
            <a:r>
              <a:rPr lang="en-US" dirty="0" smtClean="0"/>
              <a:t>Achievements</a:t>
            </a:r>
          </a:p>
          <a:p>
            <a:pPr lvl="1"/>
            <a:r>
              <a:rPr lang="en-US" dirty="0" smtClean="0"/>
              <a:t>Achievement 1</a:t>
            </a:r>
          </a:p>
          <a:p>
            <a:pPr lvl="1"/>
            <a:r>
              <a:rPr lang="en-US" dirty="0" smtClean="0"/>
              <a:t>Achievement 2</a:t>
            </a:r>
          </a:p>
          <a:p>
            <a:pPr lvl="0"/>
            <a:r>
              <a:rPr lang="en-US" dirty="0" smtClean="0"/>
              <a:t>Issues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TODOs</a:t>
            </a:r>
          </a:p>
          <a:p>
            <a:pPr lvl="0"/>
            <a:endParaRPr lang="en-US" dirty="0" smtClean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0" y="6309320"/>
            <a:ext cx="9144000" cy="479325"/>
            <a:chOff x="0" y="6309320"/>
            <a:chExt cx="9144000" cy="479325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6472844"/>
              <a:ext cx="9144000" cy="239662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                                  </a:t>
              </a:r>
              <a:r>
                <a:rPr lang="en-GB" sz="1200" i="0" dirty="0" err="1" smtClean="0">
                  <a:latin typeface="Arial" pitchFamily="34" charset="0"/>
                  <a:cs typeface="Arial" pitchFamily="34" charset="0"/>
                </a:rPr>
                <a:t>G.Paliouras</a:t>
              </a:r>
              <a:r>
                <a:rPr lang="en-GB" sz="1200" i="0" dirty="0" smtClean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GB" sz="1200" i="1" dirty="0" err="1" smtClean="0">
                  <a:latin typeface="Arial" pitchFamily="34" charset="0"/>
                  <a:cs typeface="Arial" pitchFamily="34" charset="0"/>
                </a:rPr>
                <a:t>BioASQ</a:t>
              </a:r>
              <a:r>
                <a:rPr lang="en-GB" sz="1200" i="0" dirty="0" smtClean="0">
                  <a:latin typeface="Arial" pitchFamily="34" charset="0"/>
                  <a:cs typeface="Arial" pitchFamily="34" charset="0"/>
                </a:rPr>
                <a:t>, November 2012			</a:t>
              </a:r>
              <a:r>
                <a:rPr lang="en-GB" sz="1200" i="0" dirty="0" smtClean="0">
                  <a:latin typeface="Courier New" pitchFamily="49" charset="0"/>
                  <a:cs typeface="Courier New" pitchFamily="49" charset="0"/>
                </a:rPr>
                <a:t>www.bioasq.org</a:t>
              </a:r>
              <a:endParaRPr lang="en-GB" sz="1200" i="0" dirty="0">
                <a:latin typeface="Courier New" pitchFamily="49" charset="0"/>
                <a:cs typeface="Courier New" pitchFamily="49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2524" y="6309320"/>
              <a:ext cx="1396294" cy="479325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424" y="6410112"/>
            <a:ext cx="7226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793595-00F0-44BB-BB87-2843358A24D2}" type="slidenum">
              <a:rPr lang="en-GB" smtClean="0"/>
              <a:pPr/>
              <a:t>‹#›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4705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817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Clr>
                <a:schemeClr val="tx2"/>
              </a:buClr>
              <a:buNone/>
            </a:pPr>
            <a:r>
              <a:rPr lang="en-GB" dirty="0" smtClean="0">
                <a:solidFill>
                  <a:schemeClr val="tx1"/>
                </a:solidFill>
              </a:rPr>
              <a:t>Imaginary participant: </a:t>
            </a:r>
            <a:r>
              <a:rPr lang="en-GB" dirty="0" err="1" smtClean="0">
                <a:solidFill>
                  <a:schemeClr val="tx1"/>
                </a:solidFill>
              </a:rPr>
              <a:t>MedAnswers</a:t>
            </a:r>
            <a:r>
              <a:rPr lang="en-GB" dirty="0" smtClean="0">
                <a:solidFill>
                  <a:schemeClr val="tx1"/>
                </a:solidFill>
              </a:rPr>
              <a:t> Inc. </a:t>
            </a:r>
          </a:p>
          <a:p>
            <a:pPr marL="0" indent="0" algn="just">
              <a:buClr>
                <a:schemeClr val="tx2"/>
              </a:buClr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n-GB" b="1" dirty="0" smtClean="0">
                <a:solidFill>
                  <a:schemeClr val="tx1"/>
                </a:solidFill>
              </a:rPr>
              <a:t>Task 1b: Introductory biomedical semantic QA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n-GB" i="1" dirty="0" smtClean="0">
                <a:solidFill>
                  <a:schemeClr val="tx1"/>
                </a:solidFill>
              </a:rPr>
              <a:t>Stage A: </a:t>
            </a:r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 err="1" smtClean="0"/>
              <a:t>BioASQ</a:t>
            </a:r>
            <a:r>
              <a:rPr lang="en-GB" sz="2400" dirty="0" smtClean="0"/>
              <a:t> distributes questions from benchmark</a:t>
            </a:r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 err="1" smtClean="0"/>
              <a:t>MedAnswers</a:t>
            </a:r>
            <a:r>
              <a:rPr lang="en-GB" sz="2400" dirty="0" smtClean="0"/>
              <a:t> responds with concepts, snippets, triples</a:t>
            </a:r>
          </a:p>
          <a:p>
            <a:pPr marL="0" indent="0" algn="just">
              <a:buClr>
                <a:schemeClr val="tx2"/>
              </a:buClr>
              <a:buNone/>
            </a:pPr>
            <a:r>
              <a:rPr lang="en-GB" i="1" dirty="0" smtClean="0">
                <a:solidFill>
                  <a:schemeClr val="tx1"/>
                </a:solidFill>
              </a:rPr>
              <a:t>Stage B:</a:t>
            </a:r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 err="1" smtClean="0"/>
              <a:t>BioASQ</a:t>
            </a:r>
            <a:r>
              <a:rPr lang="en-GB" sz="2400" dirty="0" smtClean="0"/>
              <a:t> distributes questions + concepts, snippets, triples</a:t>
            </a:r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 err="1" smtClean="0"/>
              <a:t>MedAnswers</a:t>
            </a:r>
            <a:r>
              <a:rPr lang="en-GB" sz="2400" dirty="0" smtClean="0"/>
              <a:t> responds with exact answers or summaries </a:t>
            </a:r>
          </a:p>
          <a:p>
            <a:pPr marL="0" indent="0" algn="just">
              <a:buClr>
                <a:schemeClr val="tx2"/>
              </a:buClr>
              <a:buNone/>
            </a:pPr>
            <a:r>
              <a:rPr lang="en-GB" dirty="0" smtClean="0">
                <a:solidFill>
                  <a:schemeClr val="tx1"/>
                </a:solidFill>
              </a:rPr>
              <a:t>Evaluation with gold answers, majority and manually (sample)</a:t>
            </a:r>
          </a:p>
          <a:p>
            <a:pPr marL="0" indent="0" algn="just">
              <a:buClr>
                <a:schemeClr val="tx2"/>
              </a:buClr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10</a:t>
            </a:fld>
            <a:r>
              <a:rPr lang="en-GB" smtClean="0"/>
              <a:t>/21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09" y="980728"/>
            <a:ext cx="89799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à coins arrondis 4"/>
          <p:cNvSpPr/>
          <p:nvPr/>
        </p:nvSpPr>
        <p:spPr>
          <a:xfrm>
            <a:off x="5436096" y="188640"/>
            <a:ext cx="1440160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Task</a:t>
            </a:r>
            <a:r>
              <a:rPr lang="fr-FR" sz="2800" b="1" dirty="0" smtClean="0"/>
              <a:t> 1b</a:t>
            </a:r>
            <a:endParaRPr lang="fr-FR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3923928" y="1556792"/>
            <a:ext cx="2448272" cy="576064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3923928" y="4437112"/>
            <a:ext cx="2448272" cy="576064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923928" y="5013176"/>
            <a:ext cx="2448272" cy="576064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95536" y="4221088"/>
            <a:ext cx="2448272" cy="576064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à coins arrondis 10"/>
          <p:cNvSpPr/>
          <p:nvPr/>
        </p:nvSpPr>
        <p:spPr>
          <a:xfrm>
            <a:off x="395536" y="4869160"/>
            <a:ext cx="2448272" cy="576064"/>
          </a:xfrm>
          <a:prstGeom prst="roundRect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3923928" y="3356992"/>
            <a:ext cx="2448272" cy="576064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challenge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11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6780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chemeClr val="tx2"/>
              </a:buClr>
              <a:buNone/>
            </a:pPr>
            <a:r>
              <a:rPr lang="en-GB" b="1" dirty="0">
                <a:solidFill>
                  <a:schemeClr val="tx1"/>
                </a:solidFill>
              </a:rPr>
              <a:t>Task 2a</a:t>
            </a:r>
            <a:r>
              <a:rPr lang="en-GB" dirty="0">
                <a:solidFill>
                  <a:schemeClr val="tx1"/>
                </a:solidFill>
              </a:rPr>
              <a:t>: same as 1a, with new data and improvements</a:t>
            </a:r>
          </a:p>
          <a:p>
            <a:pPr marL="0" indent="0" algn="just">
              <a:buClr>
                <a:schemeClr val="tx2"/>
              </a:buClr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n-GB" b="1" dirty="0">
                <a:solidFill>
                  <a:schemeClr val="tx1"/>
                </a:solidFill>
              </a:rPr>
              <a:t>Task 2b</a:t>
            </a:r>
            <a:r>
              <a:rPr lang="en-GB" dirty="0">
                <a:solidFill>
                  <a:schemeClr val="tx1"/>
                </a:solidFill>
              </a:rPr>
              <a:t>: (similar to 1b, but only one stage)</a:t>
            </a:r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 err="1"/>
              <a:t>BioASQ</a:t>
            </a:r>
            <a:r>
              <a:rPr lang="en-GB" sz="2400" dirty="0"/>
              <a:t> distributes questions from new benchmark</a:t>
            </a:r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 err="1" smtClean="0"/>
              <a:t>MedAnswers</a:t>
            </a:r>
            <a:r>
              <a:rPr lang="en-GB" sz="2400" dirty="0" smtClean="0"/>
              <a:t> </a:t>
            </a:r>
            <a:r>
              <a:rPr lang="en-GB" sz="2400" dirty="0"/>
              <a:t>responds with concepts, snippets, triples, </a:t>
            </a:r>
            <a:r>
              <a:rPr lang="en-GB" sz="2400" dirty="0" smtClean="0"/>
              <a:t>exact answers or </a:t>
            </a:r>
            <a:r>
              <a:rPr lang="en-GB" sz="2400" dirty="0"/>
              <a:t>summaries, etc.</a:t>
            </a:r>
          </a:p>
          <a:p>
            <a:pPr marL="0" indent="0" algn="just">
              <a:buClr>
                <a:schemeClr val="tx2"/>
              </a:buClr>
              <a:buNone/>
            </a:pPr>
            <a:r>
              <a:rPr lang="en-GB" dirty="0">
                <a:solidFill>
                  <a:schemeClr val="tx1"/>
                </a:solidFill>
              </a:rPr>
              <a:t>Evaluation with gold answers, majority and manually (sample)</a:t>
            </a:r>
          </a:p>
          <a:p>
            <a:pPr marL="0" indent="0" algn="just">
              <a:buClr>
                <a:schemeClr val="tx2"/>
              </a:buClr>
              <a:buNone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12</a:t>
            </a:fld>
            <a:r>
              <a:rPr lang="en-GB" smtClean="0"/>
              <a:t>/21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Measures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Autofit/>
          </a:bodyPr>
          <a:lstStyle/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200" b="1" dirty="0"/>
              <a:t>Task 1a</a:t>
            </a:r>
            <a:r>
              <a:rPr lang="en-GB" sz="2200" dirty="0"/>
              <a:t>: </a:t>
            </a:r>
            <a:r>
              <a:rPr lang="en-GB" sz="2200" b="1" dirty="0"/>
              <a:t>Large-scale online biomedical semantic </a:t>
            </a:r>
            <a:r>
              <a:rPr lang="en-GB" sz="2200" b="1" dirty="0" smtClean="0"/>
              <a:t>indexing</a:t>
            </a:r>
          </a:p>
          <a:p>
            <a:pPr marL="742950" lvl="2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Precision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Recall,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F-Measure and hierarchical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variants </a:t>
            </a:r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200" b="1" dirty="0" smtClean="0"/>
              <a:t>Task </a:t>
            </a:r>
            <a:r>
              <a:rPr lang="en-GB" sz="2200" b="1" dirty="0"/>
              <a:t>1b: Introductory biomedical semantic </a:t>
            </a:r>
            <a:r>
              <a:rPr lang="en-GB" sz="2200" b="1" dirty="0" smtClean="0"/>
              <a:t>QA</a:t>
            </a:r>
          </a:p>
          <a:p>
            <a:pPr marL="0" lvl="1" indent="0" algn="just">
              <a:buClr>
                <a:schemeClr val="tx2"/>
              </a:buClr>
              <a:buSzPct val="80000"/>
              <a:buNone/>
            </a:pPr>
            <a:r>
              <a:rPr lang="en-GB" sz="2200" i="1" dirty="0" smtClean="0"/>
              <a:t>   Stage A </a:t>
            </a:r>
            <a:r>
              <a:rPr lang="en-US" sz="2400" dirty="0" smtClean="0"/>
              <a:t>(concepts, snippets, triples)</a:t>
            </a:r>
            <a:r>
              <a:rPr lang="en-GB" sz="2200" i="1" dirty="0" smtClean="0"/>
              <a:t>: </a:t>
            </a:r>
            <a:endParaRPr lang="en-GB" sz="2200" i="1" dirty="0"/>
          </a:p>
          <a:p>
            <a:pPr marL="742950" lvl="2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Precision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Recall,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F-Measure</a:t>
            </a:r>
            <a:endParaRPr lang="en-GB" sz="2200" dirty="0" smtClean="0">
              <a:latin typeface="Arial" pitchFamily="34" charset="0"/>
              <a:cs typeface="Arial" pitchFamily="34" charset="0"/>
            </a:endParaRPr>
          </a:p>
          <a:p>
            <a:pPr marL="342900" lvl="1" indent="-342900" algn="just">
              <a:buClr>
                <a:schemeClr val="tx2"/>
              </a:buClr>
              <a:buSzPct val="80000"/>
              <a:buNone/>
            </a:pPr>
            <a:r>
              <a:rPr lang="en-GB" sz="2200" i="1" dirty="0" smtClean="0">
                <a:solidFill>
                  <a:prstClr val="black"/>
                </a:solidFill>
              </a:rPr>
              <a:t>   </a:t>
            </a:r>
            <a:r>
              <a:rPr lang="en-GB" sz="2200" i="1" smtClean="0">
                <a:solidFill>
                  <a:prstClr val="black"/>
                </a:solidFill>
              </a:rPr>
              <a:t>Stage B: </a:t>
            </a:r>
            <a:endParaRPr lang="en-GB" sz="2200" i="1" dirty="0" smtClean="0">
              <a:solidFill>
                <a:prstClr val="black"/>
              </a:solidFill>
            </a:endParaRPr>
          </a:p>
          <a:p>
            <a:pPr marL="742950" lvl="2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Exact answers: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Accuracy, MRR, similarity to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majority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742950" lvl="2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Summaries: ROUGE or similar,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similarity to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centroid</a:t>
            </a:r>
            <a:endParaRPr lang="en-US" sz="2200" dirty="0" smtClean="0"/>
          </a:p>
          <a:p>
            <a:pPr marL="0" indent="0" algn="just">
              <a:buClr>
                <a:schemeClr val="tx2"/>
              </a:buClr>
              <a:buNone/>
            </a:pPr>
            <a:endParaRPr lang="en-GB" sz="2200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n-GB" sz="2200" dirty="0" smtClean="0">
                <a:solidFill>
                  <a:schemeClr val="tx1"/>
                </a:solidFill>
              </a:rPr>
              <a:t>Each type of response evaluated separately.</a:t>
            </a:r>
          </a:p>
          <a:p>
            <a:pPr marL="0" indent="0" algn="just">
              <a:buClr>
                <a:schemeClr val="tx2"/>
              </a:buClr>
              <a:buNone/>
            </a:pPr>
            <a:r>
              <a:rPr lang="en-GB" sz="2200" b="1" dirty="0" smtClean="0">
                <a:solidFill>
                  <a:schemeClr val="tx1"/>
                </a:solidFill>
              </a:rPr>
              <a:t>Participation can be partial.</a:t>
            </a:r>
            <a:endParaRPr lang="el-GR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13</a:t>
            </a:fld>
            <a:r>
              <a:rPr lang="en-GB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9552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Challenge Data – QA Benchmarks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85000" lnSpcReduction="20000"/>
          </a:bodyPr>
          <a:lstStyle/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600" b="1" dirty="0" smtClean="0"/>
              <a:t>Sources</a:t>
            </a:r>
            <a:r>
              <a:rPr lang="en-GB" sz="2600" dirty="0" smtClean="0"/>
              <a:t>:</a:t>
            </a:r>
          </a:p>
          <a:p>
            <a:pPr marL="742950" lvl="2" indent="-342900" algn="just">
              <a:lnSpc>
                <a:spcPct val="12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600" dirty="0" err="1" smtClean="0">
                <a:latin typeface="Arial" pitchFamily="34" charset="0"/>
                <a:cs typeface="Arial" pitchFamily="34" charset="0"/>
              </a:rPr>
              <a:t>PubMed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 Central articles</a:t>
            </a:r>
          </a:p>
          <a:p>
            <a:pPr marL="742950" lvl="2" indent="-342900" algn="just">
              <a:lnSpc>
                <a:spcPct val="12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Biomedical </a:t>
            </a:r>
            <a:r>
              <a:rPr lang="en-GB" sz="2600" dirty="0">
                <a:latin typeface="Arial" pitchFamily="34" charset="0"/>
                <a:cs typeface="Arial" pitchFamily="34" charset="0"/>
              </a:rPr>
              <a:t>knowledge bases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(e.g. </a:t>
            </a:r>
            <a:r>
              <a:rPr lang="en-GB" sz="2600" i="1" dirty="0" err="1" smtClean="0">
                <a:latin typeface="Arial" pitchFamily="34" charset="0"/>
                <a:cs typeface="Arial" pitchFamily="34" charset="0"/>
              </a:rPr>
              <a:t>MeSH</a:t>
            </a:r>
            <a:r>
              <a:rPr lang="en-GB" sz="2600" i="1" dirty="0" smtClean="0">
                <a:latin typeface="Arial" pitchFamily="34" charset="0"/>
                <a:cs typeface="Arial" pitchFamily="34" charset="0"/>
              </a:rPr>
              <a:t>/UMLS, </a:t>
            </a:r>
            <a:r>
              <a:rPr lang="en-GB" sz="2600" i="1" dirty="0" err="1" smtClean="0">
                <a:latin typeface="Arial" pitchFamily="34" charset="0"/>
                <a:cs typeface="Arial" pitchFamily="34" charset="0"/>
              </a:rPr>
              <a:t>Jochem</a:t>
            </a:r>
            <a:r>
              <a:rPr lang="en-GB" sz="2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600" i="1" dirty="0" err="1" smtClean="0">
                <a:latin typeface="Arial" pitchFamily="34" charset="0"/>
                <a:cs typeface="Arial" pitchFamily="34" charset="0"/>
              </a:rPr>
              <a:t>SwissProt</a:t>
            </a:r>
            <a:r>
              <a:rPr lang="en-GB" sz="2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GB" sz="2600" i="1" dirty="0" err="1" smtClean="0">
                <a:latin typeface="Arial" pitchFamily="34" charset="0"/>
                <a:cs typeface="Arial" pitchFamily="34" charset="0"/>
              </a:rPr>
              <a:t>Diseasesome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endParaRPr lang="en-GB" sz="2200" dirty="0">
              <a:solidFill>
                <a:schemeClr val="tx1"/>
              </a:solidFill>
            </a:endParaRPr>
          </a:p>
          <a:p>
            <a:pPr marL="342900" lvl="1" indent="-342900" algn="just">
              <a:lnSpc>
                <a:spcPct val="12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600" b="1" dirty="0" smtClean="0">
                <a:solidFill>
                  <a:schemeClr val="tx1"/>
                </a:solidFill>
              </a:rPr>
              <a:t>Volume</a:t>
            </a:r>
            <a:r>
              <a:rPr lang="en-GB" sz="2600" dirty="0" smtClean="0">
                <a:solidFill>
                  <a:schemeClr val="tx1"/>
                </a:solidFill>
              </a:rPr>
              <a:t>: Minimum </a:t>
            </a:r>
            <a:r>
              <a:rPr lang="en-GB" sz="2600" dirty="0">
                <a:solidFill>
                  <a:schemeClr val="tx1"/>
                </a:solidFill>
              </a:rPr>
              <a:t>300 questions </a:t>
            </a:r>
            <a:r>
              <a:rPr lang="en-GB" sz="2600" dirty="0" smtClean="0"/>
              <a:t>per</a:t>
            </a:r>
            <a:r>
              <a:rPr lang="en-GB" sz="2600" dirty="0" smtClean="0">
                <a:solidFill>
                  <a:schemeClr val="tx1"/>
                </a:solidFill>
              </a:rPr>
              <a:t> challenge, plus relevant </a:t>
            </a:r>
            <a:r>
              <a:rPr lang="en-GB" sz="2600" dirty="0">
                <a:solidFill>
                  <a:schemeClr val="tx1"/>
                </a:solidFill>
              </a:rPr>
              <a:t>concepts, </a:t>
            </a:r>
            <a:r>
              <a:rPr lang="en-GB" sz="2600" dirty="0" smtClean="0">
                <a:solidFill>
                  <a:schemeClr val="tx1"/>
                </a:solidFill>
              </a:rPr>
              <a:t>triples </a:t>
            </a:r>
            <a:r>
              <a:rPr lang="en-GB" sz="2600" dirty="0">
                <a:solidFill>
                  <a:schemeClr val="tx1"/>
                </a:solidFill>
              </a:rPr>
              <a:t>and snippets, gold </a:t>
            </a:r>
            <a:r>
              <a:rPr lang="en-GB" sz="2600" dirty="0" smtClean="0">
                <a:solidFill>
                  <a:schemeClr val="tx1"/>
                </a:solidFill>
              </a:rPr>
              <a:t>answers.</a:t>
            </a:r>
          </a:p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endParaRPr lang="en-US" sz="2400" dirty="0"/>
          </a:p>
          <a:p>
            <a:pPr marL="342900" lvl="1" indent="-342900" algn="just">
              <a:lnSpc>
                <a:spcPct val="11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US" sz="2600" b="1" dirty="0" smtClean="0">
                <a:solidFill>
                  <a:schemeClr val="tx1"/>
                </a:solidFill>
              </a:rPr>
              <a:t>Produced by</a:t>
            </a:r>
            <a:r>
              <a:rPr lang="en-US" sz="2600" dirty="0" smtClean="0">
                <a:solidFill>
                  <a:schemeClr val="tx1"/>
                </a:solidFill>
              </a:rPr>
              <a:t>: a team of biomedical experts, using a specialized annotation tool.</a:t>
            </a:r>
          </a:p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endParaRPr lang="en-US" sz="2600" dirty="0"/>
          </a:p>
          <a:p>
            <a:pPr marL="342900" lvl="1" indent="-342900" algn="just">
              <a:lnSpc>
                <a:spcPct val="12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600" b="1" dirty="0" smtClean="0"/>
              <a:t>Sustainability</a:t>
            </a:r>
            <a:r>
              <a:rPr lang="en-GB" sz="2600" dirty="0" smtClean="0"/>
              <a:t>: </a:t>
            </a:r>
            <a:r>
              <a:rPr lang="en-GB" sz="2600" dirty="0" err="1" smtClean="0"/>
              <a:t>BioASQ</a:t>
            </a:r>
            <a:r>
              <a:rPr lang="en-GB" sz="2600" dirty="0" smtClean="0"/>
              <a:t> </a:t>
            </a:r>
            <a:r>
              <a:rPr lang="en-GB" sz="2600" dirty="0"/>
              <a:t>social </a:t>
            </a:r>
            <a:r>
              <a:rPr lang="en-GB" sz="2600" dirty="0" smtClean="0"/>
              <a:t>network to support new </a:t>
            </a:r>
            <a:r>
              <a:rPr lang="en-GB" sz="2600" dirty="0"/>
              <a:t>benchmarks and evaluation </a:t>
            </a:r>
            <a:r>
              <a:rPr lang="en-GB" sz="2600" dirty="0" smtClean="0"/>
              <a:t>campaigns. Annotation tool freely available with the social network.</a:t>
            </a:r>
            <a:endParaRPr lang="en-GB" sz="2600" dirty="0"/>
          </a:p>
          <a:p>
            <a:pPr marL="0" indent="0" algn="just">
              <a:buClr>
                <a:schemeClr val="tx2"/>
              </a:buClr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14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78913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Annotation tool - mockup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412776"/>
            <a:ext cx="8519141" cy="4237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15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6986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610" y="188640"/>
            <a:ext cx="8229600" cy="954360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>
                <a:solidFill>
                  <a:schemeClr val="tx2"/>
                </a:solidFill>
              </a:rPr>
              <a:t>Social Network</a:t>
            </a:r>
            <a:br>
              <a:rPr lang="en-US" sz="4400" dirty="0">
                <a:solidFill>
                  <a:schemeClr val="tx2"/>
                </a:solidFill>
              </a:rPr>
            </a:br>
            <a:r>
              <a:rPr lang="en-US" sz="2200" dirty="0" err="1">
                <a:ea typeface="+mn-ea"/>
                <a:sym typeface="Arial" charset="0"/>
              </a:rPr>
              <a:t>OntoWiki</a:t>
            </a:r>
            <a:r>
              <a:rPr lang="en-US" sz="2200" dirty="0">
                <a:ea typeface="+mn-ea"/>
                <a:sym typeface="Arial" charset="0"/>
              </a:rPr>
              <a:t>-DSSN as basis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Arial" charset="0"/>
              </a:rPr>
              <a:t/>
            </a:r>
            <a:br>
              <a:rPr lang="en-US" sz="2000" dirty="0">
                <a:solidFill>
                  <a:prstClr val="black"/>
                </a:solidFill>
                <a:latin typeface="Calibri"/>
                <a:ea typeface="+mn-ea"/>
                <a:cs typeface="+mn-cs"/>
                <a:sym typeface="Arial" charset="0"/>
              </a:rPr>
            </a:b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16</a:t>
            </a:fld>
            <a:r>
              <a:rPr lang="en-GB" smtClean="0"/>
              <a:t>/21</a:t>
            </a:r>
            <a:endParaRPr lang="en-GB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23528" y="1477779"/>
            <a:ext cx="8690396" cy="4793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2" indent="-342900" algn="just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  <a:sym typeface="Arial" charset="0"/>
              </a:rPr>
              <a:t>Distributed Semantic Social Network built upon </a:t>
            </a:r>
            <a:r>
              <a:rPr lang="en-US" sz="2200" dirty="0" err="1">
                <a:latin typeface="Arial" pitchFamily="34" charset="0"/>
                <a:cs typeface="Arial" pitchFamily="34" charset="0"/>
                <a:sym typeface="Arial" charset="0"/>
              </a:rPr>
              <a:t>OntoWiki</a:t>
            </a:r>
            <a:r>
              <a:rPr lang="en-US" sz="2200" dirty="0">
                <a:latin typeface="Arial" pitchFamily="34" charset="0"/>
                <a:cs typeface="Arial" pitchFamily="34" charset="0"/>
                <a:sym typeface="Arial" charset="0"/>
              </a:rPr>
              <a:t> components</a:t>
            </a:r>
          </a:p>
          <a:p>
            <a:pPr marL="1200150" lvl="3" indent="-342900" algn="just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  <a:sym typeface="Arial" charset="0"/>
              </a:rPr>
              <a:t>concrete implementation of DSSN on top of </a:t>
            </a:r>
            <a:r>
              <a:rPr lang="en-US" sz="2200" dirty="0" err="1">
                <a:latin typeface="Arial" pitchFamily="34" charset="0"/>
                <a:cs typeface="Arial" pitchFamily="34" charset="0"/>
                <a:sym typeface="Arial" charset="0"/>
              </a:rPr>
              <a:t>OntoWiki</a:t>
            </a:r>
            <a:endParaRPr lang="en-US" sz="2200" dirty="0">
              <a:latin typeface="Arial" pitchFamily="34" charset="0"/>
              <a:cs typeface="Arial" pitchFamily="34" charset="0"/>
              <a:sym typeface="Arial" charset="0"/>
            </a:endParaRPr>
          </a:p>
          <a:p>
            <a:pPr marL="742950" lvl="2" indent="-342900" algn="just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2200" smtClean="0">
                <a:latin typeface="Arial" pitchFamily="34" charset="0"/>
                <a:cs typeface="Arial" pitchFamily="34" charset="0"/>
                <a:sym typeface="Arial" charset="0"/>
              </a:rPr>
              <a:t>Resource-centric</a:t>
            </a:r>
            <a:endParaRPr lang="en-US" sz="2200" dirty="0" smtClean="0">
              <a:latin typeface="Arial" pitchFamily="34" charset="0"/>
              <a:cs typeface="Arial" pitchFamily="34" charset="0"/>
              <a:sym typeface="Arial" charset="0"/>
            </a:endParaRPr>
          </a:p>
          <a:p>
            <a:pPr marL="1200150" lvl="3" indent="-342900" algn="just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  <a:sym typeface="Arial" charset="0"/>
              </a:rPr>
              <a:t>Questions and answers modeled as resources</a:t>
            </a:r>
          </a:p>
          <a:p>
            <a:pPr marL="1200150" lvl="3" indent="-342900" algn="just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  <a:sym typeface="Arial" charset="0"/>
              </a:rPr>
              <a:t>Editing, discussion, subscription </a:t>
            </a:r>
            <a:r>
              <a:rPr lang="en-US" sz="2200" dirty="0">
                <a:latin typeface="Arial" pitchFamily="34" charset="0"/>
                <a:cs typeface="Arial" pitchFamily="34" charset="0"/>
                <a:sym typeface="Arial" charset="0"/>
              </a:rPr>
              <a:t>(i.e. follow a 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Arial" charset="0"/>
              </a:rPr>
              <a:t>resource), change </a:t>
            </a:r>
            <a:r>
              <a:rPr lang="en-US" sz="2200" dirty="0">
                <a:latin typeface="Arial" pitchFamily="34" charset="0"/>
                <a:cs typeface="Arial" pitchFamily="34" charset="0"/>
                <a:sym typeface="Arial" charset="0"/>
              </a:rPr>
              <a:t>management</a:t>
            </a:r>
          </a:p>
          <a:p>
            <a:pPr marL="742950" lvl="2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  <a:sym typeface="Arial" charset="0"/>
              </a:rPr>
              <a:t>C</a:t>
            </a:r>
            <a:r>
              <a:rPr lang="en-US" sz="2200" dirty="0" smtClean="0">
                <a:latin typeface="Arial" pitchFamily="34" charset="0"/>
                <a:cs typeface="Arial" pitchFamily="34" charset="0"/>
                <a:sym typeface="Arial" charset="0"/>
              </a:rPr>
              <a:t>ustom </a:t>
            </a:r>
            <a:r>
              <a:rPr lang="en-US" sz="2200" dirty="0">
                <a:latin typeface="Arial" pitchFamily="34" charset="0"/>
                <a:cs typeface="Arial" pitchFamily="34" charset="0"/>
                <a:sym typeface="Arial" charset="0"/>
              </a:rPr>
              <a:t>user interface for domain experts</a:t>
            </a:r>
          </a:p>
          <a:p>
            <a:pPr marL="1200150" lvl="3" indent="-342900" algn="just">
              <a:spcBef>
                <a:spcPts val="0"/>
              </a:spcBef>
              <a:buClr>
                <a:schemeClr val="tx2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  <a:sym typeface="Arial" charset="0"/>
              </a:rPr>
              <a:t>hide technical details of RDF</a:t>
            </a:r>
          </a:p>
          <a:p>
            <a:pPr marL="742950" lvl="2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  <a:defRPr/>
            </a:pPr>
            <a:r>
              <a:rPr lang="en-US" sz="2200" dirty="0" smtClean="0">
                <a:latin typeface="Arial" pitchFamily="34" charset="0"/>
                <a:cs typeface="Arial" pitchFamily="34" charset="0"/>
                <a:sym typeface="Arial" charset="0"/>
              </a:rPr>
              <a:t>Distributed for scalability</a:t>
            </a:r>
            <a:endParaRPr lang="en-US" sz="2200" dirty="0">
              <a:latin typeface="Arial" pitchFamily="34" charset="0"/>
              <a:cs typeface="Arial" pitchFamily="34" charset="0"/>
              <a:sym typeface="Arial" charset="0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01208"/>
            <a:ext cx="24257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Participation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b="1" dirty="0" smtClean="0"/>
              <a:t>Diverse and multi-disciplinary target</a:t>
            </a:r>
            <a:r>
              <a:rPr lang="en-GB" sz="2400" dirty="0" smtClean="0"/>
              <a:t>: bioinformatics, medical informatics, information </a:t>
            </a:r>
            <a:r>
              <a:rPr lang="en-GB" sz="2400" dirty="0"/>
              <a:t>retrieval, machine learning, natural language processing, </a:t>
            </a:r>
            <a:r>
              <a:rPr lang="en-GB" sz="2400" dirty="0" smtClean="0"/>
              <a:t>text </a:t>
            </a:r>
            <a:r>
              <a:rPr lang="en-GB" sz="2400" dirty="0"/>
              <a:t>mining. </a:t>
            </a:r>
            <a:endParaRPr lang="en-GB" sz="2400" dirty="0" smtClean="0"/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b="1" dirty="0" smtClean="0"/>
              <a:t>Academia and industry </a:t>
            </a:r>
            <a:r>
              <a:rPr lang="en-GB" sz="2400" dirty="0" smtClean="0"/>
              <a:t>(interest expressed by Microsoft Research</a:t>
            </a:r>
            <a:r>
              <a:rPr lang="en-GB" sz="2400" dirty="0"/>
              <a:t>, </a:t>
            </a:r>
            <a:r>
              <a:rPr lang="en-GB" sz="2400" dirty="0" smtClean="0"/>
              <a:t>Yahoo!, Xerox and others).</a:t>
            </a:r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b="1" dirty="0" smtClean="0"/>
              <a:t>Simultaneous transmission </a:t>
            </a:r>
            <a:r>
              <a:rPr lang="en-GB" sz="2400" dirty="0" smtClean="0"/>
              <a:t>of questions – </a:t>
            </a:r>
            <a:r>
              <a:rPr lang="en-GB" sz="2400" b="1" dirty="0" smtClean="0"/>
              <a:t>time-limits</a:t>
            </a:r>
            <a:r>
              <a:rPr lang="en-GB" sz="2400" dirty="0" smtClean="0"/>
              <a:t> on answers.</a:t>
            </a:r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 smtClean="0"/>
              <a:t>Easy submission of results through </a:t>
            </a:r>
            <a:r>
              <a:rPr lang="en-GB" sz="2400" b="1" dirty="0" smtClean="0"/>
              <a:t>Web services</a:t>
            </a:r>
            <a:r>
              <a:rPr lang="en-GB" sz="2400" dirty="0" smtClean="0"/>
              <a:t>. </a:t>
            </a:r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 smtClean="0"/>
              <a:t>Large </a:t>
            </a:r>
            <a:r>
              <a:rPr lang="en-GB" sz="2400" b="1" dirty="0" smtClean="0"/>
              <a:t>hardware infrastructure </a:t>
            </a:r>
            <a:r>
              <a:rPr lang="en-GB" sz="2400" dirty="0"/>
              <a:t>(a cluster of ~5000 cores</a:t>
            </a:r>
            <a:r>
              <a:rPr lang="en-GB" sz="2400" dirty="0" smtClean="0"/>
              <a:t>) </a:t>
            </a:r>
            <a:r>
              <a:rPr lang="en-GB" sz="2400" dirty="0"/>
              <a:t>available </a:t>
            </a:r>
            <a:r>
              <a:rPr lang="en-GB" sz="2400" dirty="0" smtClean="0"/>
              <a:t>for those who want to use it.</a:t>
            </a:r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b="1" dirty="0"/>
              <a:t>P</a:t>
            </a:r>
            <a:r>
              <a:rPr lang="en-GB" sz="2400" b="1" dirty="0" smtClean="0"/>
              <a:t>rizes</a:t>
            </a:r>
            <a:r>
              <a:rPr lang="en-GB" sz="2400" dirty="0" smtClean="0"/>
              <a:t> to the best performing systems per task.</a:t>
            </a:r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 smtClean="0"/>
              <a:t>Outstanding methods will be presented in a </a:t>
            </a:r>
            <a:r>
              <a:rPr lang="en-GB" sz="2400" b="1" dirty="0" smtClean="0"/>
              <a:t>special issue</a:t>
            </a:r>
            <a:r>
              <a:rPr lang="en-GB" sz="2400" dirty="0" smtClean="0"/>
              <a:t>.</a:t>
            </a:r>
            <a:endParaRPr lang="en-GB" sz="2400" dirty="0"/>
          </a:p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endParaRPr lang="en-US" sz="2400" dirty="0">
              <a:solidFill>
                <a:schemeClr val="tx1"/>
              </a:solidFill>
            </a:endParaRPr>
          </a:p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17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3820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Draft Schedule - 1</a:t>
            </a:r>
            <a:r>
              <a:rPr lang="en-US" baseline="30000" dirty="0" smtClean="0">
                <a:solidFill>
                  <a:schemeClr val="tx2"/>
                </a:solidFill>
              </a:rPr>
              <a:t>st</a:t>
            </a:r>
            <a:r>
              <a:rPr lang="en-US" dirty="0" smtClean="0">
                <a:solidFill>
                  <a:schemeClr val="tx2"/>
                </a:solidFill>
              </a:rPr>
              <a:t> Challenge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endParaRPr lang="en-GB" sz="2400" dirty="0" smtClean="0"/>
          </a:p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 smtClean="0"/>
              <a:t>March </a:t>
            </a:r>
            <a:r>
              <a:rPr lang="en-GB" sz="2400" dirty="0"/>
              <a:t>2013: Evaluation infrastructure and dry-run data available for testing</a:t>
            </a:r>
            <a:r>
              <a:rPr lang="en-GB" sz="2400" dirty="0" smtClean="0"/>
              <a:t>.</a:t>
            </a:r>
          </a:p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endParaRPr lang="en-GB" sz="2400" dirty="0"/>
          </a:p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/>
              <a:t>June 2013: Start of the challenge</a:t>
            </a:r>
            <a:r>
              <a:rPr lang="en-GB" sz="2400" dirty="0" smtClean="0"/>
              <a:t>.</a:t>
            </a:r>
          </a:p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endParaRPr lang="en-GB" sz="2400" dirty="0"/>
          </a:p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/>
              <a:t>August 2013: End of the challenge</a:t>
            </a:r>
            <a:r>
              <a:rPr lang="en-GB" sz="2400" dirty="0" smtClean="0"/>
              <a:t>.</a:t>
            </a:r>
          </a:p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endParaRPr lang="en-GB" sz="2400" dirty="0"/>
          </a:p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/>
              <a:t>September 2013: </a:t>
            </a:r>
            <a:r>
              <a:rPr lang="en-GB" sz="2400" dirty="0" err="1"/>
              <a:t>BioASQ</a:t>
            </a:r>
            <a:r>
              <a:rPr lang="en-GB" sz="2400" dirty="0"/>
              <a:t> workshop.</a:t>
            </a:r>
          </a:p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endParaRPr lang="en-US" sz="2400" dirty="0">
              <a:solidFill>
                <a:schemeClr val="tx1"/>
              </a:solidFill>
            </a:endParaRPr>
          </a:p>
          <a:p>
            <a:pPr marL="342900" lvl="1" indent="-342900" algn="just">
              <a:lnSpc>
                <a:spcPct val="80000"/>
              </a:lnSpc>
              <a:buClr>
                <a:schemeClr val="tx2"/>
              </a:buClr>
              <a:buSzPct val="80000"/>
              <a:buFont typeface="Arial" pitchFamily="34" charset="0"/>
              <a:buChar char="►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>
                <a:solidFill>
                  <a:prstClr val="white"/>
                </a:solidFill>
              </a:rPr>
              <a:pPr/>
              <a:t>18</a:t>
            </a:fld>
            <a:r>
              <a:rPr lang="en-GB" dirty="0" smtClean="0">
                <a:solidFill>
                  <a:prstClr val="white"/>
                </a:solidFill>
              </a:rPr>
              <a:t>/21</a:t>
            </a:r>
            <a:endParaRPr lang="en-GB" dirty="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15616" y="4509119"/>
            <a:ext cx="7056784" cy="1526393"/>
            <a:chOff x="1115616" y="4725144"/>
            <a:chExt cx="6624736" cy="1311920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xmlns="" val="1851197310"/>
                </p:ext>
              </p:extLst>
            </p:nvPr>
          </p:nvGraphicFramePr>
          <p:xfrm>
            <a:off x="1115616" y="4725144"/>
            <a:ext cx="6096000" cy="13119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TextBox 6"/>
            <p:cNvSpPr txBox="1"/>
            <p:nvPr/>
          </p:nvSpPr>
          <p:spPr>
            <a:xfrm>
              <a:off x="1115616" y="5707995"/>
              <a:ext cx="6624736" cy="290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March 2013              June 2013              August 2013             September 2013</a:t>
              </a:r>
              <a:endParaRPr lang="en-GB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6962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BioASQ</a:t>
            </a:r>
            <a:r>
              <a:rPr lang="en-US" dirty="0" smtClean="0">
                <a:solidFill>
                  <a:schemeClr val="tx2"/>
                </a:solidFill>
              </a:rPr>
              <a:t> Project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chemeClr val="tx2"/>
              </a:buClr>
              <a:buFont typeface="Arial" pitchFamily="34" charset="0"/>
              <a:buChar char="►"/>
            </a:pPr>
            <a:endParaRPr lang="en-US" b="1" dirty="0" smtClean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►"/>
            </a:pPr>
            <a:r>
              <a:rPr lang="en-US" dirty="0" err="1" smtClean="0">
                <a:solidFill>
                  <a:schemeClr val="tx1"/>
                </a:solidFill>
              </a:rPr>
              <a:t>BioASQ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challenge </a:t>
            </a:r>
            <a:r>
              <a:rPr lang="en-US" dirty="0" smtClean="0">
                <a:solidFill>
                  <a:schemeClr val="tx1"/>
                </a:solidFill>
              </a:rPr>
              <a:t>series will be organized by the </a:t>
            </a:r>
            <a:r>
              <a:rPr lang="en-US" dirty="0" err="1">
                <a:solidFill>
                  <a:schemeClr val="tx1"/>
                </a:solidFill>
              </a:rPr>
              <a:t>BioASQ</a:t>
            </a:r>
            <a:r>
              <a:rPr lang="en-US" dirty="0">
                <a:solidFill>
                  <a:schemeClr val="tx1"/>
                </a:solidFill>
              </a:rPr>
              <a:t> project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►"/>
            </a:pPr>
            <a:r>
              <a:rPr lang="en-US" dirty="0" smtClean="0">
                <a:solidFill>
                  <a:schemeClr val="tx1"/>
                </a:solidFill>
              </a:rPr>
              <a:t>Funded by the European Commission, under FP7 ICT-2011.4.4 Intelligent Information Management.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►"/>
            </a:pPr>
            <a:r>
              <a:rPr lang="en-GB" dirty="0" smtClean="0">
                <a:solidFill>
                  <a:schemeClr val="tx1"/>
                </a:solidFill>
              </a:rPr>
              <a:t>Start: October 1, 2012 – End: September 30, 2014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►"/>
            </a:pPr>
            <a:r>
              <a:rPr lang="en-GB" dirty="0" smtClean="0">
                <a:solidFill>
                  <a:schemeClr val="tx1"/>
                </a:solidFill>
              </a:rPr>
              <a:t>Budget: 1.27 </a:t>
            </a:r>
            <a:r>
              <a:rPr lang="en-GB" dirty="0" err="1" smtClean="0">
                <a:solidFill>
                  <a:schemeClr val="tx1"/>
                </a:solidFill>
              </a:rPr>
              <a:t>MEuro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19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234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What is </a:t>
            </a:r>
            <a:r>
              <a:rPr lang="en-US" dirty="0" err="1" smtClean="0">
                <a:solidFill>
                  <a:schemeClr val="tx2"/>
                </a:solidFill>
              </a:rPr>
              <a:t>BioASQ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Clr>
                <a:schemeClr val="tx2"/>
              </a:buClr>
              <a:buNone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BIOASQ </a:t>
            </a:r>
            <a:r>
              <a:rPr lang="en-US" dirty="0" smtClean="0">
                <a:solidFill>
                  <a:schemeClr val="tx1"/>
                </a:solidFill>
              </a:rPr>
              <a:t>initiates a series of</a:t>
            </a:r>
            <a:r>
              <a:rPr lang="en-US" b="1" dirty="0" smtClean="0">
                <a:solidFill>
                  <a:schemeClr val="tx1"/>
                </a:solidFill>
              </a:rPr>
              <a:t> challenges </a:t>
            </a:r>
            <a:r>
              <a:rPr lang="en-US" dirty="0">
                <a:solidFill>
                  <a:schemeClr val="tx1"/>
                </a:solidFill>
              </a:rPr>
              <a:t>on </a:t>
            </a:r>
            <a:r>
              <a:rPr lang="en-US" b="1" dirty="0">
                <a:solidFill>
                  <a:schemeClr val="tx1"/>
                </a:solidFill>
              </a:rPr>
              <a:t>biomedical semantic indexing </a:t>
            </a:r>
            <a:r>
              <a:rPr lang="en-US" dirty="0">
                <a:solidFill>
                  <a:schemeClr val="tx1"/>
                </a:solidFill>
              </a:rPr>
              <a:t>and </a:t>
            </a:r>
            <a:r>
              <a:rPr lang="en-US" b="1" dirty="0">
                <a:solidFill>
                  <a:schemeClr val="tx1"/>
                </a:solidFill>
              </a:rPr>
              <a:t>question answering (QA). </a:t>
            </a:r>
            <a:endParaRPr lang="en-US" b="1" dirty="0" smtClean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►"/>
            </a:pPr>
            <a:endParaRPr lang="en-US" b="1" dirty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Participants will be required to index semantically content from </a:t>
            </a:r>
            <a:r>
              <a:rPr lang="en-US" b="1" dirty="0">
                <a:solidFill>
                  <a:schemeClr val="tx1"/>
                </a:solidFill>
              </a:rPr>
              <a:t>large-scale</a:t>
            </a:r>
            <a:r>
              <a:rPr lang="en-US" dirty="0">
                <a:solidFill>
                  <a:schemeClr val="tx1"/>
                </a:solidFill>
              </a:rPr>
              <a:t> biomedical sources (e.g., MEDLINE) </a:t>
            </a:r>
            <a:r>
              <a:rPr lang="en-US" dirty="0" smtClean="0">
                <a:solidFill>
                  <a:schemeClr val="tx1"/>
                </a:solidFill>
              </a:rPr>
              <a:t>and/or </a:t>
            </a:r>
          </a:p>
          <a:p>
            <a:pPr algn="just">
              <a:buClr>
                <a:schemeClr val="tx2"/>
              </a:buClr>
              <a:buFont typeface="Arial" pitchFamily="34" charset="0"/>
              <a:buChar char="►"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to assemble data from </a:t>
            </a:r>
            <a:r>
              <a:rPr lang="en-US" b="1" dirty="0">
                <a:solidFill>
                  <a:schemeClr val="tx1"/>
                </a:solidFill>
              </a:rPr>
              <a:t>multiple heterogeneous sources </a:t>
            </a:r>
            <a:r>
              <a:rPr lang="en-US" dirty="0">
                <a:solidFill>
                  <a:schemeClr val="tx1"/>
                </a:solidFill>
              </a:rPr>
              <a:t>(e.g., scientific articles, </a:t>
            </a:r>
            <a:r>
              <a:rPr lang="en-US" dirty="0" smtClean="0">
                <a:solidFill>
                  <a:schemeClr val="tx1"/>
                </a:solidFill>
              </a:rPr>
              <a:t>knowledge bases, </a:t>
            </a:r>
            <a:r>
              <a:rPr lang="en-US" dirty="0">
                <a:solidFill>
                  <a:schemeClr val="tx1"/>
                </a:solidFill>
              </a:rPr>
              <a:t>databases) </a:t>
            </a:r>
            <a:endParaRPr lang="en-US" dirty="0" smtClean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►"/>
            </a:pPr>
            <a:endParaRPr lang="en-US" dirty="0">
              <a:solidFill>
                <a:schemeClr val="tx1"/>
              </a:solidFill>
            </a:endParaRPr>
          </a:p>
          <a:p>
            <a:pPr algn="just">
              <a:buClr>
                <a:schemeClr val="tx2"/>
              </a:buClr>
              <a:buFont typeface="Arial" pitchFamily="34" charset="0"/>
              <a:buChar char="►"/>
            </a:pPr>
            <a:r>
              <a:rPr lang="en-US" dirty="0">
                <a:solidFill>
                  <a:schemeClr val="tx1"/>
                </a:solidFill>
              </a:rPr>
              <a:t>to compose </a:t>
            </a:r>
            <a:r>
              <a:rPr lang="en-US" b="1" dirty="0">
                <a:solidFill>
                  <a:schemeClr val="tx1"/>
                </a:solidFill>
              </a:rPr>
              <a:t>informative answers </a:t>
            </a:r>
            <a:r>
              <a:rPr lang="en-US" dirty="0">
                <a:solidFill>
                  <a:schemeClr val="tx1"/>
                </a:solidFill>
              </a:rPr>
              <a:t>to biomedical natural language questions.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2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966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0272" y="920477"/>
            <a:ext cx="5625306" cy="54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l"/>
            <a:r>
              <a:rPr lang="en-US" dirty="0" smtClean="0"/>
              <a:t>Project Consortium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Clr>
                <a:schemeClr val="tx2"/>
              </a:buClr>
              <a:buFont typeface="+mj-lt"/>
              <a:buAutoNum type="arabicPeriod"/>
            </a:pPr>
            <a:r>
              <a:rPr lang="en-GB" dirty="0" smtClean="0">
                <a:solidFill>
                  <a:schemeClr val="tx1"/>
                </a:solidFill>
              </a:rPr>
              <a:t>National </a:t>
            </a:r>
            <a:r>
              <a:rPr lang="en-GB" dirty="0">
                <a:solidFill>
                  <a:schemeClr val="tx1"/>
                </a:solidFill>
              </a:rPr>
              <a:t>Centre for Scientific Research “</a:t>
            </a:r>
            <a:r>
              <a:rPr lang="en-GB" dirty="0" err="1">
                <a:solidFill>
                  <a:schemeClr val="tx1"/>
                </a:solidFill>
              </a:rPr>
              <a:t>Demokritos</a:t>
            </a:r>
            <a:r>
              <a:rPr lang="en-GB" dirty="0">
                <a:solidFill>
                  <a:schemeClr val="tx1"/>
                </a:solidFill>
              </a:rPr>
              <a:t>” -</a:t>
            </a:r>
            <a:r>
              <a:rPr lang="en-US" dirty="0">
                <a:solidFill>
                  <a:schemeClr val="tx1"/>
                </a:solidFill>
              </a:rPr>
              <a:t>NSCR “D” (EL)</a:t>
            </a:r>
          </a:p>
          <a:p>
            <a:pPr marL="457200" indent="-457200" algn="just">
              <a:buClr>
                <a:schemeClr val="tx2"/>
              </a:buClr>
              <a:buFont typeface="+mj-lt"/>
              <a:buAutoNum type="arabicPeriod"/>
            </a:pPr>
            <a:r>
              <a:rPr lang="en-GB" dirty="0" err="1">
                <a:solidFill>
                  <a:schemeClr val="tx1"/>
                </a:solidFill>
              </a:rPr>
              <a:t>Transinsight</a:t>
            </a:r>
            <a:r>
              <a:rPr lang="en-GB" dirty="0">
                <a:solidFill>
                  <a:schemeClr val="tx1"/>
                </a:solidFill>
              </a:rPr>
              <a:t> GmbH – TI (D)</a:t>
            </a:r>
          </a:p>
          <a:p>
            <a:pPr marL="457200" indent="-457200" algn="just">
              <a:buClr>
                <a:schemeClr val="tx2"/>
              </a:buClr>
              <a:buFont typeface="+mj-lt"/>
              <a:buAutoNum type="arabicPeriod"/>
            </a:pPr>
            <a:r>
              <a:rPr lang="en-GB" dirty="0" err="1">
                <a:solidFill>
                  <a:schemeClr val="tx1"/>
                </a:solidFill>
              </a:rPr>
              <a:t>Universite</a:t>
            </a:r>
            <a:r>
              <a:rPr lang="en-GB" dirty="0">
                <a:solidFill>
                  <a:schemeClr val="tx1"/>
                </a:solidFill>
              </a:rPr>
              <a:t> Joseph Fourier-  UJF (F)</a:t>
            </a:r>
          </a:p>
          <a:p>
            <a:pPr marL="457200" indent="-457200" algn="just">
              <a:buClr>
                <a:schemeClr val="tx2"/>
              </a:buClr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University Leipzig - ULEI (D)</a:t>
            </a:r>
          </a:p>
          <a:p>
            <a:pPr marL="457200" indent="-457200" algn="just">
              <a:buClr>
                <a:schemeClr val="tx2"/>
              </a:buClr>
              <a:buFont typeface="+mj-lt"/>
              <a:buAutoNum type="arabicPeriod"/>
            </a:pPr>
            <a:r>
              <a:rPr lang="fr-FR" dirty="0" err="1">
                <a:solidFill>
                  <a:schemeClr val="tx1"/>
                </a:solidFill>
              </a:rPr>
              <a:t>Universite</a:t>
            </a:r>
            <a:r>
              <a:rPr lang="fr-FR" dirty="0">
                <a:solidFill>
                  <a:schemeClr val="tx1"/>
                </a:solidFill>
              </a:rPr>
              <a:t> Pierre et Marie Curie Paris 6 – UPMC (F)</a:t>
            </a:r>
          </a:p>
          <a:p>
            <a:pPr marL="457200" indent="-457200" algn="just">
              <a:buClr>
                <a:schemeClr val="tx2"/>
              </a:buClr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Athens University of Economics and Business – Research Centre – AUEB-RC (</a:t>
            </a:r>
            <a:r>
              <a:rPr lang="en-GB" dirty="0" smtClean="0">
                <a:solidFill>
                  <a:schemeClr val="tx1"/>
                </a:solidFill>
              </a:rPr>
              <a:t>EL)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869FF-4B70-4DE8-9949-B49B1D518EE3}" type="slidenum">
              <a:rPr lang="en-GB" smtClean="0"/>
              <a:pPr/>
              <a:t>20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9517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24 -0.01943 L 0.29791 0.272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145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3712" y="2204864"/>
            <a:ext cx="8229600" cy="179107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Thank you!</a:t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www.bioasq.org</a:t>
            </a:r>
            <a:endParaRPr lang="en-GB" sz="3200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21</a:t>
            </a:fld>
            <a:r>
              <a:rPr lang="en-GB" dirty="0" smtClean="0"/>
              <a:t>/21</a:t>
            </a:r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259632" y="4464808"/>
            <a:ext cx="7056784" cy="1526393"/>
            <a:chOff x="1115616" y="4725144"/>
            <a:chExt cx="6624736" cy="131192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xmlns="" val="2374207337"/>
                </p:ext>
              </p:extLst>
            </p:nvPr>
          </p:nvGraphicFramePr>
          <p:xfrm>
            <a:off x="1115616" y="4725144"/>
            <a:ext cx="6096000" cy="13119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115616" y="5707995"/>
              <a:ext cx="6624736" cy="290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</a:t>
              </a:r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March 2013              June 2013              August 2013             September 2013</a:t>
              </a:r>
              <a:endParaRPr lang="en-GB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528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3989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Examples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Clr>
                <a:schemeClr val="tx2"/>
              </a:buClr>
              <a:buNone/>
            </a:pPr>
            <a:r>
              <a:rPr lang="en-GB" b="1" dirty="0" smtClean="0">
                <a:solidFill>
                  <a:schemeClr val="tx1"/>
                </a:solidFill>
              </a:rPr>
              <a:t>Issue 1: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Evaluate the safety and the effects of T3 treatment in patients with acute myocardial infarction.</a:t>
            </a:r>
          </a:p>
          <a:p>
            <a:pPr marL="0" indent="0" algn="just">
              <a:buClr>
                <a:schemeClr val="tx2"/>
              </a:buClr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n-GB" b="1" dirty="0" smtClean="0">
                <a:solidFill>
                  <a:schemeClr val="tx2"/>
                </a:solidFill>
              </a:rPr>
              <a:t>Q1: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What is the role of thyroid hormones administration in the treatment of heart failure</a:t>
            </a:r>
            <a:r>
              <a:rPr lang="en-GB" dirty="0" smtClean="0">
                <a:solidFill>
                  <a:schemeClr val="tx2"/>
                </a:solidFill>
              </a:rPr>
              <a:t>?</a:t>
            </a:r>
          </a:p>
          <a:p>
            <a:pPr marL="0" indent="0" algn="just">
              <a:buClr>
                <a:schemeClr val="tx2"/>
              </a:buClr>
              <a:buNone/>
            </a:pPr>
            <a:endParaRPr lang="en-GB" dirty="0">
              <a:solidFill>
                <a:schemeClr val="tx2"/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n-GB" b="1" dirty="0">
                <a:solidFill>
                  <a:schemeClr val="tx1"/>
                </a:solidFill>
              </a:rPr>
              <a:t>Issue </a:t>
            </a:r>
            <a:r>
              <a:rPr lang="en-GB" b="1" dirty="0" smtClean="0">
                <a:solidFill>
                  <a:schemeClr val="tx1"/>
                </a:solidFill>
              </a:rPr>
              <a:t>2: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Evaluate </a:t>
            </a: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effects of TNF </a:t>
            </a:r>
            <a:r>
              <a:rPr lang="en-GB" dirty="0" smtClean="0">
                <a:solidFill>
                  <a:schemeClr val="tx1"/>
                </a:solidFill>
              </a:rPr>
              <a:t>blockade in opportunistic infection.</a:t>
            </a:r>
            <a:endParaRPr lang="en-GB" dirty="0">
              <a:solidFill>
                <a:schemeClr val="tx1"/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n-GB" b="1" dirty="0" smtClean="0">
                <a:solidFill>
                  <a:schemeClr val="tx2"/>
                </a:solidFill>
              </a:rPr>
              <a:t>Q2: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>
                <a:solidFill>
                  <a:schemeClr val="tx2"/>
                </a:solidFill>
              </a:rPr>
              <a:t>Does TNF blockade cause opportunistic infection?</a:t>
            </a:r>
          </a:p>
          <a:p>
            <a:pPr marL="0" indent="0" algn="just">
              <a:buClr>
                <a:schemeClr val="tx2"/>
              </a:buClr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n-GB" dirty="0" smtClean="0">
                <a:solidFill>
                  <a:schemeClr val="tx1"/>
                </a:solidFill>
              </a:rPr>
              <a:t>Unfortunately, the questions cannot be submitted directly to current bibliographic databases ...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3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904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9610" y="0"/>
            <a:ext cx="915361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Example 1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GB" sz="2000" b="1" dirty="0">
                <a:solidFill>
                  <a:schemeClr val="tx2"/>
                </a:solidFill>
              </a:rPr>
              <a:t>Q1:</a:t>
            </a:r>
            <a:r>
              <a:rPr lang="en-GB" sz="2000" dirty="0">
                <a:solidFill>
                  <a:schemeClr val="tx2"/>
                </a:solidFill>
              </a:rPr>
              <a:t> What is the role of thyroid hormones administration in the treatment of heart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7"/>
            <a:ext cx="7992888" cy="936104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2"/>
              </a:buClr>
              <a:buNone/>
            </a:pPr>
            <a:r>
              <a:rPr lang="en-GB" dirty="0" smtClean="0">
                <a:solidFill>
                  <a:schemeClr val="tx1"/>
                </a:solidFill>
              </a:rPr>
              <a:t>Identify related terms/concepts</a:t>
            </a:r>
            <a:endParaRPr lang="en-GB" dirty="0">
              <a:solidFill>
                <a:schemeClr val="tx1"/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n-GB" dirty="0" smtClean="0">
                <a:solidFill>
                  <a:schemeClr val="tx2"/>
                </a:solidFill>
              </a:rPr>
              <a:t>	</a:t>
            </a:r>
            <a:r>
              <a:rPr lang="en-GB" sz="2000" dirty="0" smtClean="0">
                <a:solidFill>
                  <a:schemeClr val="tx2"/>
                </a:solidFill>
              </a:rPr>
              <a:t>heart failure, infarction, </a:t>
            </a:r>
            <a:r>
              <a:rPr lang="en-GB" sz="2000" dirty="0">
                <a:solidFill>
                  <a:schemeClr val="tx2"/>
                </a:solidFill>
              </a:rPr>
              <a:t>thyroid hormone treatment </a:t>
            </a:r>
          </a:p>
          <a:p>
            <a:pPr marL="0" indent="0" algn="just">
              <a:buClr>
                <a:schemeClr val="tx2"/>
              </a:buClr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4</a:t>
            </a:fld>
            <a:r>
              <a:rPr lang="en-GB" dirty="0" smtClean="0"/>
              <a:t>/21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5536" y="1988840"/>
            <a:ext cx="8748464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x-none" sz="2400" smtClean="0">
                <a:latin typeface="Arial" pitchFamily="34" charset="0"/>
                <a:cs typeface="Arial" pitchFamily="34" charset="0"/>
              </a:rPr>
              <a:t>Retrieve </a:t>
            </a:r>
            <a:r>
              <a:rPr lang="x-none" sz="2400" dirty="0" smtClean="0">
                <a:latin typeface="Arial" pitchFamily="34" charset="0"/>
                <a:cs typeface="Arial" pitchFamily="34" charset="0"/>
              </a:rPr>
              <a:t>and select </a:t>
            </a:r>
            <a:r>
              <a:rPr lang="x-none" sz="2400" smtClean="0">
                <a:latin typeface="Arial" pitchFamily="34" charset="0"/>
                <a:cs typeface="Arial" pitchFamily="34" charset="0"/>
              </a:rPr>
              <a:t>relevant sni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x-none" sz="2400" smtClean="0">
                <a:latin typeface="Arial" pitchFamily="34" charset="0"/>
                <a:cs typeface="Arial" pitchFamily="34" charset="0"/>
              </a:rPr>
              <a:t>pets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	</a:t>
            </a:r>
            <a:r>
              <a:rPr lang="x-none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Signaling </a:t>
            </a:r>
            <a:r>
              <a:rPr lang="x-none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Mechanisms in Thyroid Hormone-Induced </a:t>
            </a:r>
            <a:r>
              <a:rPr lang="x-none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Cardiac Hypertrophy</a:t>
            </a:r>
            <a:endParaRPr lang="en-US" dirty="0" smtClean="0">
              <a:solidFill>
                <a:schemeClr val="tx2"/>
              </a:solidFill>
              <a:latin typeface="Arial" pitchFamily="34" charset="0"/>
              <a:ea typeface="Courier New"/>
              <a:cs typeface="Arial" pitchFamily="34" charset="0"/>
              <a:sym typeface="Courier New"/>
            </a:endParaRPr>
          </a:p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	</a:t>
            </a:r>
            <a:r>
              <a:rPr lang="x-none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... </a:t>
            </a:r>
            <a:r>
              <a:rPr lang="x-none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possibility of their therapeutic utility in the treatment of the post-infarcted heart or in heart failure</a:t>
            </a:r>
            <a:r>
              <a:rPr lang="x-none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. </a:t>
            </a:r>
            <a:endParaRPr lang="en-US" dirty="0" smtClean="0">
              <a:solidFill>
                <a:schemeClr val="tx2"/>
              </a:solidFill>
              <a:latin typeface="Arial" pitchFamily="34" charset="0"/>
              <a:ea typeface="Courier New"/>
              <a:cs typeface="Arial" pitchFamily="34" charset="0"/>
              <a:sym typeface="Courier New"/>
            </a:endParaRPr>
          </a:p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	</a:t>
            </a:r>
            <a:r>
              <a:rPr lang="x-none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... </a:t>
            </a:r>
            <a:r>
              <a:rPr lang="x-none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Cardiac growth in response to thyroid hormones (L-thyroxine, </a:t>
            </a:r>
            <a:r>
              <a:rPr lang="x-none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T4 ...</a:t>
            </a:r>
            <a:endParaRPr lang="en-US" dirty="0" smtClean="0">
              <a:solidFill>
                <a:schemeClr val="tx2"/>
              </a:solidFill>
              <a:latin typeface="Arial" pitchFamily="34" charset="0"/>
              <a:ea typeface="Courier New"/>
              <a:cs typeface="Arial" pitchFamily="34" charset="0"/>
              <a:sym typeface="Courier New"/>
            </a:endParaRPr>
          </a:p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	</a:t>
            </a:r>
            <a:r>
              <a:rPr lang="x-none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…</a:t>
            </a:r>
            <a:endParaRPr lang="en-US" dirty="0" smtClean="0">
              <a:solidFill>
                <a:schemeClr val="tx2"/>
              </a:solidFill>
              <a:latin typeface="Arial" pitchFamily="34" charset="0"/>
              <a:ea typeface="Courier New"/>
              <a:cs typeface="Arial" pitchFamily="34" charset="0"/>
              <a:sym typeface="Courier New"/>
            </a:endParaRPr>
          </a:p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	</a:t>
            </a:r>
            <a:r>
              <a:rPr lang="x-none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[PMIDs</a:t>
            </a:r>
            <a:r>
              <a:rPr lang="x-none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: 20005976, </a:t>
            </a:r>
            <a:r>
              <a:rPr lang="x-none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21860776]</a:t>
            </a:r>
            <a:endParaRPr lang="x-none" dirty="0" smtClean="0">
              <a:solidFill>
                <a:schemeClr val="tx2"/>
              </a:solidFill>
              <a:latin typeface="Arial" pitchFamily="34" charset="0"/>
              <a:ea typeface="Courier New"/>
              <a:cs typeface="Arial" pitchFamily="34" charset="0"/>
              <a:sym typeface="Courier New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5536" y="4836293"/>
            <a:ext cx="8496944" cy="1545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x-none" sz="2400">
                <a:latin typeface="Arial" pitchFamily="34" charset="0"/>
                <a:cs typeface="Arial" pitchFamily="34" charset="0"/>
                <a:sym typeface="Courier New"/>
              </a:rPr>
              <a:t>Consolidate </a:t>
            </a:r>
            <a:r>
              <a:rPr lang="x-none" sz="2400" dirty="0">
                <a:latin typeface="Arial" pitchFamily="34" charset="0"/>
                <a:cs typeface="Arial" pitchFamily="34" charset="0"/>
                <a:sym typeface="Courier New"/>
              </a:rPr>
              <a:t>relevant snippets </a:t>
            </a:r>
            <a:r>
              <a:rPr lang="x-none" sz="2400">
                <a:latin typeface="Arial" pitchFamily="34" charset="0"/>
                <a:cs typeface="Arial" pitchFamily="34" charset="0"/>
                <a:sym typeface="Courier New"/>
              </a:rPr>
              <a:t>as answers</a:t>
            </a:r>
            <a:endParaRPr lang="en-US" sz="2400" dirty="0">
              <a:latin typeface="Arial" pitchFamily="34" charset="0"/>
              <a:cs typeface="Arial" pitchFamily="34" charset="0"/>
              <a:sym typeface="Courier New"/>
            </a:endParaRPr>
          </a:p>
          <a:p>
            <a:pPr marL="45720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en-US" sz="2300" dirty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	</a:t>
            </a:r>
            <a:r>
              <a:rPr lang="x-none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Cardiac growth may be a response to thyroid hormones. Thus, administration of thyroid hormones may be useful in the treatment of heart failure. Subclinical hypothyroidism may be a cause of heart failure</a:t>
            </a:r>
            <a:r>
              <a:rPr lang="en-US" sz="1900" dirty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.</a:t>
            </a:r>
            <a:endParaRPr lang="x-none" sz="1900">
              <a:solidFill>
                <a:schemeClr val="tx2"/>
              </a:solidFill>
              <a:latin typeface="Arial" pitchFamily="34" charset="0"/>
              <a:ea typeface="Courier New"/>
              <a:cs typeface="Arial" pitchFamily="34" charset="0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89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Example 2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GB" sz="2000" b="1" dirty="0">
                <a:solidFill>
                  <a:schemeClr val="tx2"/>
                </a:solidFill>
              </a:rPr>
              <a:t>Q2:</a:t>
            </a:r>
            <a:r>
              <a:rPr lang="en-GB" sz="2000" dirty="0">
                <a:solidFill>
                  <a:schemeClr val="tx2"/>
                </a:solidFill>
              </a:rPr>
              <a:t> Does TNF blockade cause opportunistic infection</a:t>
            </a:r>
            <a:r>
              <a:rPr lang="en-GB" sz="2000" dirty="0" smtClean="0">
                <a:solidFill>
                  <a:schemeClr val="tx2"/>
                </a:solidFill>
              </a:rPr>
              <a:t>?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032" y="1268760"/>
            <a:ext cx="8874224" cy="887658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tx2"/>
              </a:buClr>
              <a:buNone/>
            </a:pPr>
            <a:r>
              <a:rPr lang="en-GB" sz="2200" dirty="0" smtClean="0">
                <a:solidFill>
                  <a:schemeClr val="tx1"/>
                </a:solidFill>
              </a:rPr>
              <a:t>Identify related terms/concepts</a:t>
            </a:r>
          </a:p>
          <a:p>
            <a:pPr marL="0" indent="0" algn="just">
              <a:buClr>
                <a:schemeClr val="tx2"/>
              </a:buClr>
              <a:buNone/>
            </a:pPr>
            <a:r>
              <a:rPr lang="en-GB" sz="2000" dirty="0" smtClean="0">
                <a:solidFill>
                  <a:schemeClr val="tx2"/>
                </a:solidFill>
              </a:rPr>
              <a:t>	TNF blockade, anti-</a:t>
            </a:r>
            <a:r>
              <a:rPr lang="en-GB" sz="2000" dirty="0" err="1" smtClean="0">
                <a:solidFill>
                  <a:schemeClr val="tx2"/>
                </a:solidFill>
              </a:rPr>
              <a:t>tumor</a:t>
            </a:r>
            <a:r>
              <a:rPr lang="en-GB" sz="2000" dirty="0" smtClean="0">
                <a:solidFill>
                  <a:schemeClr val="tx2"/>
                </a:solidFill>
              </a:rPr>
              <a:t> therapy, opportunistic infection</a:t>
            </a:r>
            <a:endParaRPr lang="en-GB" sz="2000" dirty="0">
              <a:solidFill>
                <a:schemeClr val="tx2"/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5</a:t>
            </a:fld>
            <a:r>
              <a:rPr lang="en-GB" dirty="0" smtClean="0"/>
              <a:t>/21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8032" y="2060848"/>
            <a:ext cx="8748464" cy="352839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x-none" sz="5600" smtClean="0">
                <a:latin typeface="Arial" pitchFamily="34" charset="0"/>
                <a:cs typeface="Arial" pitchFamily="34" charset="0"/>
              </a:rPr>
              <a:t>Retrieve </a:t>
            </a:r>
            <a:r>
              <a:rPr lang="x-none" sz="5600" dirty="0" smtClean="0">
                <a:latin typeface="Arial" pitchFamily="34" charset="0"/>
                <a:cs typeface="Arial" pitchFamily="34" charset="0"/>
              </a:rPr>
              <a:t>and select </a:t>
            </a:r>
            <a:r>
              <a:rPr lang="x-none" sz="5600" smtClean="0">
                <a:latin typeface="Arial" pitchFamily="34" charset="0"/>
                <a:cs typeface="Arial" pitchFamily="34" charset="0"/>
              </a:rPr>
              <a:t>relevant sni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x-none" sz="5600" smtClean="0">
                <a:latin typeface="Arial" pitchFamily="34" charset="0"/>
                <a:cs typeface="Arial" pitchFamily="34" charset="0"/>
              </a:rPr>
              <a:t>pets</a:t>
            </a:r>
            <a:endParaRPr lang="en-US" sz="5600" dirty="0" smtClean="0">
              <a:latin typeface="Arial" pitchFamily="34" charset="0"/>
              <a:cs typeface="Arial" pitchFamily="34" charset="0"/>
            </a:endParaRPr>
          </a:p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en-US" sz="4800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	</a:t>
            </a:r>
            <a:r>
              <a:rPr lang="en-GB" sz="4500" dirty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Opportunistic infections, especially reactivation with M. tuberculosis, are major complications during treatment with anti-TNF </a:t>
            </a:r>
            <a:r>
              <a:rPr lang="en-GB" sz="4500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agents ...</a:t>
            </a:r>
          </a:p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en-GB" sz="4500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	Neutralization </a:t>
            </a:r>
            <a:r>
              <a:rPr lang="en-GB" sz="4500" dirty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of TNF causes a decrease in the inflammatory response but increases susceptibility to opportunistic infections such as fungal </a:t>
            </a:r>
            <a:r>
              <a:rPr lang="en-GB" sz="4500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infections ...</a:t>
            </a:r>
          </a:p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en-GB" sz="4500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	... association </a:t>
            </a:r>
            <a:r>
              <a:rPr lang="en-GB" sz="4500" dirty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of anti-</a:t>
            </a:r>
            <a:r>
              <a:rPr lang="en-GB" sz="4500" dirty="0" err="1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tumor</a:t>
            </a:r>
            <a:r>
              <a:rPr lang="en-GB" sz="4500" dirty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 necrosis factor therapy with opportunistic infections in rheumatoid arthritis (RA) patients has been </a:t>
            </a:r>
            <a:r>
              <a:rPr lang="en-GB" sz="4500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reported ...</a:t>
            </a:r>
          </a:p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en-GB" sz="4500" dirty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	</a:t>
            </a:r>
            <a:r>
              <a:rPr lang="en-GB" sz="4500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... all </a:t>
            </a:r>
            <a:r>
              <a:rPr lang="en-GB" sz="4500" dirty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anti-TNF agents have been associated with a variety of serious and "routine" opportunistic infections, particularly </a:t>
            </a:r>
            <a:r>
              <a:rPr lang="en-GB" sz="4500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tuberculosis ...</a:t>
            </a:r>
            <a:endParaRPr lang="en-GB" sz="4500" dirty="0">
              <a:solidFill>
                <a:schemeClr val="tx2"/>
              </a:solidFill>
              <a:latin typeface="Arial" pitchFamily="34" charset="0"/>
              <a:ea typeface="Courier New"/>
              <a:cs typeface="Arial" pitchFamily="34" charset="0"/>
              <a:sym typeface="Courier New"/>
            </a:endParaRPr>
          </a:p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en-US" sz="4500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	</a:t>
            </a:r>
            <a:r>
              <a:rPr lang="x-none" sz="450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…</a:t>
            </a:r>
            <a:endParaRPr lang="en-US" sz="4500" dirty="0" smtClean="0">
              <a:solidFill>
                <a:schemeClr val="tx2"/>
              </a:solidFill>
              <a:latin typeface="Arial" pitchFamily="34" charset="0"/>
              <a:ea typeface="Courier New"/>
              <a:cs typeface="Arial" pitchFamily="34" charset="0"/>
              <a:sym typeface="Courier New"/>
            </a:endParaRPr>
          </a:p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en-US" sz="4500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	</a:t>
            </a:r>
            <a:r>
              <a:rPr lang="x-none" sz="450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[PMIDs: </a:t>
            </a:r>
            <a:r>
              <a:rPr lang="en-GB" sz="4500" dirty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22770648, 22398055, 22354637, 22311162</a:t>
            </a:r>
            <a:r>
              <a:rPr lang="x-none" sz="450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]</a:t>
            </a:r>
            <a:endParaRPr lang="en-US" sz="4500" dirty="0" smtClean="0">
              <a:solidFill>
                <a:schemeClr val="tx2"/>
              </a:solidFill>
              <a:latin typeface="Arial" pitchFamily="34" charset="0"/>
              <a:ea typeface="Courier New"/>
              <a:cs typeface="Arial" pitchFamily="34" charset="0"/>
              <a:sym typeface="Courier New"/>
            </a:endParaRPr>
          </a:p>
          <a:p>
            <a:pPr marL="457200" lvl="0" indent="-419100">
              <a:spcBef>
                <a:spcPts val="600"/>
              </a:spcBef>
              <a:buClr>
                <a:schemeClr val="dk1"/>
              </a:buClr>
              <a:buSzPct val="208333"/>
            </a:pPr>
            <a:endParaRPr lang="x-none" dirty="0" smtClean="0">
              <a:solidFill>
                <a:schemeClr val="tx2"/>
              </a:solidFill>
              <a:latin typeface="Arial" pitchFamily="34" charset="0"/>
              <a:ea typeface="Courier New"/>
              <a:cs typeface="Arial" pitchFamily="34" charset="0"/>
              <a:sym typeface="Courier New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3792" y="5229200"/>
            <a:ext cx="862270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x-none" sz="2200">
                <a:latin typeface="Arial" pitchFamily="34" charset="0"/>
                <a:cs typeface="Arial" pitchFamily="34" charset="0"/>
                <a:sym typeface="Courier New"/>
              </a:rPr>
              <a:t>Consolidate relevant snippets as answers</a:t>
            </a:r>
            <a:endParaRPr lang="en-US" sz="2200" dirty="0">
              <a:latin typeface="Arial" pitchFamily="34" charset="0"/>
              <a:cs typeface="Arial" pitchFamily="34" charset="0"/>
              <a:sym typeface="Courier New"/>
            </a:endParaRPr>
          </a:p>
          <a:p>
            <a:pPr marL="457200" indent="-419100">
              <a:spcBef>
                <a:spcPts val="600"/>
              </a:spcBef>
              <a:buClr>
                <a:schemeClr val="dk1"/>
              </a:buClr>
              <a:buSzPct val="208333"/>
            </a:pPr>
            <a:r>
              <a:rPr lang="en-US" sz="2000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	</a:t>
            </a:r>
            <a:r>
              <a:rPr lang="en-GB" dirty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TNF neutralization and anti-TNF agents have been reported to be associated with opportunistic </a:t>
            </a:r>
            <a:r>
              <a:rPr lang="en-GB" dirty="0" smtClean="0">
                <a:solidFill>
                  <a:schemeClr val="tx2"/>
                </a:solidFill>
                <a:latin typeface="Arial" pitchFamily="34" charset="0"/>
                <a:ea typeface="Courier New"/>
                <a:cs typeface="Arial" pitchFamily="34" charset="0"/>
                <a:sym typeface="Courier New"/>
              </a:rPr>
              <a:t>infections, particularly tuberculosis.</a:t>
            </a:r>
            <a:endParaRPr lang="en-GB" dirty="0">
              <a:solidFill>
                <a:schemeClr val="tx2"/>
              </a:solidFill>
              <a:latin typeface="Arial" pitchFamily="34" charset="0"/>
              <a:ea typeface="Courier New"/>
              <a:cs typeface="Arial" pitchFamily="34" charset="0"/>
              <a:sym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tx2"/>
                </a:solidFill>
              </a:rPr>
              <a:t>Biomedical semantic indexing and QA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1484784"/>
            <a:ext cx="8134350" cy="4352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6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710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Challenge Objectives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chemeClr val="tx2"/>
              </a:buClr>
              <a:buNone/>
            </a:pPr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b="1" dirty="0" smtClean="0">
                <a:solidFill>
                  <a:schemeClr val="tx1"/>
                </a:solidFill>
              </a:rPr>
              <a:t>challenge (aka competition or shared task) </a:t>
            </a:r>
            <a:r>
              <a:rPr lang="en-GB" dirty="0" smtClean="0">
                <a:solidFill>
                  <a:schemeClr val="tx1"/>
                </a:solidFill>
              </a:rPr>
              <a:t>will</a:t>
            </a:r>
            <a:r>
              <a:rPr lang="en-GB" b="1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assess:</a:t>
            </a:r>
          </a:p>
          <a:p>
            <a:pPr marL="0" indent="0" algn="just">
              <a:buClr>
                <a:schemeClr val="tx2"/>
              </a:buClr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457200" indent="-457200" algn="just">
              <a:buClr>
                <a:schemeClr val="tx2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large-scale classification of biomedical documents </a:t>
            </a:r>
            <a:r>
              <a:rPr lang="en-GB" dirty="0">
                <a:solidFill>
                  <a:schemeClr val="tx1"/>
                </a:solidFill>
              </a:rPr>
              <a:t>onto ontology </a:t>
            </a:r>
            <a:r>
              <a:rPr lang="en-GB" dirty="0" smtClean="0">
                <a:solidFill>
                  <a:schemeClr val="tx1"/>
                </a:solidFill>
              </a:rPr>
              <a:t>concepts (semantic indexing),</a:t>
            </a:r>
            <a:endParaRPr lang="en-GB" dirty="0">
              <a:solidFill>
                <a:schemeClr val="tx1"/>
              </a:solidFill>
            </a:endParaRPr>
          </a:p>
          <a:p>
            <a:pPr marL="457200" indent="-457200" algn="just">
              <a:buClr>
                <a:schemeClr val="tx2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classification of biomedical questions </a:t>
            </a:r>
            <a:r>
              <a:rPr lang="en-GB" dirty="0">
                <a:solidFill>
                  <a:schemeClr val="tx1"/>
                </a:solidFill>
              </a:rPr>
              <a:t>onto </a:t>
            </a:r>
            <a:r>
              <a:rPr lang="en-GB" dirty="0" smtClean="0">
                <a:solidFill>
                  <a:schemeClr val="tx1"/>
                </a:solidFill>
              </a:rPr>
              <a:t>relevant concepts,</a:t>
            </a:r>
            <a:endParaRPr lang="en-GB" dirty="0">
              <a:solidFill>
                <a:schemeClr val="tx1"/>
              </a:solidFill>
            </a:endParaRPr>
          </a:p>
          <a:p>
            <a:pPr marL="457200" indent="-457200" algn="just">
              <a:buClr>
                <a:schemeClr val="tx2"/>
              </a:buClr>
              <a:buFont typeface="+mj-lt"/>
              <a:buAutoNum type="arabicPeriod"/>
            </a:pPr>
            <a:r>
              <a:rPr lang="en-GB" b="1" dirty="0" smtClean="0">
                <a:solidFill>
                  <a:schemeClr val="tx1"/>
                </a:solidFill>
              </a:rPr>
              <a:t>retrieval </a:t>
            </a:r>
            <a:r>
              <a:rPr lang="en-GB" dirty="0" smtClean="0">
                <a:solidFill>
                  <a:schemeClr val="tx1"/>
                </a:solidFill>
              </a:rPr>
              <a:t>of </a:t>
            </a:r>
            <a:r>
              <a:rPr lang="en-GB" dirty="0">
                <a:solidFill>
                  <a:schemeClr val="tx1"/>
                </a:solidFill>
              </a:rPr>
              <a:t>relevant document snippets, </a:t>
            </a:r>
            <a:r>
              <a:rPr lang="en-GB" dirty="0" smtClean="0">
                <a:solidFill>
                  <a:schemeClr val="tx1"/>
                </a:solidFill>
              </a:rPr>
              <a:t>concepts and knowledge base triples,</a:t>
            </a:r>
            <a:endParaRPr lang="en-GB" dirty="0">
              <a:solidFill>
                <a:schemeClr val="tx1"/>
              </a:solidFill>
            </a:endParaRPr>
          </a:p>
          <a:p>
            <a:pPr marL="457200" indent="-457200" algn="just">
              <a:buClr>
                <a:schemeClr val="tx2"/>
              </a:buClr>
              <a:buFont typeface="+mj-lt"/>
              <a:buAutoNum type="arabicPeriod"/>
            </a:pPr>
            <a:r>
              <a:rPr lang="en-GB" b="1" dirty="0">
                <a:solidFill>
                  <a:schemeClr val="tx1"/>
                </a:solidFill>
              </a:rPr>
              <a:t>delivery </a:t>
            </a:r>
            <a:r>
              <a:rPr lang="en-GB" dirty="0">
                <a:solidFill>
                  <a:schemeClr val="tx1"/>
                </a:solidFill>
              </a:rPr>
              <a:t>of the retrieved information in a concise and </a:t>
            </a:r>
            <a:r>
              <a:rPr lang="en-GB" b="1" dirty="0">
                <a:solidFill>
                  <a:schemeClr val="tx1"/>
                </a:solidFill>
              </a:rPr>
              <a:t>user-understandable form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7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3333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challenge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chemeClr val="tx2"/>
              </a:buClr>
              <a:buNone/>
            </a:pPr>
            <a:r>
              <a:rPr lang="en-GB" dirty="0" smtClean="0">
                <a:solidFill>
                  <a:schemeClr val="tx1"/>
                </a:solidFill>
              </a:rPr>
              <a:t>Imaginary participant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dirty="0" err="1" smtClean="0">
                <a:solidFill>
                  <a:schemeClr val="tx1"/>
                </a:solidFill>
              </a:rPr>
              <a:t>MedAnswers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Inc. 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 algn="just">
              <a:buClr>
                <a:schemeClr val="tx2"/>
              </a:buClr>
              <a:buNone/>
            </a:pPr>
            <a:r>
              <a:rPr lang="en-GB" b="1" dirty="0" smtClean="0">
                <a:solidFill>
                  <a:schemeClr val="tx1"/>
                </a:solidFill>
              </a:rPr>
              <a:t>Task </a:t>
            </a:r>
            <a:r>
              <a:rPr lang="en-GB" b="1" dirty="0">
                <a:solidFill>
                  <a:schemeClr val="tx1"/>
                </a:solidFill>
              </a:rPr>
              <a:t>1a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b="1" dirty="0">
                <a:solidFill>
                  <a:schemeClr val="tx1"/>
                </a:solidFill>
              </a:rPr>
              <a:t>Large-scale online biomedical semantic </a:t>
            </a:r>
            <a:r>
              <a:rPr lang="en-GB" b="1" dirty="0" smtClean="0">
                <a:solidFill>
                  <a:schemeClr val="tx1"/>
                </a:solidFill>
              </a:rPr>
              <a:t>indexing</a:t>
            </a:r>
            <a:endParaRPr lang="en-GB" sz="2200" b="1" dirty="0" smtClean="0">
              <a:solidFill>
                <a:schemeClr val="tx1"/>
              </a:solidFill>
            </a:endParaRPr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 err="1" smtClean="0"/>
              <a:t>BioASQ</a:t>
            </a:r>
            <a:r>
              <a:rPr lang="en-GB" sz="2400" dirty="0" smtClean="0"/>
              <a:t> distributes new unclassified </a:t>
            </a:r>
            <a:r>
              <a:rPr lang="en-GB" sz="2400" dirty="0" err="1" smtClean="0"/>
              <a:t>PubMed</a:t>
            </a:r>
            <a:r>
              <a:rPr lang="en-GB" sz="2400" dirty="0" smtClean="0"/>
              <a:t> documents</a:t>
            </a:r>
          </a:p>
          <a:p>
            <a:pPr marL="342900" lvl="1" indent="-342900" algn="just">
              <a:buClr>
                <a:schemeClr val="tx2"/>
              </a:buClr>
              <a:buSzPct val="80000"/>
              <a:buFont typeface="Arial" pitchFamily="34" charset="0"/>
              <a:buChar char="►"/>
            </a:pPr>
            <a:r>
              <a:rPr lang="en-GB" sz="2400" dirty="0" err="1" smtClean="0"/>
              <a:t>MedAnswers</a:t>
            </a:r>
            <a:r>
              <a:rPr lang="en-GB" sz="2400" dirty="0" smtClean="0"/>
              <a:t> </a:t>
            </a:r>
            <a:r>
              <a:rPr lang="en-GB" sz="2400" dirty="0"/>
              <a:t>attaches </a:t>
            </a:r>
            <a:r>
              <a:rPr lang="en-GB" sz="2400" dirty="0" err="1"/>
              <a:t>MeSH</a:t>
            </a:r>
            <a:r>
              <a:rPr lang="en-GB" sz="2400" dirty="0"/>
              <a:t> </a:t>
            </a:r>
            <a:r>
              <a:rPr lang="en-GB" sz="2400" dirty="0" smtClean="0"/>
              <a:t>terms</a:t>
            </a:r>
          </a:p>
          <a:p>
            <a:pPr marL="0" indent="0" algn="just">
              <a:buClr>
                <a:schemeClr val="tx2"/>
              </a:buClr>
              <a:buNone/>
            </a:pPr>
            <a:r>
              <a:rPr lang="en-GB" dirty="0" smtClean="0">
                <a:solidFill>
                  <a:schemeClr val="tx1"/>
                </a:solidFill>
              </a:rPr>
              <a:t>Evaluation when abstracts get classified by </a:t>
            </a:r>
            <a:r>
              <a:rPr lang="en-GB" dirty="0" err="1" smtClean="0">
                <a:solidFill>
                  <a:schemeClr val="tx1"/>
                </a:solidFill>
              </a:rPr>
              <a:t>PubMed</a:t>
            </a:r>
            <a:r>
              <a:rPr lang="en-GB" dirty="0" smtClean="0">
                <a:solidFill>
                  <a:schemeClr val="tx1"/>
                </a:solidFill>
              </a:rPr>
              <a:t> curators.</a:t>
            </a:r>
          </a:p>
          <a:p>
            <a:pPr marL="0" indent="0" algn="just">
              <a:buClr>
                <a:schemeClr val="tx2"/>
              </a:buClr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8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7458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09" y="980728"/>
            <a:ext cx="897998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à coins arrondis 13"/>
          <p:cNvSpPr/>
          <p:nvPr/>
        </p:nvSpPr>
        <p:spPr>
          <a:xfrm>
            <a:off x="7092280" y="404664"/>
            <a:ext cx="1512168" cy="7920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/>
              <a:t>Task</a:t>
            </a:r>
            <a:r>
              <a:rPr lang="fr-FR" sz="2800" b="1" dirty="0" smtClean="0"/>
              <a:t> 1a</a:t>
            </a:r>
            <a:endParaRPr lang="fr-FR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3923928" y="3861048"/>
            <a:ext cx="2448272" cy="576064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challenge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7F38-0DD0-4BD7-9C28-C987D09CBAE7}" type="slidenum">
              <a:rPr lang="en-GB" smtClean="0"/>
              <a:pPr/>
              <a:t>9</a:t>
            </a:fld>
            <a:r>
              <a:rPr lang="en-GB" dirty="0" smtClean="0"/>
              <a:t>/21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348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ASQ-presentation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925</Words>
  <Application>Microsoft Office PowerPoint</Application>
  <PresentationFormat>On-screen Show (4:3)</PresentationFormat>
  <Paragraphs>176</Paragraphs>
  <Slides>22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BioASQ-presentation-template</vt:lpstr>
      <vt:lpstr>Slide 1</vt:lpstr>
      <vt:lpstr>What is BioASQ</vt:lpstr>
      <vt:lpstr>Examples</vt:lpstr>
      <vt:lpstr>Example 1 Q1: What is the role of thyroid hormones administration in the treatment of heart failure</vt:lpstr>
      <vt:lpstr>Example 2 Q2: Does TNF blockade cause opportunistic infection?</vt:lpstr>
      <vt:lpstr>Biomedical semantic indexing and QA</vt:lpstr>
      <vt:lpstr>Challenge Objectives</vt:lpstr>
      <vt:lpstr>The challenge</vt:lpstr>
      <vt:lpstr>The challenge</vt:lpstr>
      <vt:lpstr>The challenge</vt:lpstr>
      <vt:lpstr>The challenge</vt:lpstr>
      <vt:lpstr>The Challenge</vt:lpstr>
      <vt:lpstr>Evaluation Measures</vt:lpstr>
      <vt:lpstr>Challenge Data – QA Benchmarks</vt:lpstr>
      <vt:lpstr>Annotation tool - mockup</vt:lpstr>
      <vt:lpstr> Social Network OntoWiki-DSSN as basis </vt:lpstr>
      <vt:lpstr>Participation</vt:lpstr>
      <vt:lpstr>Draft Schedule - 1st Challenge</vt:lpstr>
      <vt:lpstr>BioASQ Project</vt:lpstr>
      <vt:lpstr>Project Consortium</vt:lpstr>
      <vt:lpstr>Thank you!  www.bioasq.org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Anastasia Krithara</dc:creator>
  <cp:lastModifiedBy>paliourg</cp:lastModifiedBy>
  <cp:revision>183</cp:revision>
  <dcterms:created xsi:type="dcterms:W3CDTF">2012-10-02T13:11:41Z</dcterms:created>
  <dcterms:modified xsi:type="dcterms:W3CDTF">2012-11-03T20:27:14Z</dcterms:modified>
</cp:coreProperties>
</file>