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6858000" cx="12192000"/>
  <p:notesSz cx="6858000" cy="9144000"/>
  <p:embeddedFontLst>
    <p:embeddedFont>
      <p:font typeface="Arial Black"/>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iG2dlirC4LcDNNjwzuI2bDWL2l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1C115B-C909-4F89-B105-A54C44C6F310}">
  <a:tblStyle styleId="{5B1C115B-C909-4F89-B105-A54C44C6F310}"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ArialBlack-regular.fntdata"/><Relationship Id="rId7" Type="http://schemas.openxmlformats.org/officeDocument/2006/relationships/notesMaster" Target="notesMasters/notesMaster1.xml"/><Relationship Id="rId8" Type="http://schemas.openxmlformats.org/officeDocument/2006/relationships/slide" Target="slides/slide1.xml"/><Relationship Id="rId3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58d9767afa_1_7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258d9767afa_1_7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58d9767afa_1_4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g258d9767afa_1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58d9767afa_1_5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258d9767afa_1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58d9767afa_1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258d9767afa_1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8d9767afa_1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58d9767afa_1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g258d9767afa_1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58d9767afa_1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58d9767afa_1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5" name="Google Shape;355;g258d9767afa_1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58d9767afa_1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58d9767afa_1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5" name="Google Shape;365;g258d9767afa_1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58d9767afa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258d9767afa_1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g258d9767afa_1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58d9767afa_11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58d9767afa_11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g258d9767afa_11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57655f091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57655f091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57655f091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54ad2d7202_0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54ad2d7202_0_1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54ad2d7202_0_1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58d9767afa_162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58d9767afa_162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258d9767afa_162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58d976767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58d9767677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258d9767677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8d9767afa_1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8d9767afa_1_3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58d9767afa_1_3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553da805c0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553da805c0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553da805c0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553da805c0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2553da805c0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8d9767677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58d9767677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58d9767677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58d9767afa_162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58d9767afa_162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258d9767afa_162_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58d9767afa_1_8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258d9767afa_1_8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58d9767afa_1_6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g258d9767afa_1_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6"/>
          <p:cNvSpPr txBox="1"/>
          <p:nvPr>
            <p:ph type="ctrTitle"/>
          </p:nvPr>
        </p:nvSpPr>
        <p:spPr>
          <a:xfrm>
            <a:off x="1080000" y="3131928"/>
            <a:ext cx="9144000" cy="1332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4400"/>
              <a:buFont typeface="Calibri"/>
              <a:buNone/>
              <a:defRPr sz="4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 name="Google Shape;17;p6"/>
          <p:cNvSpPr txBox="1"/>
          <p:nvPr>
            <p:ph idx="1" type="subTitle"/>
          </p:nvPr>
        </p:nvSpPr>
        <p:spPr>
          <a:xfrm>
            <a:off x="1080000" y="4500000"/>
            <a:ext cx="9144000" cy="1655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7F7F7F"/>
              </a:buClr>
              <a:buSzPts val="2000"/>
              <a:buNone/>
              <a:defRPr sz="2000"/>
            </a:lvl1pPr>
            <a:lvl2pPr lvl="1" rtl="0" algn="ctr">
              <a:lnSpc>
                <a:spcPct val="90000"/>
              </a:lnSpc>
              <a:spcBef>
                <a:spcPts val="500"/>
              </a:spcBef>
              <a:spcAft>
                <a:spcPts val="0"/>
              </a:spcAft>
              <a:buClr>
                <a:srgbClr val="7F7F7F"/>
              </a:buClr>
              <a:buSzPts val="2000"/>
              <a:buNone/>
              <a:defRPr sz="2000"/>
            </a:lvl2pPr>
            <a:lvl3pPr lvl="2" rtl="0" algn="ctr">
              <a:lnSpc>
                <a:spcPct val="90000"/>
              </a:lnSpc>
              <a:spcBef>
                <a:spcPts val="500"/>
              </a:spcBef>
              <a:spcAft>
                <a:spcPts val="0"/>
              </a:spcAft>
              <a:buClr>
                <a:srgbClr val="7F7F7F"/>
              </a:buClr>
              <a:buSzPts val="1800"/>
              <a:buNone/>
              <a:defRPr sz="1800"/>
            </a:lvl3pPr>
            <a:lvl4pPr lvl="3" rtl="0" algn="ctr">
              <a:lnSpc>
                <a:spcPct val="90000"/>
              </a:lnSpc>
              <a:spcBef>
                <a:spcPts val="500"/>
              </a:spcBef>
              <a:spcAft>
                <a:spcPts val="0"/>
              </a:spcAft>
              <a:buClr>
                <a:srgbClr val="7F7F7F"/>
              </a:buClr>
              <a:buSzPts val="1600"/>
              <a:buNone/>
              <a:defRPr sz="1600"/>
            </a:lvl4pPr>
            <a:lvl5pPr lvl="4" rtl="0" algn="ctr">
              <a:lnSpc>
                <a:spcPct val="90000"/>
              </a:lnSpc>
              <a:spcBef>
                <a:spcPts val="500"/>
              </a:spcBef>
              <a:spcAft>
                <a:spcPts val="0"/>
              </a:spcAft>
              <a:buClr>
                <a:srgbClr val="7F7F7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8" name="Google Shape;18;p6"/>
          <p:cNvSpPr txBox="1"/>
          <p:nvPr>
            <p:ph idx="11" type="ftr"/>
          </p:nvPr>
        </p:nvSpPr>
        <p:spPr>
          <a:xfrm>
            <a:off x="1080000" y="6356350"/>
            <a:ext cx="104838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descr="A picture containing text, clipart&#10;&#10;Description automatically generated" id="19" name="Google Shape;19;p6"/>
          <p:cNvPicPr preferRelativeResize="0"/>
          <p:nvPr/>
        </p:nvPicPr>
        <p:blipFill rotWithShape="1">
          <a:blip r:embed="rId3">
            <a:alphaModFix/>
          </a:blip>
          <a:srcRect b="0" l="0" r="0" t="0"/>
          <a:stretch/>
        </p:blipFill>
        <p:spPr>
          <a:xfrm>
            <a:off x="426719" y="541867"/>
            <a:ext cx="6146801" cy="20489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66" name="Shape 66"/>
        <p:cNvGrpSpPr/>
        <p:nvPr/>
      </p:nvGrpSpPr>
      <p:grpSpPr>
        <a:xfrm>
          <a:off x="0" y="0"/>
          <a:ext cx="0" cy="0"/>
          <a:chOff x="0" y="0"/>
          <a:chExt cx="0" cy="0"/>
        </a:xfrm>
      </p:grpSpPr>
      <p:sp>
        <p:nvSpPr>
          <p:cNvPr id="67" name="Google Shape;67;g258d9767afa_1_105"/>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8" name="Google Shape;68;g258d9767afa_1_105"/>
          <p:cNvSpPr txBox="1"/>
          <p:nvPr>
            <p:ph idx="1" type="body"/>
          </p:nvPr>
        </p:nvSpPr>
        <p:spPr>
          <a:xfrm>
            <a:off x="611999" y="1620000"/>
            <a:ext cx="109881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9" name="Google Shape;69;g258d9767afa_1_105"/>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g258d9767afa_1_105"/>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71" name="Shape 71"/>
        <p:cNvGrpSpPr/>
        <p:nvPr/>
      </p:nvGrpSpPr>
      <p:grpSpPr>
        <a:xfrm>
          <a:off x="0" y="0"/>
          <a:ext cx="0" cy="0"/>
          <a:chOff x="0" y="0"/>
          <a:chExt cx="0" cy="0"/>
        </a:xfrm>
      </p:grpSpPr>
      <p:sp>
        <p:nvSpPr>
          <p:cNvPr id="72" name="Google Shape;72;g258d9767afa_1_110"/>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3" name="Google Shape;73;g258d9767afa_1_110"/>
          <p:cNvSpPr txBox="1"/>
          <p:nvPr>
            <p:ph idx="1" type="body"/>
          </p:nvPr>
        </p:nvSpPr>
        <p:spPr>
          <a:xfrm>
            <a:off x="612000" y="1620000"/>
            <a:ext cx="54000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4" name="Google Shape;74;g258d9767afa_1_110"/>
          <p:cNvSpPr txBox="1"/>
          <p:nvPr>
            <p:ph idx="2" type="body"/>
          </p:nvPr>
        </p:nvSpPr>
        <p:spPr>
          <a:xfrm>
            <a:off x="6172200" y="1620000"/>
            <a:ext cx="54000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5" name="Google Shape;75;g258d9767afa_1_110"/>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g258d9767afa_1_110"/>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ό" type="blank">
  <p:cSld name="BLANK">
    <p:spTree>
      <p:nvGrpSpPr>
        <p:cNvPr id="77" name="Shape 77"/>
        <p:cNvGrpSpPr/>
        <p:nvPr/>
      </p:nvGrpSpPr>
      <p:grpSpPr>
        <a:xfrm>
          <a:off x="0" y="0"/>
          <a:ext cx="0" cy="0"/>
          <a:chOff x="0" y="0"/>
          <a:chExt cx="0" cy="0"/>
        </a:xfrm>
      </p:grpSpPr>
      <p:sp>
        <p:nvSpPr>
          <p:cNvPr id="78" name="Google Shape;78;g258d9767afa_1_116"/>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9" name="Google Shape;79;g258d9767afa_1_116"/>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80" name="Shape 80"/>
        <p:cNvGrpSpPr/>
        <p:nvPr/>
      </p:nvGrpSpPr>
      <p:grpSpPr>
        <a:xfrm>
          <a:off x="0" y="0"/>
          <a:ext cx="0" cy="0"/>
          <a:chOff x="0" y="0"/>
          <a:chExt cx="0" cy="0"/>
        </a:xfrm>
      </p:grpSpPr>
      <p:sp>
        <p:nvSpPr>
          <p:cNvPr id="81" name="Google Shape;81;g258d9767afa_1_119"/>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g258d9767afa_1_119"/>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g258d9767afa_1_119"/>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84" name="Shape 84"/>
        <p:cNvGrpSpPr/>
        <p:nvPr/>
      </p:nvGrpSpPr>
      <p:grpSpPr>
        <a:xfrm>
          <a:off x="0" y="0"/>
          <a:ext cx="0" cy="0"/>
          <a:chOff x="0" y="0"/>
          <a:chExt cx="0" cy="0"/>
        </a:xfrm>
      </p:grpSpPr>
      <p:sp>
        <p:nvSpPr>
          <p:cNvPr id="85" name="Google Shape;85;g258d9767afa_1_123"/>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g258d9767afa_1_123"/>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87" name="Google Shape;87;g258d9767afa_1_123"/>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g258d9767afa_1_123"/>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89" name="Shape 89"/>
        <p:cNvGrpSpPr/>
        <p:nvPr/>
      </p:nvGrpSpPr>
      <p:grpSpPr>
        <a:xfrm>
          <a:off x="0" y="0"/>
          <a:ext cx="0" cy="0"/>
          <a:chOff x="0" y="0"/>
          <a:chExt cx="0" cy="0"/>
        </a:xfrm>
      </p:grpSpPr>
      <p:sp>
        <p:nvSpPr>
          <p:cNvPr id="90" name="Google Shape;90;g258d9767afa_1_12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1" name="Google Shape;91;g258d9767afa_1_128"/>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rgbClr val="7F7F7F"/>
              </a:buClr>
              <a:buSzPts val="3200"/>
              <a:buChar char="•"/>
              <a:defRPr sz="3200"/>
            </a:lvl1pPr>
            <a:lvl2pPr indent="-406400" lvl="1" marL="914400" rtl="0" algn="l">
              <a:lnSpc>
                <a:spcPct val="90000"/>
              </a:lnSpc>
              <a:spcBef>
                <a:spcPts val="500"/>
              </a:spcBef>
              <a:spcAft>
                <a:spcPts val="0"/>
              </a:spcAft>
              <a:buClr>
                <a:srgbClr val="7F7F7F"/>
              </a:buClr>
              <a:buSzPts val="2800"/>
              <a:buChar char="•"/>
              <a:defRPr sz="2800"/>
            </a:lvl2pPr>
            <a:lvl3pPr indent="-381000" lvl="2" marL="1371600" rtl="0" algn="l">
              <a:lnSpc>
                <a:spcPct val="90000"/>
              </a:lnSpc>
              <a:spcBef>
                <a:spcPts val="500"/>
              </a:spcBef>
              <a:spcAft>
                <a:spcPts val="0"/>
              </a:spcAft>
              <a:buClr>
                <a:srgbClr val="7F7F7F"/>
              </a:buClr>
              <a:buSzPts val="2400"/>
              <a:buChar char="•"/>
              <a:defRPr sz="2400"/>
            </a:lvl3pPr>
            <a:lvl4pPr indent="-355600" lvl="3" marL="1828800" rtl="0" algn="l">
              <a:lnSpc>
                <a:spcPct val="90000"/>
              </a:lnSpc>
              <a:spcBef>
                <a:spcPts val="500"/>
              </a:spcBef>
              <a:spcAft>
                <a:spcPts val="0"/>
              </a:spcAft>
              <a:buClr>
                <a:srgbClr val="7F7F7F"/>
              </a:buClr>
              <a:buSzPts val="2000"/>
              <a:buChar char="•"/>
              <a:defRPr sz="2000"/>
            </a:lvl4pPr>
            <a:lvl5pPr indent="-355600" lvl="4" marL="2286000" rtl="0" algn="l">
              <a:lnSpc>
                <a:spcPct val="90000"/>
              </a:lnSpc>
              <a:spcBef>
                <a:spcPts val="500"/>
              </a:spcBef>
              <a:spcAft>
                <a:spcPts val="0"/>
              </a:spcAft>
              <a:buClr>
                <a:srgbClr val="7F7F7F"/>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92" name="Google Shape;92;g258d9767afa_1_128"/>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7F7F7F"/>
              </a:buClr>
              <a:buSzPts val="1600"/>
              <a:buNone/>
              <a:defRPr sz="1600"/>
            </a:lvl1pPr>
            <a:lvl2pPr indent="-228600" lvl="1" marL="914400" rtl="0" algn="l">
              <a:lnSpc>
                <a:spcPct val="90000"/>
              </a:lnSpc>
              <a:spcBef>
                <a:spcPts val="500"/>
              </a:spcBef>
              <a:spcAft>
                <a:spcPts val="0"/>
              </a:spcAft>
              <a:buClr>
                <a:srgbClr val="7F7F7F"/>
              </a:buClr>
              <a:buSzPts val="1400"/>
              <a:buNone/>
              <a:defRPr sz="1400"/>
            </a:lvl2pPr>
            <a:lvl3pPr indent="-228600" lvl="2" marL="1371600" rtl="0" algn="l">
              <a:lnSpc>
                <a:spcPct val="90000"/>
              </a:lnSpc>
              <a:spcBef>
                <a:spcPts val="500"/>
              </a:spcBef>
              <a:spcAft>
                <a:spcPts val="0"/>
              </a:spcAft>
              <a:buClr>
                <a:srgbClr val="7F7F7F"/>
              </a:buClr>
              <a:buSzPts val="1200"/>
              <a:buNone/>
              <a:defRPr sz="1200"/>
            </a:lvl3pPr>
            <a:lvl4pPr indent="-228600" lvl="3" marL="1828800" rtl="0" algn="l">
              <a:lnSpc>
                <a:spcPct val="90000"/>
              </a:lnSpc>
              <a:spcBef>
                <a:spcPts val="500"/>
              </a:spcBef>
              <a:spcAft>
                <a:spcPts val="0"/>
              </a:spcAft>
              <a:buClr>
                <a:srgbClr val="7F7F7F"/>
              </a:buClr>
              <a:buSzPts val="1000"/>
              <a:buNone/>
              <a:defRPr sz="1000"/>
            </a:lvl4pPr>
            <a:lvl5pPr indent="-228600" lvl="4" marL="2286000" rtl="0" algn="l">
              <a:lnSpc>
                <a:spcPct val="90000"/>
              </a:lnSpc>
              <a:spcBef>
                <a:spcPts val="500"/>
              </a:spcBef>
              <a:spcAft>
                <a:spcPts val="0"/>
              </a:spcAft>
              <a:buClr>
                <a:srgbClr val="7F7F7F"/>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93" name="Google Shape;93;g258d9767afa_1_128"/>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258d9767afa_1_128"/>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95" name="Shape 95"/>
        <p:cNvGrpSpPr/>
        <p:nvPr/>
      </p:nvGrpSpPr>
      <p:grpSpPr>
        <a:xfrm>
          <a:off x="0" y="0"/>
          <a:ext cx="0" cy="0"/>
          <a:chOff x="0" y="0"/>
          <a:chExt cx="0" cy="0"/>
        </a:xfrm>
      </p:grpSpPr>
      <p:sp>
        <p:nvSpPr>
          <p:cNvPr id="96" name="Google Shape;96;g258d9767afa_1_13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 name="Google Shape;97;g258d9767afa_1_134"/>
          <p:cNvSpPr/>
          <p:nvPr>
            <p:ph idx="2" type="pic"/>
          </p:nvPr>
        </p:nvSpPr>
        <p:spPr>
          <a:xfrm>
            <a:off x="5183188" y="987425"/>
            <a:ext cx="6172200" cy="4873500"/>
          </a:xfrm>
          <a:prstGeom prst="rect">
            <a:avLst/>
          </a:prstGeom>
          <a:noFill/>
          <a:ln>
            <a:noFill/>
          </a:ln>
        </p:spPr>
      </p:sp>
      <p:sp>
        <p:nvSpPr>
          <p:cNvPr id="98" name="Google Shape;98;g258d9767afa_1_13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7F7F7F"/>
              </a:buClr>
              <a:buSzPts val="1600"/>
              <a:buNone/>
              <a:defRPr sz="1600"/>
            </a:lvl1pPr>
            <a:lvl2pPr indent="-228600" lvl="1" marL="914400" rtl="0" algn="l">
              <a:lnSpc>
                <a:spcPct val="90000"/>
              </a:lnSpc>
              <a:spcBef>
                <a:spcPts val="500"/>
              </a:spcBef>
              <a:spcAft>
                <a:spcPts val="0"/>
              </a:spcAft>
              <a:buClr>
                <a:srgbClr val="7F7F7F"/>
              </a:buClr>
              <a:buSzPts val="1400"/>
              <a:buNone/>
              <a:defRPr sz="1400"/>
            </a:lvl2pPr>
            <a:lvl3pPr indent="-228600" lvl="2" marL="1371600" rtl="0" algn="l">
              <a:lnSpc>
                <a:spcPct val="90000"/>
              </a:lnSpc>
              <a:spcBef>
                <a:spcPts val="500"/>
              </a:spcBef>
              <a:spcAft>
                <a:spcPts val="0"/>
              </a:spcAft>
              <a:buClr>
                <a:srgbClr val="7F7F7F"/>
              </a:buClr>
              <a:buSzPts val="1200"/>
              <a:buNone/>
              <a:defRPr sz="1200"/>
            </a:lvl3pPr>
            <a:lvl4pPr indent="-228600" lvl="3" marL="1828800" rtl="0" algn="l">
              <a:lnSpc>
                <a:spcPct val="90000"/>
              </a:lnSpc>
              <a:spcBef>
                <a:spcPts val="500"/>
              </a:spcBef>
              <a:spcAft>
                <a:spcPts val="0"/>
              </a:spcAft>
              <a:buClr>
                <a:srgbClr val="7F7F7F"/>
              </a:buClr>
              <a:buSzPts val="1000"/>
              <a:buNone/>
              <a:defRPr sz="1000"/>
            </a:lvl4pPr>
            <a:lvl5pPr indent="-228600" lvl="4" marL="2286000" rtl="0" algn="l">
              <a:lnSpc>
                <a:spcPct val="90000"/>
              </a:lnSpc>
              <a:spcBef>
                <a:spcPts val="500"/>
              </a:spcBef>
              <a:spcAft>
                <a:spcPts val="0"/>
              </a:spcAft>
              <a:buClr>
                <a:srgbClr val="7F7F7F"/>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99" name="Google Shape;99;g258d9767afa_1_134"/>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g258d9767afa_1_134"/>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g258d9767afa_1_612"/>
          <p:cNvSpPr txBox="1"/>
          <p:nvPr>
            <p:ph type="ctrTitle"/>
          </p:nvPr>
        </p:nvSpPr>
        <p:spPr>
          <a:xfrm>
            <a:off x="1080000" y="3131928"/>
            <a:ext cx="9144000" cy="1332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4400"/>
              <a:buFont typeface="Calibri"/>
              <a:buNone/>
              <a:defRPr sz="4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g258d9767afa_1_612"/>
          <p:cNvSpPr txBox="1"/>
          <p:nvPr>
            <p:ph idx="1" type="subTitle"/>
          </p:nvPr>
        </p:nvSpPr>
        <p:spPr>
          <a:xfrm>
            <a:off x="1080000" y="4500000"/>
            <a:ext cx="9144000" cy="1655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7F7F7F"/>
              </a:buClr>
              <a:buSzPts val="2000"/>
              <a:buNone/>
              <a:defRPr sz="2000"/>
            </a:lvl1pPr>
            <a:lvl2pPr lvl="1" rtl="0" algn="ctr">
              <a:lnSpc>
                <a:spcPct val="90000"/>
              </a:lnSpc>
              <a:spcBef>
                <a:spcPts val="500"/>
              </a:spcBef>
              <a:spcAft>
                <a:spcPts val="0"/>
              </a:spcAft>
              <a:buClr>
                <a:srgbClr val="7F7F7F"/>
              </a:buClr>
              <a:buSzPts val="2000"/>
              <a:buNone/>
              <a:defRPr sz="2000"/>
            </a:lvl2pPr>
            <a:lvl3pPr lvl="2" rtl="0" algn="ctr">
              <a:lnSpc>
                <a:spcPct val="90000"/>
              </a:lnSpc>
              <a:spcBef>
                <a:spcPts val="500"/>
              </a:spcBef>
              <a:spcAft>
                <a:spcPts val="0"/>
              </a:spcAft>
              <a:buClr>
                <a:srgbClr val="7F7F7F"/>
              </a:buClr>
              <a:buSzPts val="1800"/>
              <a:buNone/>
              <a:defRPr sz="1800"/>
            </a:lvl3pPr>
            <a:lvl4pPr lvl="3" rtl="0" algn="ctr">
              <a:lnSpc>
                <a:spcPct val="90000"/>
              </a:lnSpc>
              <a:spcBef>
                <a:spcPts val="500"/>
              </a:spcBef>
              <a:spcAft>
                <a:spcPts val="0"/>
              </a:spcAft>
              <a:buClr>
                <a:srgbClr val="7F7F7F"/>
              </a:buClr>
              <a:buSzPts val="1600"/>
              <a:buNone/>
              <a:defRPr sz="1600"/>
            </a:lvl4pPr>
            <a:lvl5pPr lvl="4" rtl="0" algn="ctr">
              <a:lnSpc>
                <a:spcPct val="90000"/>
              </a:lnSpc>
              <a:spcBef>
                <a:spcPts val="500"/>
              </a:spcBef>
              <a:spcAft>
                <a:spcPts val="0"/>
              </a:spcAft>
              <a:buClr>
                <a:srgbClr val="7F7F7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10" name="Google Shape;110;g258d9767afa_1_612"/>
          <p:cNvSpPr txBox="1"/>
          <p:nvPr>
            <p:ph idx="11" type="ftr"/>
          </p:nvPr>
        </p:nvSpPr>
        <p:spPr>
          <a:xfrm>
            <a:off x="1080000" y="6356350"/>
            <a:ext cx="10483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pic>
        <p:nvPicPr>
          <p:cNvPr descr="A picture containing text, clipart&#10;&#10;Description automatically generated" id="111" name="Google Shape;111;g258d9767afa_1_612"/>
          <p:cNvPicPr preferRelativeResize="0"/>
          <p:nvPr/>
        </p:nvPicPr>
        <p:blipFill rotWithShape="1">
          <a:blip r:embed="rId3">
            <a:alphaModFix/>
          </a:blip>
          <a:srcRect b="0" l="0" r="0" t="0"/>
          <a:stretch/>
        </p:blipFill>
        <p:spPr>
          <a:xfrm>
            <a:off x="426719" y="541867"/>
            <a:ext cx="6146801" cy="20489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112" name="Shape 112"/>
        <p:cNvGrpSpPr/>
        <p:nvPr/>
      </p:nvGrpSpPr>
      <p:grpSpPr>
        <a:xfrm>
          <a:off x="0" y="0"/>
          <a:ext cx="0" cy="0"/>
          <a:chOff x="0" y="0"/>
          <a:chExt cx="0" cy="0"/>
        </a:xfrm>
      </p:grpSpPr>
      <p:sp>
        <p:nvSpPr>
          <p:cNvPr id="113" name="Google Shape;113;g258d9767afa_1_617"/>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g258d9767afa_1_617"/>
          <p:cNvSpPr txBox="1"/>
          <p:nvPr>
            <p:ph idx="1" type="body"/>
          </p:nvPr>
        </p:nvSpPr>
        <p:spPr>
          <a:xfrm>
            <a:off x="611999" y="1620000"/>
            <a:ext cx="109881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5" name="Google Shape;115;g258d9767afa_1_617"/>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 name="Google Shape;116;g258d9767afa_1_617"/>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117" name="Shape 117"/>
        <p:cNvGrpSpPr/>
        <p:nvPr/>
      </p:nvGrpSpPr>
      <p:grpSpPr>
        <a:xfrm>
          <a:off x="0" y="0"/>
          <a:ext cx="0" cy="0"/>
          <a:chOff x="0" y="0"/>
          <a:chExt cx="0" cy="0"/>
        </a:xfrm>
      </p:grpSpPr>
      <p:sp>
        <p:nvSpPr>
          <p:cNvPr id="118" name="Google Shape;118;g258d9767afa_1_622"/>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9" name="Google Shape;119;g258d9767afa_1_622"/>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0" name="Google Shape;120;g258d9767afa_1_622"/>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ό" type="blank">
  <p:cSld name="BLANK">
    <p:spTree>
      <p:nvGrpSpPr>
        <p:cNvPr id="20" name="Shape 20"/>
        <p:cNvGrpSpPr/>
        <p:nvPr/>
      </p:nvGrpSpPr>
      <p:grpSpPr>
        <a:xfrm>
          <a:off x="0" y="0"/>
          <a:ext cx="0" cy="0"/>
          <a:chOff x="0" y="0"/>
          <a:chExt cx="0" cy="0"/>
        </a:xfrm>
      </p:grpSpPr>
      <p:sp>
        <p:nvSpPr>
          <p:cNvPr id="21" name="Google Shape;21;p7"/>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 name="Google Shape;22;p7"/>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121" name="Shape 121"/>
        <p:cNvGrpSpPr/>
        <p:nvPr/>
      </p:nvGrpSpPr>
      <p:grpSpPr>
        <a:xfrm>
          <a:off x="0" y="0"/>
          <a:ext cx="0" cy="0"/>
          <a:chOff x="0" y="0"/>
          <a:chExt cx="0" cy="0"/>
        </a:xfrm>
      </p:grpSpPr>
      <p:sp>
        <p:nvSpPr>
          <p:cNvPr id="122" name="Google Shape;122;g258d9767afa_1_626"/>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3" name="Google Shape;123;g258d9767afa_1_626"/>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24" name="Google Shape;124;g258d9767afa_1_626"/>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g258d9767afa_1_626"/>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126" name="Shape 126"/>
        <p:cNvGrpSpPr/>
        <p:nvPr/>
      </p:nvGrpSpPr>
      <p:grpSpPr>
        <a:xfrm>
          <a:off x="0" y="0"/>
          <a:ext cx="0" cy="0"/>
          <a:chOff x="0" y="0"/>
          <a:chExt cx="0" cy="0"/>
        </a:xfrm>
      </p:grpSpPr>
      <p:sp>
        <p:nvSpPr>
          <p:cNvPr id="127" name="Google Shape;127;g258d9767afa_1_631"/>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8" name="Google Shape;128;g258d9767afa_1_631"/>
          <p:cNvSpPr txBox="1"/>
          <p:nvPr>
            <p:ph idx="1" type="body"/>
          </p:nvPr>
        </p:nvSpPr>
        <p:spPr>
          <a:xfrm>
            <a:off x="612000" y="1620000"/>
            <a:ext cx="54000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g258d9767afa_1_631"/>
          <p:cNvSpPr txBox="1"/>
          <p:nvPr>
            <p:ph idx="2" type="body"/>
          </p:nvPr>
        </p:nvSpPr>
        <p:spPr>
          <a:xfrm>
            <a:off x="6172200" y="1620000"/>
            <a:ext cx="54000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0" name="Google Shape;130;g258d9767afa_1_631"/>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1" name="Google Shape;131;g258d9767afa_1_631"/>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νό" type="blank">
  <p:cSld name="BLANK">
    <p:spTree>
      <p:nvGrpSpPr>
        <p:cNvPr id="132" name="Shape 132"/>
        <p:cNvGrpSpPr/>
        <p:nvPr/>
      </p:nvGrpSpPr>
      <p:grpSpPr>
        <a:xfrm>
          <a:off x="0" y="0"/>
          <a:ext cx="0" cy="0"/>
          <a:chOff x="0" y="0"/>
          <a:chExt cx="0" cy="0"/>
        </a:xfrm>
      </p:grpSpPr>
      <p:sp>
        <p:nvSpPr>
          <p:cNvPr id="133" name="Google Shape;133;g258d9767afa_1_637"/>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258d9767afa_1_637"/>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135" name="Shape 135"/>
        <p:cNvGrpSpPr/>
        <p:nvPr/>
      </p:nvGrpSpPr>
      <p:grpSpPr>
        <a:xfrm>
          <a:off x="0" y="0"/>
          <a:ext cx="0" cy="0"/>
          <a:chOff x="0" y="0"/>
          <a:chExt cx="0" cy="0"/>
        </a:xfrm>
      </p:grpSpPr>
      <p:sp>
        <p:nvSpPr>
          <p:cNvPr id="136" name="Google Shape;136;g258d9767afa_1_64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7" name="Google Shape;137;g258d9767afa_1_64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rgbClr val="7F7F7F"/>
              </a:buClr>
              <a:buSzPts val="3200"/>
              <a:buChar char="•"/>
              <a:defRPr sz="3200"/>
            </a:lvl1pPr>
            <a:lvl2pPr indent="-406400" lvl="1" marL="914400" rtl="0" algn="l">
              <a:lnSpc>
                <a:spcPct val="90000"/>
              </a:lnSpc>
              <a:spcBef>
                <a:spcPts val="500"/>
              </a:spcBef>
              <a:spcAft>
                <a:spcPts val="0"/>
              </a:spcAft>
              <a:buClr>
                <a:srgbClr val="7F7F7F"/>
              </a:buClr>
              <a:buSzPts val="2800"/>
              <a:buChar char="•"/>
              <a:defRPr sz="2800"/>
            </a:lvl2pPr>
            <a:lvl3pPr indent="-381000" lvl="2" marL="1371600" rtl="0" algn="l">
              <a:lnSpc>
                <a:spcPct val="90000"/>
              </a:lnSpc>
              <a:spcBef>
                <a:spcPts val="500"/>
              </a:spcBef>
              <a:spcAft>
                <a:spcPts val="0"/>
              </a:spcAft>
              <a:buClr>
                <a:srgbClr val="7F7F7F"/>
              </a:buClr>
              <a:buSzPts val="2400"/>
              <a:buChar char="•"/>
              <a:defRPr sz="2400"/>
            </a:lvl3pPr>
            <a:lvl4pPr indent="-355600" lvl="3" marL="1828800" rtl="0" algn="l">
              <a:lnSpc>
                <a:spcPct val="90000"/>
              </a:lnSpc>
              <a:spcBef>
                <a:spcPts val="500"/>
              </a:spcBef>
              <a:spcAft>
                <a:spcPts val="0"/>
              </a:spcAft>
              <a:buClr>
                <a:srgbClr val="7F7F7F"/>
              </a:buClr>
              <a:buSzPts val="2000"/>
              <a:buChar char="•"/>
              <a:defRPr sz="2000"/>
            </a:lvl4pPr>
            <a:lvl5pPr indent="-355600" lvl="4" marL="2286000" rtl="0" algn="l">
              <a:lnSpc>
                <a:spcPct val="90000"/>
              </a:lnSpc>
              <a:spcBef>
                <a:spcPts val="500"/>
              </a:spcBef>
              <a:spcAft>
                <a:spcPts val="0"/>
              </a:spcAft>
              <a:buClr>
                <a:srgbClr val="7F7F7F"/>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38" name="Google Shape;138;g258d9767afa_1_64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7F7F7F"/>
              </a:buClr>
              <a:buSzPts val="1600"/>
              <a:buNone/>
              <a:defRPr sz="1600"/>
            </a:lvl1pPr>
            <a:lvl2pPr indent="-228600" lvl="1" marL="914400" rtl="0" algn="l">
              <a:lnSpc>
                <a:spcPct val="90000"/>
              </a:lnSpc>
              <a:spcBef>
                <a:spcPts val="500"/>
              </a:spcBef>
              <a:spcAft>
                <a:spcPts val="0"/>
              </a:spcAft>
              <a:buClr>
                <a:srgbClr val="7F7F7F"/>
              </a:buClr>
              <a:buSzPts val="1400"/>
              <a:buNone/>
              <a:defRPr sz="1400"/>
            </a:lvl2pPr>
            <a:lvl3pPr indent="-228600" lvl="2" marL="1371600" rtl="0" algn="l">
              <a:lnSpc>
                <a:spcPct val="90000"/>
              </a:lnSpc>
              <a:spcBef>
                <a:spcPts val="500"/>
              </a:spcBef>
              <a:spcAft>
                <a:spcPts val="0"/>
              </a:spcAft>
              <a:buClr>
                <a:srgbClr val="7F7F7F"/>
              </a:buClr>
              <a:buSzPts val="1200"/>
              <a:buNone/>
              <a:defRPr sz="1200"/>
            </a:lvl3pPr>
            <a:lvl4pPr indent="-228600" lvl="3" marL="1828800" rtl="0" algn="l">
              <a:lnSpc>
                <a:spcPct val="90000"/>
              </a:lnSpc>
              <a:spcBef>
                <a:spcPts val="500"/>
              </a:spcBef>
              <a:spcAft>
                <a:spcPts val="0"/>
              </a:spcAft>
              <a:buClr>
                <a:srgbClr val="7F7F7F"/>
              </a:buClr>
              <a:buSzPts val="1000"/>
              <a:buNone/>
              <a:defRPr sz="1000"/>
            </a:lvl4pPr>
            <a:lvl5pPr indent="-228600" lvl="4" marL="2286000" rtl="0" algn="l">
              <a:lnSpc>
                <a:spcPct val="90000"/>
              </a:lnSpc>
              <a:spcBef>
                <a:spcPts val="500"/>
              </a:spcBef>
              <a:spcAft>
                <a:spcPts val="0"/>
              </a:spcAft>
              <a:buClr>
                <a:srgbClr val="7F7F7F"/>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39" name="Google Shape;139;g258d9767afa_1_640"/>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0" name="Google Shape;140;g258d9767afa_1_640"/>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141" name="Shape 141"/>
        <p:cNvGrpSpPr/>
        <p:nvPr/>
      </p:nvGrpSpPr>
      <p:grpSpPr>
        <a:xfrm>
          <a:off x="0" y="0"/>
          <a:ext cx="0" cy="0"/>
          <a:chOff x="0" y="0"/>
          <a:chExt cx="0" cy="0"/>
        </a:xfrm>
      </p:grpSpPr>
      <p:sp>
        <p:nvSpPr>
          <p:cNvPr id="142" name="Google Shape;142;g258d9767afa_1_64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g258d9767afa_1_646"/>
          <p:cNvSpPr/>
          <p:nvPr>
            <p:ph idx="2" type="pic"/>
          </p:nvPr>
        </p:nvSpPr>
        <p:spPr>
          <a:xfrm>
            <a:off x="5183188" y="987425"/>
            <a:ext cx="6172200" cy="4873500"/>
          </a:xfrm>
          <a:prstGeom prst="rect">
            <a:avLst/>
          </a:prstGeom>
          <a:noFill/>
          <a:ln>
            <a:noFill/>
          </a:ln>
        </p:spPr>
      </p:sp>
      <p:sp>
        <p:nvSpPr>
          <p:cNvPr id="144" name="Google Shape;144;g258d9767afa_1_64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7F7F7F"/>
              </a:buClr>
              <a:buSzPts val="1600"/>
              <a:buNone/>
              <a:defRPr sz="1600"/>
            </a:lvl1pPr>
            <a:lvl2pPr indent="-228600" lvl="1" marL="914400" rtl="0" algn="l">
              <a:lnSpc>
                <a:spcPct val="90000"/>
              </a:lnSpc>
              <a:spcBef>
                <a:spcPts val="500"/>
              </a:spcBef>
              <a:spcAft>
                <a:spcPts val="0"/>
              </a:spcAft>
              <a:buClr>
                <a:srgbClr val="7F7F7F"/>
              </a:buClr>
              <a:buSzPts val="1400"/>
              <a:buNone/>
              <a:defRPr sz="1400"/>
            </a:lvl2pPr>
            <a:lvl3pPr indent="-228600" lvl="2" marL="1371600" rtl="0" algn="l">
              <a:lnSpc>
                <a:spcPct val="90000"/>
              </a:lnSpc>
              <a:spcBef>
                <a:spcPts val="500"/>
              </a:spcBef>
              <a:spcAft>
                <a:spcPts val="0"/>
              </a:spcAft>
              <a:buClr>
                <a:srgbClr val="7F7F7F"/>
              </a:buClr>
              <a:buSzPts val="1200"/>
              <a:buNone/>
              <a:defRPr sz="1200"/>
            </a:lvl3pPr>
            <a:lvl4pPr indent="-228600" lvl="3" marL="1828800" rtl="0" algn="l">
              <a:lnSpc>
                <a:spcPct val="90000"/>
              </a:lnSpc>
              <a:spcBef>
                <a:spcPts val="500"/>
              </a:spcBef>
              <a:spcAft>
                <a:spcPts val="0"/>
              </a:spcAft>
              <a:buClr>
                <a:srgbClr val="7F7F7F"/>
              </a:buClr>
              <a:buSzPts val="1000"/>
              <a:buNone/>
              <a:defRPr sz="1000"/>
            </a:lvl4pPr>
            <a:lvl5pPr indent="-228600" lvl="4" marL="2286000" rtl="0" algn="l">
              <a:lnSpc>
                <a:spcPct val="90000"/>
              </a:lnSpc>
              <a:spcBef>
                <a:spcPts val="500"/>
              </a:spcBef>
              <a:spcAft>
                <a:spcPts val="0"/>
              </a:spcAft>
              <a:buClr>
                <a:srgbClr val="7F7F7F"/>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45" name="Google Shape;145;g258d9767afa_1_646"/>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6" name="Google Shape;146;g258d9767afa_1_646"/>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23" name="Shape 23"/>
        <p:cNvGrpSpPr/>
        <p:nvPr/>
      </p:nvGrpSpPr>
      <p:grpSpPr>
        <a:xfrm>
          <a:off x="0" y="0"/>
          <a:ext cx="0" cy="0"/>
          <a:chOff x="0" y="0"/>
          <a:chExt cx="0" cy="0"/>
        </a:xfrm>
      </p:grpSpPr>
      <p:sp>
        <p:nvSpPr>
          <p:cNvPr id="24" name="Google Shape;24;p8"/>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611999" y="1620000"/>
            <a:ext cx="109881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 name="Google Shape;26;p8"/>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 name="Google Shape;27;p8"/>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Μόνο τίτλος" type="titleOnly">
  <p:cSld name="TITLE_ONLY">
    <p:spTree>
      <p:nvGrpSpPr>
        <p:cNvPr id="28" name="Shape 28"/>
        <p:cNvGrpSpPr/>
        <p:nvPr/>
      </p:nvGrpSpPr>
      <p:grpSpPr>
        <a:xfrm>
          <a:off x="0" y="0"/>
          <a:ext cx="0" cy="0"/>
          <a:chOff x="0" y="0"/>
          <a:chExt cx="0" cy="0"/>
        </a:xfrm>
      </p:grpSpPr>
      <p:sp>
        <p:nvSpPr>
          <p:cNvPr id="29" name="Google Shape;29;p9"/>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 name="Google Shape;30;p9"/>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 name="Google Shape;31;p9"/>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Κεφαλίδα ενότητας" type="secHead">
  <p:cSld name="SECTION_HEADER">
    <p:spTree>
      <p:nvGrpSpPr>
        <p:cNvPr id="32" name="Shape 32"/>
        <p:cNvGrpSpPr/>
        <p:nvPr/>
      </p:nvGrpSpPr>
      <p:grpSpPr>
        <a:xfrm>
          <a:off x="0" y="0"/>
          <a:ext cx="0" cy="0"/>
          <a:chOff x="0" y="0"/>
          <a:chExt cx="0" cy="0"/>
        </a:xfrm>
      </p:grpSpPr>
      <p:sp>
        <p:nvSpPr>
          <p:cNvPr id="33" name="Google Shape;33;p1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4" name="Google Shape;34;p1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10"/>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 name="Google Shape;36;p10"/>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ύο περιεχόμενα" type="twoObj">
  <p:cSld name="TWO_OBJECTS">
    <p:spTree>
      <p:nvGrpSpPr>
        <p:cNvPr id="37" name="Shape 37"/>
        <p:cNvGrpSpPr/>
        <p:nvPr/>
      </p:nvGrpSpPr>
      <p:grpSpPr>
        <a:xfrm>
          <a:off x="0" y="0"/>
          <a:ext cx="0" cy="0"/>
          <a:chOff x="0" y="0"/>
          <a:chExt cx="0" cy="0"/>
        </a:xfrm>
      </p:grpSpPr>
      <p:sp>
        <p:nvSpPr>
          <p:cNvPr id="38" name="Google Shape;38;p11"/>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F497D"/>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9" name="Google Shape;39;p11"/>
          <p:cNvSpPr txBox="1"/>
          <p:nvPr>
            <p:ph idx="1" type="body"/>
          </p:nvPr>
        </p:nvSpPr>
        <p:spPr>
          <a:xfrm>
            <a:off x="612000" y="1620000"/>
            <a:ext cx="54000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0" name="Google Shape;40;p11"/>
          <p:cNvSpPr txBox="1"/>
          <p:nvPr>
            <p:ph idx="2" type="body"/>
          </p:nvPr>
        </p:nvSpPr>
        <p:spPr>
          <a:xfrm>
            <a:off x="6172200" y="1620000"/>
            <a:ext cx="5400000" cy="45360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rgbClr val="7F7F7F"/>
              </a:buClr>
              <a:buSzPts val="1800"/>
              <a:buChar char="•"/>
              <a:defRPr/>
            </a:lvl1pPr>
            <a:lvl2pPr indent="-342900" lvl="1" marL="914400" rtl="0" algn="l">
              <a:lnSpc>
                <a:spcPct val="90000"/>
              </a:lnSpc>
              <a:spcBef>
                <a:spcPts val="500"/>
              </a:spcBef>
              <a:spcAft>
                <a:spcPts val="0"/>
              </a:spcAft>
              <a:buClr>
                <a:srgbClr val="7F7F7F"/>
              </a:buClr>
              <a:buSzPts val="1800"/>
              <a:buChar char="•"/>
              <a:defRPr/>
            </a:lvl2pPr>
            <a:lvl3pPr indent="-342900" lvl="2" marL="1371600" rtl="0" algn="l">
              <a:lnSpc>
                <a:spcPct val="90000"/>
              </a:lnSpc>
              <a:spcBef>
                <a:spcPts val="500"/>
              </a:spcBef>
              <a:spcAft>
                <a:spcPts val="0"/>
              </a:spcAft>
              <a:buClr>
                <a:srgbClr val="7F7F7F"/>
              </a:buClr>
              <a:buSzPts val="1800"/>
              <a:buChar char="•"/>
              <a:defRPr/>
            </a:lvl3pPr>
            <a:lvl4pPr indent="-342900" lvl="3" marL="1828800" rtl="0" algn="l">
              <a:lnSpc>
                <a:spcPct val="90000"/>
              </a:lnSpc>
              <a:spcBef>
                <a:spcPts val="500"/>
              </a:spcBef>
              <a:spcAft>
                <a:spcPts val="0"/>
              </a:spcAft>
              <a:buClr>
                <a:srgbClr val="7F7F7F"/>
              </a:buClr>
              <a:buSzPts val="1800"/>
              <a:buChar char="•"/>
              <a:defRPr/>
            </a:lvl4pPr>
            <a:lvl5pPr indent="-342900" lvl="4" marL="2286000" rtl="0" algn="l">
              <a:lnSpc>
                <a:spcPct val="90000"/>
              </a:lnSpc>
              <a:spcBef>
                <a:spcPts val="500"/>
              </a:spcBef>
              <a:spcAft>
                <a:spcPts val="0"/>
              </a:spcAft>
              <a:buClr>
                <a:srgbClr val="7F7F7F"/>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1" name="Google Shape;41;p11"/>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 name="Google Shape;42;p11"/>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Περιεχόμενο με λεζάντα" type="objTx">
  <p:cSld name="OBJECT_WITH_CAPTION_TEXT">
    <p:spTree>
      <p:nvGrpSpPr>
        <p:cNvPr id="43" name="Shape 43"/>
        <p:cNvGrpSpPr/>
        <p:nvPr/>
      </p:nvGrpSpPr>
      <p:grpSpPr>
        <a:xfrm>
          <a:off x="0" y="0"/>
          <a:ext cx="0" cy="0"/>
          <a:chOff x="0" y="0"/>
          <a:chExt cx="0" cy="0"/>
        </a:xfrm>
      </p:grpSpPr>
      <p:sp>
        <p:nvSpPr>
          <p:cNvPr id="44" name="Google Shape;44;p1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5" name="Google Shape;45;p12"/>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rgbClr val="7F7F7F"/>
              </a:buClr>
              <a:buSzPts val="3200"/>
              <a:buChar char="•"/>
              <a:defRPr sz="3200"/>
            </a:lvl1pPr>
            <a:lvl2pPr indent="-406400" lvl="1" marL="914400" rtl="0" algn="l">
              <a:lnSpc>
                <a:spcPct val="90000"/>
              </a:lnSpc>
              <a:spcBef>
                <a:spcPts val="500"/>
              </a:spcBef>
              <a:spcAft>
                <a:spcPts val="0"/>
              </a:spcAft>
              <a:buClr>
                <a:srgbClr val="7F7F7F"/>
              </a:buClr>
              <a:buSzPts val="2800"/>
              <a:buChar char="•"/>
              <a:defRPr sz="2800"/>
            </a:lvl2pPr>
            <a:lvl3pPr indent="-381000" lvl="2" marL="1371600" rtl="0" algn="l">
              <a:lnSpc>
                <a:spcPct val="90000"/>
              </a:lnSpc>
              <a:spcBef>
                <a:spcPts val="500"/>
              </a:spcBef>
              <a:spcAft>
                <a:spcPts val="0"/>
              </a:spcAft>
              <a:buClr>
                <a:srgbClr val="7F7F7F"/>
              </a:buClr>
              <a:buSzPts val="2400"/>
              <a:buChar char="•"/>
              <a:defRPr sz="2400"/>
            </a:lvl3pPr>
            <a:lvl4pPr indent="-355600" lvl="3" marL="1828800" rtl="0" algn="l">
              <a:lnSpc>
                <a:spcPct val="90000"/>
              </a:lnSpc>
              <a:spcBef>
                <a:spcPts val="500"/>
              </a:spcBef>
              <a:spcAft>
                <a:spcPts val="0"/>
              </a:spcAft>
              <a:buClr>
                <a:srgbClr val="7F7F7F"/>
              </a:buClr>
              <a:buSzPts val="2000"/>
              <a:buChar char="•"/>
              <a:defRPr sz="2000"/>
            </a:lvl4pPr>
            <a:lvl5pPr indent="-355600" lvl="4" marL="2286000" rtl="0" algn="l">
              <a:lnSpc>
                <a:spcPct val="90000"/>
              </a:lnSpc>
              <a:spcBef>
                <a:spcPts val="500"/>
              </a:spcBef>
              <a:spcAft>
                <a:spcPts val="0"/>
              </a:spcAft>
              <a:buClr>
                <a:srgbClr val="7F7F7F"/>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6" name="Google Shape;46;p1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7F7F7F"/>
              </a:buClr>
              <a:buSzPts val="1600"/>
              <a:buNone/>
              <a:defRPr sz="1600"/>
            </a:lvl1pPr>
            <a:lvl2pPr indent="-228600" lvl="1" marL="914400" rtl="0" algn="l">
              <a:lnSpc>
                <a:spcPct val="90000"/>
              </a:lnSpc>
              <a:spcBef>
                <a:spcPts val="500"/>
              </a:spcBef>
              <a:spcAft>
                <a:spcPts val="0"/>
              </a:spcAft>
              <a:buClr>
                <a:srgbClr val="7F7F7F"/>
              </a:buClr>
              <a:buSzPts val="1400"/>
              <a:buNone/>
              <a:defRPr sz="1400"/>
            </a:lvl2pPr>
            <a:lvl3pPr indent="-228600" lvl="2" marL="1371600" rtl="0" algn="l">
              <a:lnSpc>
                <a:spcPct val="90000"/>
              </a:lnSpc>
              <a:spcBef>
                <a:spcPts val="500"/>
              </a:spcBef>
              <a:spcAft>
                <a:spcPts val="0"/>
              </a:spcAft>
              <a:buClr>
                <a:srgbClr val="7F7F7F"/>
              </a:buClr>
              <a:buSzPts val="1200"/>
              <a:buNone/>
              <a:defRPr sz="1200"/>
            </a:lvl3pPr>
            <a:lvl4pPr indent="-228600" lvl="3" marL="1828800" rtl="0" algn="l">
              <a:lnSpc>
                <a:spcPct val="90000"/>
              </a:lnSpc>
              <a:spcBef>
                <a:spcPts val="500"/>
              </a:spcBef>
              <a:spcAft>
                <a:spcPts val="0"/>
              </a:spcAft>
              <a:buClr>
                <a:srgbClr val="7F7F7F"/>
              </a:buClr>
              <a:buSzPts val="1000"/>
              <a:buNone/>
              <a:defRPr sz="1000"/>
            </a:lvl4pPr>
            <a:lvl5pPr indent="-228600" lvl="4" marL="2286000" rtl="0" algn="l">
              <a:lnSpc>
                <a:spcPct val="90000"/>
              </a:lnSpc>
              <a:spcBef>
                <a:spcPts val="500"/>
              </a:spcBef>
              <a:spcAft>
                <a:spcPts val="0"/>
              </a:spcAft>
              <a:buClr>
                <a:srgbClr val="7F7F7F"/>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7" name="Google Shape;47;p12"/>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 name="Google Shape;48;p12"/>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Εικόνα με λεζάντα" type="picTx">
  <p:cSld name="PICTURE_WITH_CAPTION_TEXT">
    <p:spTree>
      <p:nvGrpSpPr>
        <p:cNvPr id="49" name="Shape 49"/>
        <p:cNvGrpSpPr/>
        <p:nvPr/>
      </p:nvGrpSpPr>
      <p:grpSpPr>
        <a:xfrm>
          <a:off x="0" y="0"/>
          <a:ext cx="0" cy="0"/>
          <a:chOff x="0" y="0"/>
          <a:chExt cx="0" cy="0"/>
        </a:xfrm>
      </p:grpSpPr>
      <p:sp>
        <p:nvSpPr>
          <p:cNvPr id="50" name="Google Shape;50;p1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1" name="Google Shape;51;p13"/>
          <p:cNvSpPr/>
          <p:nvPr>
            <p:ph idx="2" type="pic"/>
          </p:nvPr>
        </p:nvSpPr>
        <p:spPr>
          <a:xfrm>
            <a:off x="5183188" y="987425"/>
            <a:ext cx="6172200" cy="4873500"/>
          </a:xfrm>
          <a:prstGeom prst="rect">
            <a:avLst/>
          </a:prstGeom>
          <a:noFill/>
          <a:ln>
            <a:noFill/>
          </a:ln>
        </p:spPr>
      </p:sp>
      <p:sp>
        <p:nvSpPr>
          <p:cNvPr id="52" name="Google Shape;52;p1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7F7F7F"/>
              </a:buClr>
              <a:buSzPts val="1600"/>
              <a:buNone/>
              <a:defRPr sz="1600"/>
            </a:lvl1pPr>
            <a:lvl2pPr indent="-228600" lvl="1" marL="914400" rtl="0" algn="l">
              <a:lnSpc>
                <a:spcPct val="90000"/>
              </a:lnSpc>
              <a:spcBef>
                <a:spcPts val="500"/>
              </a:spcBef>
              <a:spcAft>
                <a:spcPts val="0"/>
              </a:spcAft>
              <a:buClr>
                <a:srgbClr val="7F7F7F"/>
              </a:buClr>
              <a:buSzPts val="1400"/>
              <a:buNone/>
              <a:defRPr sz="1400"/>
            </a:lvl2pPr>
            <a:lvl3pPr indent="-228600" lvl="2" marL="1371600" rtl="0" algn="l">
              <a:lnSpc>
                <a:spcPct val="90000"/>
              </a:lnSpc>
              <a:spcBef>
                <a:spcPts val="500"/>
              </a:spcBef>
              <a:spcAft>
                <a:spcPts val="0"/>
              </a:spcAft>
              <a:buClr>
                <a:srgbClr val="7F7F7F"/>
              </a:buClr>
              <a:buSzPts val="1200"/>
              <a:buNone/>
              <a:defRPr sz="1200"/>
            </a:lvl3pPr>
            <a:lvl4pPr indent="-228600" lvl="3" marL="1828800" rtl="0" algn="l">
              <a:lnSpc>
                <a:spcPct val="90000"/>
              </a:lnSpc>
              <a:spcBef>
                <a:spcPts val="500"/>
              </a:spcBef>
              <a:spcAft>
                <a:spcPts val="0"/>
              </a:spcAft>
              <a:buClr>
                <a:srgbClr val="7F7F7F"/>
              </a:buClr>
              <a:buSzPts val="1000"/>
              <a:buNone/>
              <a:defRPr sz="1000"/>
            </a:lvl4pPr>
            <a:lvl5pPr indent="-228600" lvl="4" marL="2286000" rtl="0" algn="l">
              <a:lnSpc>
                <a:spcPct val="90000"/>
              </a:lnSpc>
              <a:spcBef>
                <a:spcPts val="500"/>
              </a:spcBef>
              <a:spcAft>
                <a:spcPts val="0"/>
              </a:spcAft>
              <a:buClr>
                <a:srgbClr val="7F7F7F"/>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3" name="Google Shape;53;p13"/>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 name="Google Shape;54;p13"/>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Διαφάνεια τίτλου" showMasterSp="0" type="title">
  <p:cSld name="TITLE">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g258d9767afa_1_100"/>
          <p:cNvSpPr txBox="1"/>
          <p:nvPr>
            <p:ph type="ctrTitle"/>
          </p:nvPr>
        </p:nvSpPr>
        <p:spPr>
          <a:xfrm>
            <a:off x="1080000" y="3131928"/>
            <a:ext cx="9144000" cy="13320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1F497D"/>
              </a:buClr>
              <a:buSzPts val="4400"/>
              <a:buFont typeface="Calibri"/>
              <a:buNone/>
              <a:defRPr sz="4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 name="Google Shape;63;g258d9767afa_1_100"/>
          <p:cNvSpPr txBox="1"/>
          <p:nvPr>
            <p:ph idx="1" type="subTitle"/>
          </p:nvPr>
        </p:nvSpPr>
        <p:spPr>
          <a:xfrm>
            <a:off x="1080000" y="4500000"/>
            <a:ext cx="9144000" cy="1655700"/>
          </a:xfrm>
          <a:prstGeom prst="rect">
            <a:avLst/>
          </a:prstGeom>
          <a:noFill/>
          <a:ln>
            <a:noFill/>
          </a:ln>
        </p:spPr>
        <p:txBody>
          <a:bodyPr anchorCtr="0" anchor="t" bIns="45700" lIns="91425" spcFirstLastPara="1" rIns="91425" wrap="square" tIns="45700">
            <a:normAutofit/>
          </a:bodyPr>
          <a:lstStyle>
            <a:lvl1pPr lvl="0" rtl="0" algn="l">
              <a:lnSpc>
                <a:spcPct val="90000"/>
              </a:lnSpc>
              <a:spcBef>
                <a:spcPts val="1000"/>
              </a:spcBef>
              <a:spcAft>
                <a:spcPts val="0"/>
              </a:spcAft>
              <a:buClr>
                <a:srgbClr val="7F7F7F"/>
              </a:buClr>
              <a:buSzPts val="2000"/>
              <a:buNone/>
              <a:defRPr sz="2000"/>
            </a:lvl1pPr>
            <a:lvl2pPr lvl="1" rtl="0" algn="ctr">
              <a:lnSpc>
                <a:spcPct val="90000"/>
              </a:lnSpc>
              <a:spcBef>
                <a:spcPts val="500"/>
              </a:spcBef>
              <a:spcAft>
                <a:spcPts val="0"/>
              </a:spcAft>
              <a:buClr>
                <a:srgbClr val="7F7F7F"/>
              </a:buClr>
              <a:buSzPts val="2000"/>
              <a:buNone/>
              <a:defRPr sz="2000"/>
            </a:lvl2pPr>
            <a:lvl3pPr lvl="2" rtl="0" algn="ctr">
              <a:lnSpc>
                <a:spcPct val="90000"/>
              </a:lnSpc>
              <a:spcBef>
                <a:spcPts val="500"/>
              </a:spcBef>
              <a:spcAft>
                <a:spcPts val="0"/>
              </a:spcAft>
              <a:buClr>
                <a:srgbClr val="7F7F7F"/>
              </a:buClr>
              <a:buSzPts val="1800"/>
              <a:buNone/>
              <a:defRPr sz="1800"/>
            </a:lvl3pPr>
            <a:lvl4pPr lvl="3" rtl="0" algn="ctr">
              <a:lnSpc>
                <a:spcPct val="90000"/>
              </a:lnSpc>
              <a:spcBef>
                <a:spcPts val="500"/>
              </a:spcBef>
              <a:spcAft>
                <a:spcPts val="0"/>
              </a:spcAft>
              <a:buClr>
                <a:srgbClr val="7F7F7F"/>
              </a:buClr>
              <a:buSzPts val="1600"/>
              <a:buNone/>
              <a:defRPr sz="1600"/>
            </a:lvl4pPr>
            <a:lvl5pPr lvl="4" rtl="0" algn="ctr">
              <a:lnSpc>
                <a:spcPct val="90000"/>
              </a:lnSpc>
              <a:spcBef>
                <a:spcPts val="500"/>
              </a:spcBef>
              <a:spcAft>
                <a:spcPts val="0"/>
              </a:spcAft>
              <a:buClr>
                <a:srgbClr val="7F7F7F"/>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64" name="Google Shape;64;g258d9767afa_1_100"/>
          <p:cNvSpPr txBox="1"/>
          <p:nvPr>
            <p:ph idx="11" type="ftr"/>
          </p:nvPr>
        </p:nvSpPr>
        <p:spPr>
          <a:xfrm>
            <a:off x="1080000" y="6356350"/>
            <a:ext cx="104838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descr="A picture containing text, clipart&#10;&#10;Description automatically generated" id="65" name="Google Shape;65;g258d9767afa_1_100"/>
          <p:cNvPicPr preferRelativeResize="0"/>
          <p:nvPr/>
        </p:nvPicPr>
        <p:blipFill rotWithShape="1">
          <a:blip r:embed="rId3">
            <a:alphaModFix/>
          </a:blip>
          <a:srcRect b="0" l="0" r="0" t="0"/>
          <a:stretch/>
        </p:blipFill>
        <p:spPr>
          <a:xfrm>
            <a:off x="426719" y="541867"/>
            <a:ext cx="6146801" cy="20489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jp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4.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jp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1.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5.jpg"/><Relationship Id="rId3" Type="http://schemas.openxmlformats.org/officeDocument/2006/relationships/slideLayout" Target="../slideLayouts/slideLayout17.xml"/><Relationship Id="rId4" Type="http://schemas.openxmlformats.org/officeDocument/2006/relationships/slideLayout" Target="../slideLayouts/slideLayout18.xml"/><Relationship Id="rId11" Type="http://schemas.openxmlformats.org/officeDocument/2006/relationships/theme" Target="../theme/theme3.xml"/><Relationship Id="rId10" Type="http://schemas.openxmlformats.org/officeDocument/2006/relationships/slideLayout" Target="../slideLayouts/slideLayout24.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5"/>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497D"/>
              </a:buClr>
              <a:buSzPts val="4400"/>
              <a:buFont typeface="Calibri"/>
              <a:buNone/>
              <a:defRPr b="1" i="0" sz="4400" u="none" cap="none" strike="noStrike">
                <a:solidFill>
                  <a:srgbClr val="1F497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
          <p:cNvSpPr txBox="1"/>
          <p:nvPr>
            <p:ph idx="1" type="body"/>
          </p:nvPr>
        </p:nvSpPr>
        <p:spPr>
          <a:xfrm>
            <a:off x="611999" y="1620000"/>
            <a:ext cx="10988100" cy="45360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Calibri"/>
                <a:ea typeface="Calibri"/>
                <a:cs typeface="Calibri"/>
                <a:sym typeface="Calibri"/>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Calibri"/>
                <a:ea typeface="Calibri"/>
                <a:cs typeface="Calibri"/>
                <a:sym typeface="Calibri"/>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Calibri"/>
                <a:ea typeface="Calibri"/>
                <a:cs typeface="Calibri"/>
                <a:sym typeface="Calibri"/>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14" name="Google Shape;14;p5"/>
          <p:cNvPicPr preferRelativeResize="0"/>
          <p:nvPr/>
        </p:nvPicPr>
        <p:blipFill rotWithShape="1">
          <a:blip r:embed="rId2">
            <a:alphaModFix/>
          </a:blip>
          <a:srcRect b="8873" l="11420" r="9870" t="5473"/>
          <a:stretch/>
        </p:blipFill>
        <p:spPr>
          <a:xfrm>
            <a:off x="10015428" y="397799"/>
            <a:ext cx="2040431" cy="7401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5" name="Shape 55"/>
        <p:cNvGrpSpPr/>
        <p:nvPr/>
      </p:nvGrpSpPr>
      <p:grpSpPr>
        <a:xfrm>
          <a:off x="0" y="0"/>
          <a:ext cx="0" cy="0"/>
          <a:chOff x="0" y="0"/>
          <a:chExt cx="0" cy="0"/>
        </a:xfrm>
      </p:grpSpPr>
      <p:sp>
        <p:nvSpPr>
          <p:cNvPr id="56" name="Google Shape;56;g258d9767afa_1_94"/>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497D"/>
              </a:buClr>
              <a:buSzPts val="4400"/>
              <a:buFont typeface="Calibri"/>
              <a:buNone/>
              <a:defRPr b="1" i="0" sz="4400" u="none" cap="none" strike="noStrike">
                <a:solidFill>
                  <a:srgbClr val="1F497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7" name="Google Shape;57;g258d9767afa_1_94"/>
          <p:cNvSpPr txBox="1"/>
          <p:nvPr>
            <p:ph idx="1" type="body"/>
          </p:nvPr>
        </p:nvSpPr>
        <p:spPr>
          <a:xfrm>
            <a:off x="611999" y="1620000"/>
            <a:ext cx="10988100" cy="45360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Calibri"/>
                <a:ea typeface="Calibri"/>
                <a:cs typeface="Calibri"/>
                <a:sym typeface="Calibri"/>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Calibri"/>
                <a:ea typeface="Calibri"/>
                <a:cs typeface="Calibri"/>
                <a:sym typeface="Calibri"/>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Calibri"/>
                <a:ea typeface="Calibri"/>
                <a:cs typeface="Calibri"/>
                <a:sym typeface="Calibri"/>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g258d9767afa_1_94"/>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9" name="Google Shape;59;g258d9767afa_1_94"/>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60" name="Google Shape;60;g258d9767afa_1_94"/>
          <p:cNvPicPr preferRelativeResize="0"/>
          <p:nvPr/>
        </p:nvPicPr>
        <p:blipFill rotWithShape="1">
          <a:blip r:embed="rId2">
            <a:alphaModFix/>
          </a:blip>
          <a:srcRect b="8873" l="11420" r="9870" t="5473"/>
          <a:stretch/>
        </p:blipFill>
        <p:spPr>
          <a:xfrm>
            <a:off x="10015428" y="397799"/>
            <a:ext cx="2040431" cy="7401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01" name="Shape 101"/>
        <p:cNvGrpSpPr/>
        <p:nvPr/>
      </p:nvGrpSpPr>
      <p:grpSpPr>
        <a:xfrm>
          <a:off x="0" y="0"/>
          <a:ext cx="0" cy="0"/>
          <a:chOff x="0" y="0"/>
          <a:chExt cx="0" cy="0"/>
        </a:xfrm>
      </p:grpSpPr>
      <p:sp>
        <p:nvSpPr>
          <p:cNvPr id="102" name="Google Shape;102;g258d9767afa_1_606"/>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F497D"/>
              </a:buClr>
              <a:buSzPts val="4400"/>
              <a:buFont typeface="Calibri"/>
              <a:buNone/>
              <a:defRPr b="1" i="0" sz="4400" u="none" cap="none" strike="noStrike">
                <a:solidFill>
                  <a:srgbClr val="1F497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3" name="Google Shape;103;g258d9767afa_1_606"/>
          <p:cNvSpPr txBox="1"/>
          <p:nvPr>
            <p:ph idx="1" type="body"/>
          </p:nvPr>
        </p:nvSpPr>
        <p:spPr>
          <a:xfrm>
            <a:off x="611999" y="1620000"/>
            <a:ext cx="10988100" cy="45360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Calibri"/>
                <a:ea typeface="Calibri"/>
                <a:cs typeface="Calibri"/>
                <a:sym typeface="Calibri"/>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Calibri"/>
                <a:ea typeface="Calibri"/>
                <a:cs typeface="Calibri"/>
                <a:sym typeface="Calibri"/>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Calibri"/>
                <a:ea typeface="Calibri"/>
                <a:cs typeface="Calibri"/>
                <a:sym typeface="Calibri"/>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g258d9767afa_1_606"/>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solidFill>
                  <a:srgbClr val="89898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5" name="Google Shape;105;g258d9767afa_1_606"/>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800" u="none" cap="none" strike="noStrike">
                <a:solidFill>
                  <a:srgbClr val="898989"/>
                </a:solidFill>
                <a:latin typeface="Calibri"/>
                <a:ea typeface="Calibri"/>
                <a:cs typeface="Calibri"/>
                <a:sym typeface="Calibri"/>
              </a:defRPr>
            </a:lvl1pPr>
            <a:lvl2pPr indent="0" lvl="1" marL="0" marR="0" rtl="0" algn="r">
              <a:spcBef>
                <a:spcPts val="0"/>
              </a:spcBef>
              <a:buNone/>
              <a:defRPr b="0" i="0" sz="1800" u="none" cap="none" strike="noStrike">
                <a:solidFill>
                  <a:srgbClr val="898989"/>
                </a:solidFill>
                <a:latin typeface="Calibri"/>
                <a:ea typeface="Calibri"/>
                <a:cs typeface="Calibri"/>
                <a:sym typeface="Calibri"/>
              </a:defRPr>
            </a:lvl2pPr>
            <a:lvl3pPr indent="0" lvl="2" marL="0" marR="0" rtl="0" algn="r">
              <a:spcBef>
                <a:spcPts val="0"/>
              </a:spcBef>
              <a:buNone/>
              <a:defRPr b="0" i="0" sz="1800" u="none" cap="none" strike="noStrike">
                <a:solidFill>
                  <a:srgbClr val="898989"/>
                </a:solidFill>
                <a:latin typeface="Calibri"/>
                <a:ea typeface="Calibri"/>
                <a:cs typeface="Calibri"/>
                <a:sym typeface="Calibri"/>
              </a:defRPr>
            </a:lvl3pPr>
            <a:lvl4pPr indent="0" lvl="3" marL="0" marR="0" rtl="0" algn="r">
              <a:spcBef>
                <a:spcPts val="0"/>
              </a:spcBef>
              <a:buNone/>
              <a:defRPr b="0" i="0" sz="1800" u="none" cap="none" strike="noStrike">
                <a:solidFill>
                  <a:srgbClr val="898989"/>
                </a:solidFill>
                <a:latin typeface="Calibri"/>
                <a:ea typeface="Calibri"/>
                <a:cs typeface="Calibri"/>
                <a:sym typeface="Calibri"/>
              </a:defRPr>
            </a:lvl4pPr>
            <a:lvl5pPr indent="0" lvl="4" marL="0" marR="0" rtl="0" algn="r">
              <a:spcBef>
                <a:spcPts val="0"/>
              </a:spcBef>
              <a:buNone/>
              <a:defRPr b="0" i="0" sz="1800" u="none" cap="none" strike="noStrike">
                <a:solidFill>
                  <a:srgbClr val="898989"/>
                </a:solidFill>
                <a:latin typeface="Calibri"/>
                <a:ea typeface="Calibri"/>
                <a:cs typeface="Calibri"/>
                <a:sym typeface="Calibri"/>
              </a:defRPr>
            </a:lvl5pPr>
            <a:lvl6pPr indent="0" lvl="5" marL="0" marR="0" rtl="0" algn="r">
              <a:spcBef>
                <a:spcPts val="0"/>
              </a:spcBef>
              <a:buNone/>
              <a:defRPr b="0" i="0" sz="1800" u="none" cap="none" strike="noStrike">
                <a:solidFill>
                  <a:srgbClr val="898989"/>
                </a:solidFill>
                <a:latin typeface="Calibri"/>
                <a:ea typeface="Calibri"/>
                <a:cs typeface="Calibri"/>
                <a:sym typeface="Calibri"/>
              </a:defRPr>
            </a:lvl6pPr>
            <a:lvl7pPr indent="0" lvl="6" marL="0" marR="0" rtl="0" algn="r">
              <a:spcBef>
                <a:spcPts val="0"/>
              </a:spcBef>
              <a:buNone/>
              <a:defRPr b="0" i="0" sz="1800" u="none" cap="none" strike="noStrike">
                <a:solidFill>
                  <a:srgbClr val="898989"/>
                </a:solidFill>
                <a:latin typeface="Calibri"/>
                <a:ea typeface="Calibri"/>
                <a:cs typeface="Calibri"/>
                <a:sym typeface="Calibri"/>
              </a:defRPr>
            </a:lvl7pPr>
            <a:lvl8pPr indent="0" lvl="7" marL="0" marR="0" rtl="0" algn="r">
              <a:spcBef>
                <a:spcPts val="0"/>
              </a:spcBef>
              <a:buNone/>
              <a:defRPr b="0" i="0" sz="1800" u="none" cap="none" strike="noStrike">
                <a:solidFill>
                  <a:srgbClr val="898989"/>
                </a:solidFill>
                <a:latin typeface="Calibri"/>
                <a:ea typeface="Calibri"/>
                <a:cs typeface="Calibri"/>
                <a:sym typeface="Calibri"/>
              </a:defRPr>
            </a:lvl8pPr>
            <a:lvl9pPr indent="0" lvl="8" marL="0" marR="0" rtl="0" algn="r">
              <a:spcBef>
                <a:spcPts val="0"/>
              </a:spcBef>
              <a:buNone/>
              <a:defRPr b="0" i="0" sz="18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106" name="Google Shape;106;g258d9767afa_1_606"/>
          <p:cNvPicPr preferRelativeResize="0"/>
          <p:nvPr/>
        </p:nvPicPr>
        <p:blipFill rotWithShape="1">
          <a:blip r:embed="rId2">
            <a:alphaModFix/>
          </a:blip>
          <a:srcRect b="8873" l="11420" r="9870" t="5473"/>
          <a:stretch/>
        </p:blipFill>
        <p:spPr>
          <a:xfrm>
            <a:off x="10015428" y="397799"/>
            <a:ext cx="2040431" cy="7401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41.png"/><Relationship Id="rId5" Type="http://schemas.openxmlformats.org/officeDocument/2006/relationships/image" Target="../media/image31.png"/><Relationship Id="rId6" Type="http://schemas.openxmlformats.org/officeDocument/2006/relationships/image" Target="../media/image42.png"/><Relationship Id="rId7" Type="http://schemas.openxmlformats.org/officeDocument/2006/relationships/image" Target="../media/image29.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5.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52.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8.jpg"/><Relationship Id="rId4" Type="http://schemas.openxmlformats.org/officeDocument/2006/relationships/image" Target="../media/image54.jpg"/><Relationship Id="rId5" Type="http://schemas.openxmlformats.org/officeDocument/2006/relationships/image" Target="../media/image50.jpg"/><Relationship Id="rId6" Type="http://schemas.openxmlformats.org/officeDocument/2006/relationships/image" Target="../media/image53.jpg"/><Relationship Id="rId7"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ai4copernicus-project.eu/" TargetMode="Externa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ai4europe.eu/" TargetMode="External"/><Relationship Id="rId4" Type="http://schemas.openxmlformats.org/officeDocument/2006/relationships/image" Target="../media/image18.png"/><Relationship Id="rId5" Type="http://schemas.openxmlformats.org/officeDocument/2006/relationships/image" Target="../media/image28.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creodias.eu" TargetMode="External"/><Relationship Id="rId4" Type="http://schemas.openxmlformats.org/officeDocument/2006/relationships/hyperlink" Target="http://wekeo.eu" TargetMode="External"/><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
          <p:cNvSpPr txBox="1"/>
          <p:nvPr>
            <p:ph idx="11" type="ftr"/>
          </p:nvPr>
        </p:nvSpPr>
        <p:spPr>
          <a:xfrm>
            <a:off x="1080000" y="6356350"/>
            <a:ext cx="10483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IEEE BigDataService 2023, 19</a:t>
            </a:r>
            <a:r>
              <a:rPr baseline="30000" lang="en-US"/>
              <a:t>th</a:t>
            </a:r>
            <a:r>
              <a:rPr lang="en-US"/>
              <a:t> July 2023, Athens, Greece</a:t>
            </a:r>
            <a:endParaRPr/>
          </a:p>
        </p:txBody>
      </p:sp>
      <p:sp>
        <p:nvSpPr>
          <p:cNvPr id="152" name="Google Shape;152;p1"/>
          <p:cNvSpPr txBox="1"/>
          <p:nvPr>
            <p:ph type="ctrTitle"/>
          </p:nvPr>
        </p:nvSpPr>
        <p:spPr>
          <a:xfrm>
            <a:off x="1080000" y="3131928"/>
            <a:ext cx="9144000" cy="1332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28947"/>
              <a:buFont typeface="Arial"/>
              <a:buNone/>
            </a:pPr>
            <a:r>
              <a:rPr lang="en-US" sz="3800"/>
              <a:t>Bridging the European Earth-Observation and AI</a:t>
            </a:r>
            <a:endParaRPr sz="3800"/>
          </a:p>
          <a:p>
            <a:pPr indent="0" lvl="0" marL="0" rtl="0" algn="l">
              <a:lnSpc>
                <a:spcPct val="90000"/>
              </a:lnSpc>
              <a:spcBef>
                <a:spcPts val="0"/>
              </a:spcBef>
              <a:spcAft>
                <a:spcPts val="0"/>
              </a:spcAft>
              <a:buClr>
                <a:schemeClr val="dk1"/>
              </a:buClr>
              <a:buSzPct val="28947"/>
              <a:buFont typeface="Arial"/>
              <a:buNone/>
            </a:pPr>
            <a:r>
              <a:rPr lang="en-US" sz="3800"/>
              <a:t>Communities for Data-Intensive Innovation</a:t>
            </a:r>
            <a:endParaRPr sz="3800"/>
          </a:p>
        </p:txBody>
      </p:sp>
      <p:sp>
        <p:nvSpPr>
          <p:cNvPr id="153" name="Google Shape;153;p1"/>
          <p:cNvSpPr txBox="1"/>
          <p:nvPr>
            <p:ph idx="1" type="subTitle"/>
          </p:nvPr>
        </p:nvSpPr>
        <p:spPr>
          <a:xfrm>
            <a:off x="1080000" y="4500000"/>
            <a:ext cx="8649000" cy="133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F7F7F"/>
              </a:buClr>
              <a:buSzPts val="2000"/>
              <a:buNone/>
            </a:pPr>
            <a:r>
              <a:rPr lang="en-US"/>
              <a:t>Antonis Troumpoukis, NCSR “Demokritos”</a:t>
            </a:r>
            <a:endParaRPr/>
          </a:p>
          <a:p>
            <a:pPr indent="0" lvl="0" marL="0" rtl="0" algn="l">
              <a:lnSpc>
                <a:spcPct val="90000"/>
              </a:lnSpc>
              <a:spcBef>
                <a:spcPts val="0"/>
              </a:spcBef>
              <a:spcAft>
                <a:spcPts val="0"/>
              </a:spcAft>
              <a:buClr>
                <a:srgbClr val="7F7F7F"/>
              </a:buClr>
              <a:buSzPts val="2000"/>
              <a:buNone/>
            </a:pPr>
            <a:r>
              <a:t/>
            </a:r>
            <a:endParaRPr sz="1200"/>
          </a:p>
          <a:p>
            <a:pPr indent="0" lvl="0" marL="0" rtl="0" algn="l">
              <a:lnSpc>
                <a:spcPct val="90000"/>
              </a:lnSpc>
              <a:spcBef>
                <a:spcPts val="0"/>
              </a:spcBef>
              <a:spcAft>
                <a:spcPts val="0"/>
              </a:spcAft>
              <a:buClr>
                <a:srgbClr val="7F7F7F"/>
              </a:buClr>
              <a:buSzPts val="2000"/>
              <a:buNone/>
            </a:pPr>
            <a:r>
              <a:rPr i="1" lang="en-US" sz="1200"/>
              <a:t>a joint work with Iraklis Klampanos, Despina-Athanasia Pantazi, Eleni Tsalapati, Mohanad Albughdadi, Mihai Alexe, Vasileios Baousis, Omar Barrilero, Bryce Billière, Alexandra Bojor, Pedro Branco, Lorenzo Bruzzone, Andreina Chietera, Philippe Fournand, Richard Hall, David Hassan, Michele Lazzarini, Adrian Luna, Dharmen Punjani, George Stamoulis, Giulio Weikmann, Marcin Ziółkowski, Xenia Ziouvelou, Manolis Koubarakis and Vangelis Karkaletsis</a:t>
            </a:r>
            <a:endParaRPr i="1" sz="1200"/>
          </a:p>
        </p:txBody>
      </p:sp>
      <p:sp>
        <p:nvSpPr>
          <p:cNvPr id="154" name="Google Shape;154;p1"/>
          <p:cNvSpPr txBox="1"/>
          <p:nvPr/>
        </p:nvSpPr>
        <p:spPr>
          <a:xfrm>
            <a:off x="1261153" y="2223422"/>
            <a:ext cx="504718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Calibri"/>
              <a:buNone/>
            </a:pPr>
            <a:r>
              <a:rPr b="0" i="0" lang="en-US" sz="1600" u="none" cap="none" strike="noStrike">
                <a:solidFill>
                  <a:schemeClr val="dk1"/>
                </a:solidFill>
                <a:latin typeface="Calibri"/>
                <a:ea typeface="Calibri"/>
                <a:cs typeface="Calibri"/>
                <a:sym typeface="Calibri"/>
              </a:rPr>
              <a:t>Reinforcing the AI4EU Platform by Advancing</a:t>
            </a:r>
            <a:br>
              <a:rPr b="0" i="0" lang="en-US" sz="1600" u="none" cap="none" strike="noStrike">
                <a:solidFill>
                  <a:schemeClr val="dk1"/>
                </a:solidFill>
                <a:latin typeface="Calibri"/>
                <a:ea typeface="Calibri"/>
                <a:cs typeface="Calibri"/>
                <a:sym typeface="Calibri"/>
              </a:rPr>
            </a:br>
            <a:r>
              <a:rPr b="0" i="0" lang="en-US" sz="1600" u="none" cap="none" strike="noStrike">
                <a:solidFill>
                  <a:schemeClr val="dk1"/>
                </a:solidFill>
                <a:latin typeface="Calibri"/>
                <a:ea typeface="Calibri"/>
                <a:cs typeface="Calibri"/>
                <a:sym typeface="Calibri"/>
              </a:rPr>
              <a:t>Earth Observation Intelligence, Innovation &amp; Adoption</a:t>
            </a:r>
            <a:endParaRPr b="0" i="0" sz="1400" u="none" cap="none" strike="noStrike">
              <a:solidFill>
                <a:srgbClr val="000000"/>
              </a:solidFill>
              <a:latin typeface="Arial"/>
              <a:ea typeface="Arial"/>
              <a:cs typeface="Arial"/>
              <a:sym typeface="Arial"/>
            </a:endParaRPr>
          </a:p>
        </p:txBody>
      </p:sp>
      <p:pic>
        <p:nvPicPr>
          <p:cNvPr id="155" name="Google Shape;155;p1"/>
          <p:cNvPicPr preferRelativeResize="0"/>
          <p:nvPr/>
        </p:nvPicPr>
        <p:blipFill>
          <a:blip r:embed="rId3">
            <a:alphaModFix/>
          </a:blip>
          <a:stretch>
            <a:fillRect/>
          </a:stretch>
        </p:blipFill>
        <p:spPr>
          <a:xfrm>
            <a:off x="10805350" y="3441113"/>
            <a:ext cx="1050148" cy="1259425"/>
          </a:xfrm>
          <a:prstGeom prst="rect">
            <a:avLst/>
          </a:prstGeom>
          <a:noFill/>
          <a:ln>
            <a:noFill/>
          </a:ln>
        </p:spPr>
      </p:pic>
      <p:pic>
        <p:nvPicPr>
          <p:cNvPr id="156" name="Google Shape;156;p1"/>
          <p:cNvPicPr preferRelativeResize="0"/>
          <p:nvPr/>
        </p:nvPicPr>
        <p:blipFill>
          <a:blip r:embed="rId4">
            <a:alphaModFix/>
          </a:blip>
          <a:stretch>
            <a:fillRect/>
          </a:stretch>
        </p:blipFill>
        <p:spPr>
          <a:xfrm>
            <a:off x="10805353" y="5161342"/>
            <a:ext cx="1050148" cy="110201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258d9767afa_1_792"/>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497D"/>
              </a:buClr>
              <a:buSzPts val="4400"/>
              <a:buFont typeface="Calibri"/>
              <a:buNone/>
            </a:pPr>
            <a:r>
              <a:rPr lang="en-US"/>
              <a:t>Agriculture Bootstrapping Service</a:t>
            </a:r>
            <a:endParaRPr/>
          </a:p>
          <a:p>
            <a:pPr indent="0" lvl="0" marL="0" rtl="0" algn="l">
              <a:lnSpc>
                <a:spcPct val="90000"/>
              </a:lnSpc>
              <a:spcBef>
                <a:spcPts val="0"/>
              </a:spcBef>
              <a:spcAft>
                <a:spcPts val="0"/>
              </a:spcAft>
              <a:buClr>
                <a:srgbClr val="1F497D"/>
              </a:buClr>
              <a:buSzPts val="4400"/>
              <a:buFont typeface="Calibri"/>
              <a:buNone/>
            </a:pPr>
            <a:r>
              <a:rPr lang="en-US" sz="3200"/>
              <a:t>S2 Tile Harmonization</a:t>
            </a:r>
            <a:endParaRPr sz="3200"/>
          </a:p>
        </p:txBody>
      </p:sp>
      <p:sp>
        <p:nvSpPr>
          <p:cNvPr id="273" name="Google Shape;273;g258d9767afa_1_792"/>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pic>
        <p:nvPicPr>
          <p:cNvPr id="274" name="Google Shape;274;g258d9767afa_1_792"/>
          <p:cNvPicPr preferRelativeResize="0"/>
          <p:nvPr/>
        </p:nvPicPr>
        <p:blipFill rotWithShape="1">
          <a:blip r:embed="rId3">
            <a:alphaModFix/>
          </a:blip>
          <a:srcRect b="0" l="0" r="0" t="0"/>
          <a:stretch/>
        </p:blipFill>
        <p:spPr>
          <a:xfrm>
            <a:off x="6869532" y="2928351"/>
            <a:ext cx="1820186" cy="1797113"/>
          </a:xfrm>
          <a:prstGeom prst="rect">
            <a:avLst/>
          </a:prstGeom>
          <a:noFill/>
          <a:ln cap="flat" cmpd="sng" w="9525">
            <a:solidFill>
              <a:schemeClr val="dk1"/>
            </a:solidFill>
            <a:prstDash val="solid"/>
            <a:round/>
            <a:headEnd len="sm" w="sm" type="none"/>
            <a:tailEnd len="sm" w="sm" type="none"/>
          </a:ln>
        </p:spPr>
      </p:pic>
      <p:pic>
        <p:nvPicPr>
          <p:cNvPr id="275" name="Google Shape;275;g258d9767afa_1_792"/>
          <p:cNvPicPr preferRelativeResize="0"/>
          <p:nvPr/>
        </p:nvPicPr>
        <p:blipFill rotWithShape="1">
          <a:blip r:embed="rId4">
            <a:alphaModFix/>
          </a:blip>
          <a:srcRect b="0" l="0" r="0" t="0"/>
          <a:stretch/>
        </p:blipFill>
        <p:spPr>
          <a:xfrm>
            <a:off x="4720139" y="4002238"/>
            <a:ext cx="1820186" cy="1797113"/>
          </a:xfrm>
          <a:prstGeom prst="rect">
            <a:avLst/>
          </a:prstGeom>
          <a:noFill/>
          <a:ln cap="flat" cmpd="sng" w="9525">
            <a:solidFill>
              <a:schemeClr val="dk1"/>
            </a:solidFill>
            <a:prstDash val="solid"/>
            <a:round/>
            <a:headEnd len="sm" w="sm" type="none"/>
            <a:tailEnd len="sm" w="sm" type="none"/>
          </a:ln>
        </p:spPr>
      </p:pic>
      <p:pic>
        <p:nvPicPr>
          <p:cNvPr id="276" name="Google Shape;276;g258d9767afa_1_792"/>
          <p:cNvPicPr preferRelativeResize="0"/>
          <p:nvPr/>
        </p:nvPicPr>
        <p:blipFill rotWithShape="1">
          <a:blip r:embed="rId5">
            <a:alphaModFix/>
          </a:blip>
          <a:srcRect b="0" l="0" r="0" t="0"/>
          <a:stretch/>
        </p:blipFill>
        <p:spPr>
          <a:xfrm>
            <a:off x="2671605" y="4002238"/>
            <a:ext cx="1820186" cy="1797113"/>
          </a:xfrm>
          <a:prstGeom prst="rect">
            <a:avLst/>
          </a:prstGeom>
          <a:noFill/>
          <a:ln cap="flat" cmpd="sng" w="9525">
            <a:solidFill>
              <a:schemeClr val="dk1"/>
            </a:solidFill>
            <a:prstDash val="solid"/>
            <a:round/>
            <a:headEnd len="sm" w="sm" type="none"/>
            <a:tailEnd len="sm" w="sm" type="none"/>
          </a:ln>
        </p:spPr>
      </p:pic>
      <p:pic>
        <p:nvPicPr>
          <p:cNvPr id="277" name="Google Shape;277;g258d9767afa_1_792"/>
          <p:cNvPicPr preferRelativeResize="0"/>
          <p:nvPr/>
        </p:nvPicPr>
        <p:blipFill rotWithShape="1">
          <a:blip r:embed="rId6">
            <a:alphaModFix/>
          </a:blip>
          <a:srcRect b="0" l="0" r="0" t="0"/>
          <a:stretch/>
        </p:blipFill>
        <p:spPr>
          <a:xfrm>
            <a:off x="4720139" y="1743096"/>
            <a:ext cx="1820186" cy="1797113"/>
          </a:xfrm>
          <a:prstGeom prst="rect">
            <a:avLst/>
          </a:prstGeom>
          <a:noFill/>
          <a:ln cap="flat" cmpd="sng" w="9525">
            <a:solidFill>
              <a:schemeClr val="dk1"/>
            </a:solidFill>
            <a:prstDash val="solid"/>
            <a:round/>
            <a:headEnd len="sm" w="sm" type="none"/>
            <a:tailEnd len="sm" w="sm" type="none"/>
          </a:ln>
        </p:spPr>
      </p:pic>
      <p:pic>
        <p:nvPicPr>
          <p:cNvPr id="278" name="Google Shape;278;g258d9767afa_1_792"/>
          <p:cNvPicPr preferRelativeResize="0"/>
          <p:nvPr/>
        </p:nvPicPr>
        <p:blipFill rotWithShape="1">
          <a:blip r:embed="rId7">
            <a:alphaModFix/>
          </a:blip>
          <a:srcRect b="0" l="0" r="0" t="0"/>
          <a:stretch/>
        </p:blipFill>
        <p:spPr>
          <a:xfrm>
            <a:off x="2671605" y="1743095"/>
            <a:ext cx="1820186" cy="1797113"/>
          </a:xfrm>
          <a:prstGeom prst="rect">
            <a:avLst/>
          </a:prstGeom>
          <a:noFill/>
          <a:ln cap="flat" cmpd="sng" w="9525">
            <a:solidFill>
              <a:schemeClr val="dk1"/>
            </a:solidFill>
            <a:prstDash val="solid"/>
            <a:round/>
            <a:headEnd len="sm" w="sm" type="none"/>
            <a:tailEnd len="sm" w="sm" type="none"/>
          </a:ln>
        </p:spPr>
      </p:pic>
      <p:pic>
        <p:nvPicPr>
          <p:cNvPr id="279" name="Google Shape;279;g258d9767afa_1_792"/>
          <p:cNvPicPr preferRelativeResize="0"/>
          <p:nvPr/>
        </p:nvPicPr>
        <p:blipFill rotWithShape="1">
          <a:blip r:embed="rId8">
            <a:alphaModFix/>
          </a:blip>
          <a:srcRect b="0" l="0" r="0" t="0"/>
          <a:stretch/>
        </p:blipFill>
        <p:spPr>
          <a:xfrm>
            <a:off x="612011" y="1743094"/>
            <a:ext cx="1820186" cy="1797113"/>
          </a:xfrm>
          <a:prstGeom prst="rect">
            <a:avLst/>
          </a:prstGeom>
          <a:noFill/>
          <a:ln cap="flat" cmpd="sng" w="9525">
            <a:solidFill>
              <a:schemeClr val="dk1"/>
            </a:solidFill>
            <a:prstDash val="solid"/>
            <a:round/>
            <a:headEnd len="sm" w="sm" type="none"/>
            <a:tailEnd len="sm" w="sm" type="none"/>
          </a:ln>
        </p:spPr>
      </p:pic>
      <p:sp>
        <p:nvSpPr>
          <p:cNvPr id="280" name="Google Shape;280;g258d9767afa_1_792"/>
          <p:cNvSpPr txBox="1"/>
          <p:nvPr/>
        </p:nvSpPr>
        <p:spPr>
          <a:xfrm>
            <a:off x="1062707" y="3538974"/>
            <a:ext cx="9720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rgbClr val="343434"/>
                </a:solidFill>
                <a:latin typeface="Calibri"/>
                <a:ea typeface="Calibri"/>
                <a:cs typeface="Calibri"/>
                <a:sym typeface="Calibri"/>
              </a:rPr>
              <a:t>8</a:t>
            </a:r>
            <a:r>
              <a:rPr b="1" baseline="30000" i="0" lang="en-US" sz="1000" u="none" cap="none" strike="noStrike">
                <a:solidFill>
                  <a:srgbClr val="343434"/>
                </a:solidFill>
                <a:latin typeface="Calibri"/>
                <a:ea typeface="Calibri"/>
                <a:cs typeface="Calibri"/>
                <a:sym typeface="Calibri"/>
              </a:rPr>
              <a:t>th</a:t>
            </a:r>
            <a:r>
              <a:rPr b="1" i="0" lang="en-US" sz="1000" u="none" cap="none" strike="noStrike">
                <a:solidFill>
                  <a:srgbClr val="343434"/>
                </a:solidFill>
                <a:latin typeface="Calibri"/>
                <a:ea typeface="Calibri"/>
                <a:cs typeface="Calibri"/>
                <a:sym typeface="Calibri"/>
              </a:rPr>
              <a:t> September</a:t>
            </a:r>
            <a:endParaRPr b="1" i="0" sz="1000" u="none" cap="none" strike="noStrike">
              <a:solidFill>
                <a:srgbClr val="343434"/>
              </a:solidFill>
              <a:latin typeface="Calibri"/>
              <a:ea typeface="Calibri"/>
              <a:cs typeface="Calibri"/>
              <a:sym typeface="Calibri"/>
            </a:endParaRPr>
          </a:p>
        </p:txBody>
      </p:sp>
      <p:pic>
        <p:nvPicPr>
          <p:cNvPr id="281" name="Google Shape;281;g258d9767afa_1_792"/>
          <p:cNvPicPr preferRelativeResize="0"/>
          <p:nvPr/>
        </p:nvPicPr>
        <p:blipFill rotWithShape="1">
          <a:blip r:embed="rId9">
            <a:alphaModFix/>
          </a:blip>
          <a:srcRect b="0" l="0" r="0" t="0"/>
          <a:stretch/>
        </p:blipFill>
        <p:spPr>
          <a:xfrm>
            <a:off x="612011" y="4002238"/>
            <a:ext cx="1820186" cy="1797113"/>
          </a:xfrm>
          <a:prstGeom prst="rect">
            <a:avLst/>
          </a:prstGeom>
          <a:noFill/>
          <a:ln cap="flat" cmpd="sng" w="9525">
            <a:solidFill>
              <a:schemeClr val="dk1"/>
            </a:solidFill>
            <a:prstDash val="solid"/>
            <a:round/>
            <a:headEnd len="sm" w="sm" type="none"/>
            <a:tailEnd len="sm" w="sm" type="none"/>
          </a:ln>
        </p:spPr>
      </p:pic>
      <p:sp>
        <p:nvSpPr>
          <p:cNvPr id="282" name="Google Shape;282;g258d9767afa_1_792"/>
          <p:cNvSpPr txBox="1"/>
          <p:nvPr/>
        </p:nvSpPr>
        <p:spPr>
          <a:xfrm>
            <a:off x="3089440" y="3538973"/>
            <a:ext cx="10338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rgbClr val="343434"/>
                </a:solidFill>
                <a:latin typeface="Calibri"/>
                <a:ea typeface="Calibri"/>
                <a:cs typeface="Calibri"/>
                <a:sym typeface="Calibri"/>
              </a:rPr>
              <a:t>11</a:t>
            </a:r>
            <a:r>
              <a:rPr b="1" baseline="30000" i="0" lang="en-US" sz="1000" u="none" cap="none" strike="noStrike">
                <a:solidFill>
                  <a:srgbClr val="343434"/>
                </a:solidFill>
                <a:latin typeface="Calibri"/>
                <a:ea typeface="Calibri"/>
                <a:cs typeface="Calibri"/>
                <a:sym typeface="Calibri"/>
              </a:rPr>
              <a:t>st</a:t>
            </a:r>
            <a:r>
              <a:rPr b="1" i="0" lang="en-US" sz="1000" u="none" cap="none" strike="noStrike">
                <a:solidFill>
                  <a:srgbClr val="343434"/>
                </a:solidFill>
                <a:latin typeface="Calibri"/>
                <a:ea typeface="Calibri"/>
                <a:cs typeface="Calibri"/>
                <a:sym typeface="Calibri"/>
              </a:rPr>
              <a:t> September</a:t>
            </a:r>
            <a:endParaRPr b="1" i="0" sz="1000" u="none" cap="none" strike="noStrike">
              <a:solidFill>
                <a:srgbClr val="343434"/>
              </a:solidFill>
              <a:latin typeface="Calibri"/>
              <a:ea typeface="Calibri"/>
              <a:cs typeface="Calibri"/>
              <a:sym typeface="Calibri"/>
            </a:endParaRPr>
          </a:p>
        </p:txBody>
      </p:sp>
      <p:sp>
        <p:nvSpPr>
          <p:cNvPr id="283" name="Google Shape;283;g258d9767afa_1_792"/>
          <p:cNvSpPr txBox="1"/>
          <p:nvPr/>
        </p:nvSpPr>
        <p:spPr>
          <a:xfrm>
            <a:off x="5133165" y="3538972"/>
            <a:ext cx="10428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rgbClr val="343434"/>
                </a:solidFill>
                <a:latin typeface="Calibri"/>
                <a:ea typeface="Calibri"/>
                <a:cs typeface="Calibri"/>
                <a:sym typeface="Calibri"/>
              </a:rPr>
              <a:t>13</a:t>
            </a:r>
            <a:r>
              <a:rPr b="1" baseline="30000" i="0" lang="en-US" sz="1000" u="none" cap="none" strike="noStrike">
                <a:solidFill>
                  <a:srgbClr val="343434"/>
                </a:solidFill>
                <a:latin typeface="Calibri"/>
                <a:ea typeface="Calibri"/>
                <a:cs typeface="Calibri"/>
                <a:sym typeface="Calibri"/>
              </a:rPr>
              <a:t>rd</a:t>
            </a:r>
            <a:r>
              <a:rPr b="1" i="0" lang="en-US" sz="1000" u="none" cap="none" strike="noStrike">
                <a:solidFill>
                  <a:srgbClr val="343434"/>
                </a:solidFill>
                <a:latin typeface="Calibri"/>
                <a:ea typeface="Calibri"/>
                <a:cs typeface="Calibri"/>
                <a:sym typeface="Calibri"/>
              </a:rPr>
              <a:t> September</a:t>
            </a:r>
            <a:endParaRPr b="1" i="0" sz="1000" u="none" cap="none" strike="noStrike">
              <a:solidFill>
                <a:srgbClr val="343434"/>
              </a:solidFill>
              <a:latin typeface="Calibri"/>
              <a:ea typeface="Calibri"/>
              <a:cs typeface="Calibri"/>
              <a:sym typeface="Calibri"/>
            </a:endParaRPr>
          </a:p>
        </p:txBody>
      </p:sp>
      <p:sp>
        <p:nvSpPr>
          <p:cNvPr id="284" name="Google Shape;284;g258d9767afa_1_792"/>
          <p:cNvSpPr txBox="1"/>
          <p:nvPr/>
        </p:nvSpPr>
        <p:spPr>
          <a:xfrm>
            <a:off x="1027441" y="5786258"/>
            <a:ext cx="10383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rgbClr val="343434"/>
                </a:solidFill>
                <a:latin typeface="Calibri"/>
                <a:ea typeface="Calibri"/>
                <a:cs typeface="Calibri"/>
                <a:sym typeface="Calibri"/>
              </a:rPr>
              <a:t>18</a:t>
            </a:r>
            <a:r>
              <a:rPr b="1" baseline="30000" i="0" lang="en-US" sz="1000" u="none" cap="none" strike="noStrike">
                <a:solidFill>
                  <a:srgbClr val="343434"/>
                </a:solidFill>
                <a:latin typeface="Calibri"/>
                <a:ea typeface="Calibri"/>
                <a:cs typeface="Calibri"/>
                <a:sym typeface="Calibri"/>
              </a:rPr>
              <a:t>th</a:t>
            </a:r>
            <a:r>
              <a:rPr b="1" i="0" lang="en-US" sz="1000" u="none" cap="none" strike="noStrike">
                <a:solidFill>
                  <a:srgbClr val="343434"/>
                </a:solidFill>
                <a:latin typeface="Calibri"/>
                <a:ea typeface="Calibri"/>
                <a:cs typeface="Calibri"/>
                <a:sym typeface="Calibri"/>
              </a:rPr>
              <a:t> September</a:t>
            </a:r>
            <a:endParaRPr b="1" i="0" sz="1000" u="none" cap="none" strike="noStrike">
              <a:solidFill>
                <a:srgbClr val="343434"/>
              </a:solidFill>
              <a:latin typeface="Calibri"/>
              <a:ea typeface="Calibri"/>
              <a:cs typeface="Calibri"/>
              <a:sym typeface="Calibri"/>
            </a:endParaRPr>
          </a:p>
        </p:txBody>
      </p:sp>
      <p:sp>
        <p:nvSpPr>
          <p:cNvPr id="285" name="Google Shape;285;g258d9767afa_1_792"/>
          <p:cNvSpPr txBox="1"/>
          <p:nvPr/>
        </p:nvSpPr>
        <p:spPr>
          <a:xfrm>
            <a:off x="3089440" y="5786257"/>
            <a:ext cx="10338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rgbClr val="343434"/>
                </a:solidFill>
                <a:latin typeface="Calibri"/>
                <a:ea typeface="Calibri"/>
                <a:cs typeface="Calibri"/>
                <a:sym typeface="Calibri"/>
              </a:rPr>
              <a:t>21</a:t>
            </a:r>
            <a:r>
              <a:rPr b="1" baseline="30000" i="0" lang="en-US" sz="1000" u="none" cap="none" strike="noStrike">
                <a:solidFill>
                  <a:srgbClr val="343434"/>
                </a:solidFill>
                <a:latin typeface="Calibri"/>
                <a:ea typeface="Calibri"/>
                <a:cs typeface="Calibri"/>
                <a:sym typeface="Calibri"/>
              </a:rPr>
              <a:t>st</a:t>
            </a:r>
            <a:r>
              <a:rPr b="1" i="0" lang="en-US" sz="1000" u="none" cap="none" strike="noStrike">
                <a:solidFill>
                  <a:srgbClr val="343434"/>
                </a:solidFill>
                <a:latin typeface="Calibri"/>
                <a:ea typeface="Calibri"/>
                <a:cs typeface="Calibri"/>
                <a:sym typeface="Calibri"/>
              </a:rPr>
              <a:t> September</a:t>
            </a:r>
            <a:endParaRPr b="1" i="0" sz="1000" u="none" cap="none" strike="noStrike">
              <a:solidFill>
                <a:srgbClr val="343434"/>
              </a:solidFill>
              <a:latin typeface="Calibri"/>
              <a:ea typeface="Calibri"/>
              <a:cs typeface="Calibri"/>
              <a:sym typeface="Calibri"/>
            </a:endParaRPr>
          </a:p>
        </p:txBody>
      </p:sp>
      <p:sp>
        <p:nvSpPr>
          <p:cNvPr id="286" name="Google Shape;286;g258d9767afa_1_792"/>
          <p:cNvSpPr txBox="1"/>
          <p:nvPr/>
        </p:nvSpPr>
        <p:spPr>
          <a:xfrm>
            <a:off x="5135569" y="5786256"/>
            <a:ext cx="10383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rgbClr val="343434"/>
                </a:solidFill>
                <a:latin typeface="Calibri"/>
                <a:ea typeface="Calibri"/>
                <a:cs typeface="Calibri"/>
                <a:sym typeface="Calibri"/>
              </a:rPr>
              <a:t>28</a:t>
            </a:r>
            <a:r>
              <a:rPr b="1" baseline="30000" i="0" lang="en-US" sz="1000" u="none" cap="none" strike="noStrike">
                <a:solidFill>
                  <a:srgbClr val="343434"/>
                </a:solidFill>
                <a:latin typeface="Calibri"/>
                <a:ea typeface="Calibri"/>
                <a:cs typeface="Calibri"/>
                <a:sym typeface="Calibri"/>
              </a:rPr>
              <a:t>th</a:t>
            </a:r>
            <a:r>
              <a:rPr b="1" i="0" lang="en-US" sz="1000" u="none" cap="none" strike="noStrike">
                <a:solidFill>
                  <a:srgbClr val="343434"/>
                </a:solidFill>
                <a:latin typeface="Calibri"/>
                <a:ea typeface="Calibri"/>
                <a:cs typeface="Calibri"/>
                <a:sym typeface="Calibri"/>
              </a:rPr>
              <a:t> September</a:t>
            </a:r>
            <a:endParaRPr b="1" i="0" sz="1000" u="none" cap="none" strike="noStrike">
              <a:solidFill>
                <a:srgbClr val="343434"/>
              </a:solidFill>
              <a:latin typeface="Calibri"/>
              <a:ea typeface="Calibri"/>
              <a:cs typeface="Calibri"/>
              <a:sym typeface="Calibri"/>
            </a:endParaRPr>
          </a:p>
        </p:txBody>
      </p:sp>
      <p:sp>
        <p:nvSpPr>
          <p:cNvPr id="287" name="Google Shape;287;g258d9767afa_1_792"/>
          <p:cNvSpPr txBox="1"/>
          <p:nvPr/>
        </p:nvSpPr>
        <p:spPr>
          <a:xfrm>
            <a:off x="6977987" y="4749019"/>
            <a:ext cx="16161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1000" u="none" cap="none" strike="noStrike">
                <a:solidFill>
                  <a:srgbClr val="343434"/>
                </a:solidFill>
                <a:latin typeface="Calibri"/>
                <a:ea typeface="Calibri"/>
                <a:cs typeface="Calibri"/>
                <a:sym typeface="Calibri"/>
              </a:rPr>
              <a:t>Monthly Composite</a:t>
            </a:r>
            <a:endParaRPr/>
          </a:p>
          <a:p>
            <a:pPr indent="0" lvl="0" marL="0" marR="0" rtl="0" algn="ctr">
              <a:spcBef>
                <a:spcPts val="0"/>
              </a:spcBef>
              <a:spcAft>
                <a:spcPts val="0"/>
              </a:spcAft>
              <a:buNone/>
            </a:pPr>
            <a:r>
              <a:rPr b="1" i="0" lang="en-US" sz="1000" u="none" cap="none" strike="noStrike">
                <a:solidFill>
                  <a:srgbClr val="343434"/>
                </a:solidFill>
                <a:latin typeface="Calibri"/>
                <a:ea typeface="Calibri"/>
                <a:cs typeface="Calibri"/>
                <a:sym typeface="Calibri"/>
              </a:rPr>
              <a:t>(September) </a:t>
            </a:r>
            <a:endParaRPr/>
          </a:p>
        </p:txBody>
      </p:sp>
      <p:sp>
        <p:nvSpPr>
          <p:cNvPr id="288" name="Google Shape;288;g258d9767afa_1_792"/>
          <p:cNvSpPr txBox="1"/>
          <p:nvPr/>
        </p:nvSpPr>
        <p:spPr>
          <a:xfrm>
            <a:off x="8876950" y="1963825"/>
            <a:ext cx="3115800" cy="3396600"/>
          </a:xfrm>
          <a:prstGeom prst="rect">
            <a:avLst/>
          </a:prstGeom>
          <a:noFill/>
          <a:ln>
            <a:noFill/>
          </a:ln>
        </p:spPr>
        <p:txBody>
          <a:bodyPr anchorCtr="0" anchor="t" bIns="45700" lIns="91425" spcFirstLastPara="1" rIns="91425" wrap="square" tIns="45700">
            <a:spAutoFit/>
          </a:bodyPr>
          <a:lstStyle/>
          <a:p>
            <a:pPr indent="-342900" lvl="0" marL="457200" marR="0" rtl="0" algn="l">
              <a:spcBef>
                <a:spcPts val="0"/>
              </a:spcBef>
              <a:spcAft>
                <a:spcPts val="0"/>
              </a:spcAft>
              <a:buClr>
                <a:srgbClr val="898989"/>
              </a:buClr>
              <a:buSzPts val="1800"/>
              <a:buFont typeface="Calibri"/>
              <a:buChar char="●"/>
            </a:pPr>
            <a:r>
              <a:rPr b="0" i="0" lang="en-US" sz="1800" u="none" cap="none" strike="noStrike">
                <a:solidFill>
                  <a:srgbClr val="898989"/>
                </a:solidFill>
                <a:latin typeface="Calibri"/>
                <a:ea typeface="Calibri"/>
                <a:cs typeface="Calibri"/>
                <a:sym typeface="Calibri"/>
              </a:rPr>
              <a:t>The service aim to harmonize Sentinel-2 Time Series (TSs) through a monthly composite approach to create  temporally homogeneous time series.</a:t>
            </a:r>
            <a:endParaRPr b="0" i="0" sz="1800" u="none" cap="none" strike="noStrike">
              <a:solidFill>
                <a:srgbClr val="898989"/>
              </a:solidFill>
              <a:latin typeface="Calibri"/>
              <a:ea typeface="Calibri"/>
              <a:cs typeface="Calibri"/>
              <a:sym typeface="Calibri"/>
            </a:endParaRPr>
          </a:p>
          <a:p>
            <a:pPr indent="-342900" lvl="0" marL="457200" marR="0" rtl="0" algn="l">
              <a:spcBef>
                <a:spcPts val="1000"/>
              </a:spcBef>
              <a:spcAft>
                <a:spcPts val="0"/>
              </a:spcAft>
              <a:buClr>
                <a:srgbClr val="898989"/>
              </a:buClr>
              <a:buSzPts val="1800"/>
              <a:buFont typeface="Calibri"/>
              <a:buChar char="●"/>
            </a:pPr>
            <a:r>
              <a:rPr b="0" i="0" lang="en-US" sz="1800" u="none" cap="none" strike="noStrike">
                <a:solidFill>
                  <a:srgbClr val="898989"/>
                </a:solidFill>
                <a:latin typeface="Calibri"/>
                <a:ea typeface="Calibri"/>
                <a:cs typeface="Calibri"/>
                <a:sym typeface="Calibri"/>
              </a:rPr>
              <a:t>Allows processing of different TSs length.</a:t>
            </a:r>
            <a:endParaRPr b="0" i="0" sz="1800" u="none" cap="none" strike="noStrike">
              <a:solidFill>
                <a:srgbClr val="898989"/>
              </a:solidFill>
              <a:latin typeface="Calibri"/>
              <a:ea typeface="Calibri"/>
              <a:cs typeface="Calibri"/>
              <a:sym typeface="Calibri"/>
            </a:endParaRPr>
          </a:p>
          <a:p>
            <a:pPr indent="-342900" lvl="0" marL="457200" marR="0" rtl="0" algn="l">
              <a:spcBef>
                <a:spcPts val="1000"/>
              </a:spcBef>
              <a:spcAft>
                <a:spcPts val="1000"/>
              </a:spcAft>
              <a:buClr>
                <a:srgbClr val="898989"/>
              </a:buClr>
              <a:buSzPts val="1800"/>
              <a:buFont typeface="Calibri"/>
              <a:buChar char="●"/>
            </a:pPr>
            <a:r>
              <a:rPr b="0" i="0" lang="en-US" sz="1800" u="none" cap="none" strike="noStrike">
                <a:solidFill>
                  <a:srgbClr val="898989"/>
                </a:solidFill>
                <a:latin typeface="Calibri"/>
                <a:ea typeface="Calibri"/>
                <a:cs typeface="Calibri"/>
                <a:sym typeface="Calibri"/>
              </a:rPr>
              <a:t>Mitigates the presence of clouds in the scene.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258d9767afa_1_471"/>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F497D"/>
              </a:buClr>
              <a:buSzPts val="4400"/>
              <a:buFont typeface="Calibri"/>
              <a:buNone/>
            </a:pPr>
            <a:r>
              <a:rPr lang="en-US"/>
              <a:t>Agriculture Bootstrapping Service</a:t>
            </a:r>
            <a:endParaRPr/>
          </a:p>
          <a:p>
            <a:pPr indent="0" lvl="0" marL="0" rtl="0" algn="l">
              <a:lnSpc>
                <a:spcPct val="90000"/>
              </a:lnSpc>
              <a:spcBef>
                <a:spcPts val="0"/>
              </a:spcBef>
              <a:spcAft>
                <a:spcPts val="0"/>
              </a:spcAft>
              <a:buClr>
                <a:schemeClr val="dk1"/>
              </a:buClr>
              <a:buSzPts val="1100"/>
              <a:buFont typeface="Arial"/>
              <a:buNone/>
            </a:pPr>
            <a:r>
              <a:rPr lang="en-US" sz="3200"/>
              <a:t>LSTM for </a:t>
            </a:r>
            <a:r>
              <a:rPr lang="en-US" sz="3200"/>
              <a:t>S2 </a:t>
            </a:r>
            <a:r>
              <a:rPr lang="en-US" sz="3200"/>
              <a:t>for crop type classification</a:t>
            </a:r>
            <a:endParaRPr sz="3200"/>
          </a:p>
        </p:txBody>
      </p:sp>
      <p:sp>
        <p:nvSpPr>
          <p:cNvPr id="294" name="Google Shape;294;g258d9767afa_1_471"/>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
        <p:nvSpPr>
          <p:cNvPr id="295" name="Google Shape;295;g258d9767afa_1_471"/>
          <p:cNvSpPr txBox="1"/>
          <p:nvPr/>
        </p:nvSpPr>
        <p:spPr>
          <a:xfrm>
            <a:off x="535950" y="1742150"/>
            <a:ext cx="5658600" cy="2288400"/>
          </a:xfrm>
          <a:prstGeom prst="rect">
            <a:avLst/>
          </a:prstGeom>
          <a:noFill/>
          <a:ln>
            <a:noFill/>
          </a:ln>
        </p:spPr>
        <p:txBody>
          <a:bodyPr anchorCtr="0" anchor="t" bIns="45700" lIns="91425" spcFirstLastPara="1" rIns="91425" wrap="square" tIns="45700">
            <a:spAutoFit/>
          </a:bodyPr>
          <a:lstStyle/>
          <a:p>
            <a:pPr indent="-342900" lvl="0" marL="457200" rtl="0" algn="just">
              <a:spcBef>
                <a:spcPts val="0"/>
              </a:spcBef>
              <a:spcAft>
                <a:spcPts val="0"/>
              </a:spcAft>
              <a:buClr>
                <a:srgbClr val="898989"/>
              </a:buClr>
              <a:buSzPts val="1800"/>
              <a:buFont typeface="Calibri"/>
              <a:buChar char="●"/>
            </a:pPr>
            <a:r>
              <a:rPr lang="en-US" sz="1800">
                <a:solidFill>
                  <a:srgbClr val="898989"/>
                </a:solidFill>
                <a:latin typeface="Calibri"/>
                <a:ea typeface="Calibri"/>
                <a:cs typeface="Calibri"/>
                <a:sym typeface="Calibri"/>
              </a:rPr>
              <a:t>Pe-trained Long Short-Term Memory (LSTM) for crop-type classification.</a:t>
            </a:r>
            <a:endParaRPr sz="1800">
              <a:solidFill>
                <a:srgbClr val="898989"/>
              </a:solidFill>
              <a:latin typeface="Calibri"/>
              <a:ea typeface="Calibri"/>
              <a:cs typeface="Calibri"/>
              <a:sym typeface="Calibri"/>
            </a:endParaRPr>
          </a:p>
          <a:p>
            <a:pPr indent="-342900" lvl="1" marL="914400" marR="0" rtl="0" algn="just">
              <a:spcBef>
                <a:spcPts val="1000"/>
              </a:spcBef>
              <a:spcAft>
                <a:spcPts val="0"/>
              </a:spcAft>
              <a:buClr>
                <a:srgbClr val="898989"/>
              </a:buClr>
              <a:buSzPts val="1800"/>
              <a:buFont typeface="Calibri"/>
              <a:buChar char="○"/>
            </a:pPr>
            <a:r>
              <a:rPr lang="en-US" sz="1800">
                <a:solidFill>
                  <a:srgbClr val="898989"/>
                </a:solidFill>
                <a:latin typeface="Calibri"/>
                <a:ea typeface="Calibri"/>
                <a:cs typeface="Calibri"/>
                <a:sym typeface="Calibri"/>
              </a:rPr>
              <a:t>Input: S2 time series (e.g. </a:t>
            </a:r>
            <a:r>
              <a:rPr lang="en-US" sz="1800">
                <a:solidFill>
                  <a:srgbClr val="898989"/>
                </a:solidFill>
                <a:latin typeface="Calibri"/>
                <a:ea typeface="Calibri"/>
                <a:cs typeface="Calibri"/>
                <a:sym typeface="Calibri"/>
              </a:rPr>
              <a:t>monthly composites) </a:t>
            </a:r>
            <a:endParaRPr sz="1800">
              <a:solidFill>
                <a:srgbClr val="898989"/>
              </a:solidFill>
              <a:latin typeface="Calibri"/>
              <a:ea typeface="Calibri"/>
              <a:cs typeface="Calibri"/>
              <a:sym typeface="Calibri"/>
            </a:endParaRPr>
          </a:p>
          <a:p>
            <a:pPr indent="-342900" lvl="1" marL="914400" marR="0" rtl="0" algn="just">
              <a:spcBef>
                <a:spcPts val="0"/>
              </a:spcBef>
              <a:spcAft>
                <a:spcPts val="0"/>
              </a:spcAft>
              <a:buClr>
                <a:srgbClr val="898989"/>
              </a:buClr>
              <a:buSzPts val="1800"/>
              <a:buFont typeface="Calibri"/>
              <a:buChar char="○"/>
            </a:pPr>
            <a:r>
              <a:rPr lang="en-US" sz="1800">
                <a:solidFill>
                  <a:srgbClr val="898989"/>
                </a:solidFill>
                <a:latin typeface="Calibri"/>
                <a:ea typeface="Calibri"/>
                <a:cs typeface="Calibri"/>
                <a:sym typeface="Calibri"/>
              </a:rPr>
              <a:t>Output: crop-type map</a:t>
            </a:r>
            <a:endParaRPr sz="1800">
              <a:solidFill>
                <a:srgbClr val="898989"/>
              </a:solidFill>
              <a:latin typeface="Calibri"/>
              <a:ea typeface="Calibri"/>
              <a:cs typeface="Calibri"/>
              <a:sym typeface="Calibri"/>
            </a:endParaRPr>
          </a:p>
          <a:p>
            <a:pPr indent="-342900" lvl="0" marL="457200" rtl="0" algn="just">
              <a:spcBef>
                <a:spcPts val="1000"/>
              </a:spcBef>
              <a:spcAft>
                <a:spcPts val="1000"/>
              </a:spcAft>
              <a:buClr>
                <a:srgbClr val="898989"/>
              </a:buClr>
              <a:buSzPts val="1800"/>
              <a:buFont typeface="Calibri"/>
              <a:buChar char="●"/>
            </a:pPr>
            <a:r>
              <a:rPr lang="en-US" sz="1800">
                <a:solidFill>
                  <a:srgbClr val="898989"/>
                </a:solidFill>
                <a:latin typeface="Calibri"/>
                <a:ea typeface="Calibri"/>
                <a:cs typeface="Calibri"/>
                <a:sym typeface="Calibri"/>
              </a:rPr>
              <a:t>The network can also be trained from scratch, either using the (publicly available) TimeSen2Crop dataset or with a dataset created by the user.</a:t>
            </a:r>
            <a:endParaRPr sz="1800">
              <a:solidFill>
                <a:srgbClr val="898989"/>
              </a:solidFill>
              <a:latin typeface="Calibri"/>
              <a:ea typeface="Calibri"/>
              <a:cs typeface="Calibri"/>
              <a:sym typeface="Calibri"/>
            </a:endParaRPr>
          </a:p>
        </p:txBody>
      </p:sp>
      <p:pic>
        <p:nvPicPr>
          <p:cNvPr id="296" name="Google Shape;296;g258d9767afa_1_471"/>
          <p:cNvPicPr preferRelativeResize="0"/>
          <p:nvPr/>
        </p:nvPicPr>
        <p:blipFill rotWithShape="1">
          <a:blip r:embed="rId3">
            <a:alphaModFix/>
          </a:blip>
          <a:srcRect b="0" l="0" r="0" t="0"/>
          <a:stretch/>
        </p:blipFill>
        <p:spPr>
          <a:xfrm>
            <a:off x="6743781" y="1742150"/>
            <a:ext cx="4530075" cy="4165275"/>
          </a:xfrm>
          <a:prstGeom prst="rect">
            <a:avLst/>
          </a:prstGeom>
          <a:noFill/>
          <a:ln cap="sq" cmpd="sng" w="9525">
            <a:solidFill>
              <a:srgbClr val="000000"/>
            </a:solidFill>
            <a:prstDash val="solid"/>
            <a:miter lim="800000"/>
            <a:headEnd len="sm" w="sm" type="none"/>
            <a:tailEnd len="sm" w="sm" type="none"/>
          </a:ln>
        </p:spPr>
      </p:pic>
      <p:pic>
        <p:nvPicPr>
          <p:cNvPr id="297" name="Google Shape;297;g258d9767afa_1_471"/>
          <p:cNvPicPr preferRelativeResize="0"/>
          <p:nvPr/>
        </p:nvPicPr>
        <p:blipFill>
          <a:blip r:embed="rId4">
            <a:alphaModFix/>
          </a:blip>
          <a:stretch>
            <a:fillRect/>
          </a:stretch>
        </p:blipFill>
        <p:spPr>
          <a:xfrm>
            <a:off x="1360938" y="4333100"/>
            <a:ext cx="4270376" cy="1574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258d9767afa_1_588"/>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497D"/>
              </a:buClr>
              <a:buSzPts val="4400"/>
              <a:buFont typeface="Calibri"/>
              <a:buNone/>
            </a:pPr>
            <a:r>
              <a:rPr lang="en-US"/>
              <a:t>Deep Network for pixel-level classification of S2 patches</a:t>
            </a:r>
            <a:endParaRPr/>
          </a:p>
        </p:txBody>
      </p:sp>
      <p:sp>
        <p:nvSpPr>
          <p:cNvPr id="303" name="Google Shape;303;g258d9767afa_1_588"/>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
        <p:nvSpPr>
          <p:cNvPr id="304" name="Google Shape;304;g258d9767afa_1_588"/>
          <p:cNvSpPr txBox="1"/>
          <p:nvPr>
            <p:ph idx="1" type="body"/>
          </p:nvPr>
        </p:nvSpPr>
        <p:spPr>
          <a:xfrm>
            <a:off x="372750" y="1725038"/>
            <a:ext cx="11446500" cy="1325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Clr>
                <a:srgbClr val="7F7F7F"/>
              </a:buClr>
              <a:buSzPts val="2400"/>
              <a:buChar char="•"/>
            </a:pPr>
            <a:r>
              <a:rPr lang="en-US" sz="2400"/>
              <a:t>Allow user to train pixel-level segmentation models on Sentinel-2 (S2) images.</a:t>
            </a:r>
            <a:endParaRPr sz="2400"/>
          </a:p>
          <a:p>
            <a:pPr indent="-228600" lvl="0" marL="228600" rtl="0" algn="l">
              <a:lnSpc>
                <a:spcPct val="90000"/>
              </a:lnSpc>
              <a:spcBef>
                <a:spcPts val="1000"/>
              </a:spcBef>
              <a:spcAft>
                <a:spcPts val="0"/>
              </a:spcAft>
              <a:buClr>
                <a:srgbClr val="7F7F7F"/>
              </a:buClr>
              <a:buSzPts val="2400"/>
              <a:buChar char="•"/>
            </a:pPr>
            <a:r>
              <a:rPr lang="en-US" sz="2400"/>
              <a:t>The goal is to detect one of/a </a:t>
            </a:r>
            <a:r>
              <a:rPr lang="en-US" sz="2400"/>
              <a:t>combination</a:t>
            </a:r>
            <a:r>
              <a:rPr lang="en-US" sz="2400"/>
              <a:t> of S2 classes:</a:t>
            </a:r>
            <a:r>
              <a:rPr lang="en-US" sz="2400"/>
              <a:t> </a:t>
            </a:r>
            <a:r>
              <a:rPr lang="en-US" sz="2400"/>
              <a:t>crop types (corn, sunflower, wheat, etc), land cover (urban vs natural, water vs land), road extraction (road vs other).</a:t>
            </a:r>
            <a:endParaRPr sz="2400"/>
          </a:p>
        </p:txBody>
      </p:sp>
      <p:pic>
        <p:nvPicPr>
          <p:cNvPr id="305" name="Google Shape;305;g258d9767afa_1_588"/>
          <p:cNvPicPr preferRelativeResize="0"/>
          <p:nvPr/>
        </p:nvPicPr>
        <p:blipFill rotWithShape="1">
          <a:blip r:embed="rId3">
            <a:alphaModFix/>
          </a:blip>
          <a:srcRect b="0" l="0" r="0" t="0"/>
          <a:stretch/>
        </p:blipFill>
        <p:spPr>
          <a:xfrm>
            <a:off x="5506998" y="3356486"/>
            <a:ext cx="4429125" cy="1428750"/>
          </a:xfrm>
          <a:prstGeom prst="rect">
            <a:avLst/>
          </a:prstGeom>
          <a:noFill/>
          <a:ln>
            <a:noFill/>
          </a:ln>
        </p:spPr>
      </p:pic>
      <p:pic>
        <p:nvPicPr>
          <p:cNvPr id="306" name="Google Shape;306;g258d9767afa_1_588"/>
          <p:cNvPicPr preferRelativeResize="0"/>
          <p:nvPr/>
        </p:nvPicPr>
        <p:blipFill rotWithShape="1">
          <a:blip r:embed="rId4">
            <a:alphaModFix/>
          </a:blip>
          <a:srcRect b="0" l="0" r="0" t="0"/>
          <a:stretch/>
        </p:blipFill>
        <p:spPr>
          <a:xfrm>
            <a:off x="5506998" y="4715370"/>
            <a:ext cx="4381500" cy="1409700"/>
          </a:xfrm>
          <a:prstGeom prst="rect">
            <a:avLst/>
          </a:prstGeom>
          <a:noFill/>
          <a:ln>
            <a:noFill/>
          </a:ln>
        </p:spPr>
      </p:pic>
      <p:sp>
        <p:nvSpPr>
          <p:cNvPr id="307" name="Google Shape;307;g258d9767afa_1_588"/>
          <p:cNvSpPr/>
          <p:nvPr/>
        </p:nvSpPr>
        <p:spPr>
          <a:xfrm>
            <a:off x="4481836" y="3743975"/>
            <a:ext cx="1025100" cy="1956600"/>
          </a:xfrm>
          <a:prstGeom prst="curvedRightArrow">
            <a:avLst>
              <a:gd fmla="val 25000" name="adj1"/>
              <a:gd fmla="val 50000" name="adj2"/>
              <a:gd fmla="val 25000" name="adj3"/>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g258d9767afa_1_588"/>
          <p:cNvSpPr txBox="1"/>
          <p:nvPr/>
        </p:nvSpPr>
        <p:spPr>
          <a:xfrm>
            <a:off x="2444249" y="4354037"/>
            <a:ext cx="2037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Segmentation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58d9767afa_1_737"/>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F497D"/>
              </a:buClr>
              <a:buSzPts val="4400"/>
              <a:buFont typeface="Calibri"/>
              <a:buNone/>
            </a:pPr>
            <a:r>
              <a:rPr lang="en-US"/>
              <a:t>Probabilistic downscaling of CAMS data</a:t>
            </a:r>
            <a:r>
              <a:rPr lang="en-US"/>
              <a:t> </a:t>
            </a:r>
            <a:endParaRPr sz="3800"/>
          </a:p>
        </p:txBody>
      </p:sp>
      <p:sp>
        <p:nvSpPr>
          <p:cNvPr id="314" name="Google Shape;314;g258d9767afa_1_737"/>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pic>
        <p:nvPicPr>
          <p:cNvPr id="315" name="Google Shape;315;g258d9767afa_1_737"/>
          <p:cNvPicPr preferRelativeResize="0"/>
          <p:nvPr/>
        </p:nvPicPr>
        <p:blipFill rotWithShape="1">
          <a:blip r:embed="rId3">
            <a:alphaModFix/>
          </a:blip>
          <a:srcRect b="0" l="0" r="0" t="0"/>
          <a:stretch/>
        </p:blipFill>
        <p:spPr>
          <a:xfrm>
            <a:off x="1976438" y="3854425"/>
            <a:ext cx="8543925" cy="2000250"/>
          </a:xfrm>
          <a:prstGeom prst="rect">
            <a:avLst/>
          </a:prstGeom>
          <a:noFill/>
          <a:ln>
            <a:noFill/>
          </a:ln>
        </p:spPr>
      </p:pic>
      <p:sp>
        <p:nvSpPr>
          <p:cNvPr id="316" name="Google Shape;316;g258d9767afa_1_737"/>
          <p:cNvSpPr txBox="1"/>
          <p:nvPr>
            <p:ph idx="1" type="body"/>
          </p:nvPr>
        </p:nvSpPr>
        <p:spPr>
          <a:xfrm>
            <a:off x="525150" y="1877455"/>
            <a:ext cx="11446500" cy="1897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SzPts val="2400"/>
              <a:buChar char="•"/>
            </a:pPr>
            <a:r>
              <a:rPr lang="en-US" sz="2400"/>
              <a:t>Address current public health and air pollution / quality challenges using EO.</a:t>
            </a:r>
            <a:endParaRPr sz="2400"/>
          </a:p>
          <a:p>
            <a:pPr indent="-228600" lvl="0" marL="228600" rtl="0" algn="l">
              <a:lnSpc>
                <a:spcPct val="90000"/>
              </a:lnSpc>
              <a:spcBef>
                <a:spcPts val="1000"/>
              </a:spcBef>
              <a:spcAft>
                <a:spcPts val="0"/>
              </a:spcAft>
              <a:buClr>
                <a:srgbClr val="7F7F7F"/>
              </a:buClr>
              <a:buSzPts val="2400"/>
              <a:buChar char="•"/>
            </a:pPr>
            <a:r>
              <a:rPr lang="en-US" sz="2400"/>
              <a:t>Probabilistic </a:t>
            </a:r>
            <a:r>
              <a:rPr b="1" lang="en-US" sz="2400"/>
              <a:t>downscaling (super-resolution)</a:t>
            </a:r>
            <a:r>
              <a:rPr lang="en-US" sz="2400"/>
              <a:t> of </a:t>
            </a:r>
            <a:r>
              <a:rPr b="1" lang="en-US" sz="2400"/>
              <a:t>CAMS</a:t>
            </a:r>
            <a:r>
              <a:rPr lang="en-US" sz="2400"/>
              <a:t> </a:t>
            </a:r>
            <a:r>
              <a:rPr b="1" lang="en-US" sz="2400"/>
              <a:t>air quality (AQ)</a:t>
            </a:r>
            <a:r>
              <a:rPr lang="en-US" sz="2400"/>
              <a:t> and </a:t>
            </a:r>
            <a:r>
              <a:rPr b="1" lang="en-US" sz="2400"/>
              <a:t>atmospheric composition (AC)</a:t>
            </a:r>
            <a:r>
              <a:rPr lang="en-US" sz="2400"/>
              <a:t> model output (using  GANs).</a:t>
            </a:r>
            <a:endParaRPr sz="2400"/>
          </a:p>
          <a:p>
            <a:pPr indent="-228600" lvl="0" marL="228600" rtl="0" algn="l">
              <a:lnSpc>
                <a:spcPct val="90000"/>
              </a:lnSpc>
              <a:spcBef>
                <a:spcPts val="1000"/>
              </a:spcBef>
              <a:spcAft>
                <a:spcPts val="0"/>
              </a:spcAft>
              <a:buSzPts val="2400"/>
              <a:buChar char="•"/>
            </a:pPr>
            <a:r>
              <a:rPr lang="en-US" sz="2400"/>
              <a:t>Example: Super-resolution of PM2.5 (80km to 10km)</a:t>
            </a:r>
            <a:endParaRPr sz="2400"/>
          </a:p>
        </p:txBody>
      </p:sp>
      <p:sp>
        <p:nvSpPr>
          <p:cNvPr id="317" name="Google Shape;317;g258d9767afa_1_737"/>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258d9767afa_1_142"/>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Linked Data Pipeline</a:t>
            </a:r>
            <a:endParaRPr/>
          </a:p>
        </p:txBody>
      </p:sp>
      <p:sp>
        <p:nvSpPr>
          <p:cNvPr id="324" name="Google Shape;324;g258d9767afa_1_142"/>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325" name="Google Shape;325;g258d9767afa_1_142"/>
          <p:cNvSpPr/>
          <p:nvPr/>
        </p:nvSpPr>
        <p:spPr>
          <a:xfrm>
            <a:off x="1458933" y="3322017"/>
            <a:ext cx="1229400" cy="1229400"/>
          </a:xfrm>
          <a:prstGeom prst="ellipse">
            <a:avLst/>
          </a:prstGeom>
          <a:solidFill>
            <a:srgbClr val="136282"/>
          </a:solidFill>
          <a:ln cap="flat" cmpd="sng" w="9525">
            <a:solidFill>
              <a:srgbClr val="E6E4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Data</a:t>
            </a:r>
            <a:endParaRPr b="1" i="0" sz="1400" u="none" cap="none" strike="noStrike">
              <a:solidFill>
                <a:schemeClr val="lt1"/>
              </a:solidFill>
              <a:latin typeface="Arial"/>
              <a:ea typeface="Arial"/>
              <a:cs typeface="Arial"/>
              <a:sym typeface="Arial"/>
            </a:endParaRPr>
          </a:p>
        </p:txBody>
      </p:sp>
      <p:sp>
        <p:nvSpPr>
          <p:cNvPr id="326" name="Google Shape;326;g258d9767afa_1_142"/>
          <p:cNvSpPr/>
          <p:nvPr/>
        </p:nvSpPr>
        <p:spPr>
          <a:xfrm>
            <a:off x="612000" y="4368829"/>
            <a:ext cx="806100" cy="806100"/>
          </a:xfrm>
          <a:prstGeom prst="ellipse">
            <a:avLst/>
          </a:prstGeom>
          <a:solidFill>
            <a:srgbClr val="136282"/>
          </a:solidFill>
          <a:ln cap="flat" cmpd="sng" w="9525">
            <a:solidFill>
              <a:srgbClr val="E6E4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Data</a:t>
            </a:r>
            <a:endParaRPr b="1" i="0" sz="1400" u="none" cap="none" strike="noStrike">
              <a:solidFill>
                <a:schemeClr val="lt1"/>
              </a:solidFill>
              <a:latin typeface="Arial"/>
              <a:ea typeface="Arial"/>
              <a:cs typeface="Arial"/>
              <a:sym typeface="Arial"/>
            </a:endParaRPr>
          </a:p>
        </p:txBody>
      </p:sp>
      <p:sp>
        <p:nvSpPr>
          <p:cNvPr id="327" name="Google Shape;327;g258d9767afa_1_142"/>
          <p:cNvSpPr/>
          <p:nvPr/>
        </p:nvSpPr>
        <p:spPr>
          <a:xfrm>
            <a:off x="9589349" y="3759048"/>
            <a:ext cx="2054100" cy="864000"/>
          </a:xfrm>
          <a:prstGeom prst="roundRect">
            <a:avLst>
              <a:gd fmla="val 16667" name="adj"/>
            </a:avLst>
          </a:prstGeom>
          <a:solidFill>
            <a:schemeClr val="accent4"/>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36282"/>
              </a:solidFill>
              <a:latin typeface="Arial"/>
              <a:ea typeface="Arial"/>
              <a:cs typeface="Arial"/>
              <a:sym typeface="Arial"/>
            </a:endParaRPr>
          </a:p>
        </p:txBody>
      </p:sp>
      <p:grpSp>
        <p:nvGrpSpPr>
          <p:cNvPr id="328" name="Google Shape;328;g258d9767afa_1_142"/>
          <p:cNvGrpSpPr/>
          <p:nvPr/>
        </p:nvGrpSpPr>
        <p:grpSpPr>
          <a:xfrm>
            <a:off x="2932430" y="3504761"/>
            <a:ext cx="2633676" cy="864068"/>
            <a:chOff x="2636925" y="2660400"/>
            <a:chExt cx="2714850" cy="890700"/>
          </a:xfrm>
        </p:grpSpPr>
        <p:sp>
          <p:nvSpPr>
            <p:cNvPr id="329" name="Google Shape;329;g258d9767afa_1_142"/>
            <p:cNvSpPr/>
            <p:nvPr/>
          </p:nvSpPr>
          <p:spPr>
            <a:xfrm>
              <a:off x="3234075" y="2660400"/>
              <a:ext cx="2117700" cy="890700"/>
            </a:xfrm>
            <a:prstGeom prst="roundRect">
              <a:avLst>
                <a:gd fmla="val 16667" name="adj"/>
              </a:avLst>
            </a:prstGeom>
            <a:solidFill>
              <a:schemeClr val="accent4"/>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36282"/>
                </a:solidFill>
                <a:latin typeface="Arial"/>
                <a:ea typeface="Arial"/>
                <a:cs typeface="Arial"/>
                <a:sym typeface="Arial"/>
              </a:endParaRPr>
            </a:p>
          </p:txBody>
        </p:sp>
        <p:sp>
          <p:nvSpPr>
            <p:cNvPr id="330" name="Google Shape;330;g258d9767afa_1_142"/>
            <p:cNvSpPr/>
            <p:nvPr/>
          </p:nvSpPr>
          <p:spPr>
            <a:xfrm>
              <a:off x="2636925" y="2917050"/>
              <a:ext cx="443700" cy="377400"/>
            </a:xfrm>
            <a:prstGeom prst="stripedRightArrow">
              <a:avLst>
                <a:gd fmla="val 50000" name="adj1"/>
                <a:gd fmla="val 50000" name="adj2"/>
              </a:avLst>
            </a:prstGeom>
            <a:solidFill>
              <a:srgbClr val="CDDAE2"/>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 name="Google Shape;331;g258d9767afa_1_142"/>
          <p:cNvGrpSpPr/>
          <p:nvPr/>
        </p:nvGrpSpPr>
        <p:grpSpPr>
          <a:xfrm>
            <a:off x="2932430" y="4801372"/>
            <a:ext cx="2633676" cy="864068"/>
            <a:chOff x="2636925" y="3996975"/>
            <a:chExt cx="2714850" cy="890700"/>
          </a:xfrm>
        </p:grpSpPr>
        <p:sp>
          <p:nvSpPr>
            <p:cNvPr id="332" name="Google Shape;332;g258d9767afa_1_142"/>
            <p:cNvSpPr/>
            <p:nvPr/>
          </p:nvSpPr>
          <p:spPr>
            <a:xfrm>
              <a:off x="3234075" y="3996975"/>
              <a:ext cx="2117700" cy="890700"/>
            </a:xfrm>
            <a:prstGeom prst="roundRect">
              <a:avLst>
                <a:gd fmla="val 16667" name="adj"/>
              </a:avLst>
            </a:prstGeom>
            <a:solidFill>
              <a:schemeClr val="accent4"/>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36282"/>
                </a:solidFill>
                <a:latin typeface="Arial"/>
                <a:ea typeface="Arial"/>
                <a:cs typeface="Arial"/>
                <a:sym typeface="Arial"/>
              </a:endParaRPr>
            </a:p>
          </p:txBody>
        </p:sp>
        <p:sp>
          <p:nvSpPr>
            <p:cNvPr id="333" name="Google Shape;333;g258d9767afa_1_142"/>
            <p:cNvSpPr/>
            <p:nvPr/>
          </p:nvSpPr>
          <p:spPr>
            <a:xfrm>
              <a:off x="2636925" y="4253625"/>
              <a:ext cx="443700" cy="377400"/>
            </a:xfrm>
            <a:prstGeom prst="stripedRightArrow">
              <a:avLst>
                <a:gd fmla="val 50000" name="adj1"/>
                <a:gd fmla="val 50000" name="adj2"/>
              </a:avLst>
            </a:prstGeom>
            <a:solidFill>
              <a:srgbClr val="CDDAE2"/>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4" name="Google Shape;334;g258d9767afa_1_142"/>
          <p:cNvGrpSpPr/>
          <p:nvPr/>
        </p:nvGrpSpPr>
        <p:grpSpPr>
          <a:xfrm>
            <a:off x="5717345" y="4149538"/>
            <a:ext cx="2726563" cy="864068"/>
            <a:chOff x="5507675" y="3325050"/>
            <a:chExt cx="2810600" cy="890700"/>
          </a:xfrm>
        </p:grpSpPr>
        <p:sp>
          <p:nvSpPr>
            <p:cNvPr id="335" name="Google Shape;335;g258d9767afa_1_142"/>
            <p:cNvSpPr/>
            <p:nvPr/>
          </p:nvSpPr>
          <p:spPr>
            <a:xfrm>
              <a:off x="6200575" y="3325050"/>
              <a:ext cx="2117700" cy="890700"/>
            </a:xfrm>
            <a:prstGeom prst="roundRect">
              <a:avLst>
                <a:gd fmla="val 16667" name="adj"/>
              </a:avLst>
            </a:prstGeom>
            <a:solidFill>
              <a:schemeClr val="accent4"/>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36282"/>
                </a:solidFill>
                <a:latin typeface="Arial"/>
                <a:ea typeface="Arial"/>
                <a:cs typeface="Arial"/>
                <a:sym typeface="Arial"/>
              </a:endParaRPr>
            </a:p>
          </p:txBody>
        </p:sp>
        <p:sp>
          <p:nvSpPr>
            <p:cNvPr id="336" name="Google Shape;336;g258d9767afa_1_142"/>
            <p:cNvSpPr/>
            <p:nvPr/>
          </p:nvSpPr>
          <p:spPr>
            <a:xfrm>
              <a:off x="5507675" y="3581700"/>
              <a:ext cx="557100" cy="377400"/>
            </a:xfrm>
            <a:prstGeom prst="stripedRightArrow">
              <a:avLst>
                <a:gd fmla="val 50000" name="adj1"/>
                <a:gd fmla="val 50000" name="adj2"/>
              </a:avLst>
            </a:prstGeom>
            <a:solidFill>
              <a:srgbClr val="CDDAE2"/>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7" name="Google Shape;337;g258d9767afa_1_142"/>
          <p:cNvSpPr/>
          <p:nvPr/>
        </p:nvSpPr>
        <p:spPr>
          <a:xfrm>
            <a:off x="1458933" y="4984441"/>
            <a:ext cx="963900" cy="963900"/>
          </a:xfrm>
          <a:prstGeom prst="ellipse">
            <a:avLst/>
          </a:prstGeom>
          <a:solidFill>
            <a:srgbClr val="136282"/>
          </a:solidFill>
          <a:ln cap="flat" cmpd="sng" w="9525">
            <a:solidFill>
              <a:srgbClr val="E6E4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Data</a:t>
            </a:r>
            <a:endParaRPr b="1" i="0" sz="1400" u="none" cap="none" strike="noStrike">
              <a:solidFill>
                <a:schemeClr val="lt1"/>
              </a:solidFill>
              <a:latin typeface="Arial"/>
              <a:ea typeface="Arial"/>
              <a:cs typeface="Arial"/>
              <a:sym typeface="Arial"/>
            </a:endParaRPr>
          </a:p>
        </p:txBody>
      </p:sp>
      <p:sp>
        <p:nvSpPr>
          <p:cNvPr id="338" name="Google Shape;338;g258d9767afa_1_142"/>
          <p:cNvSpPr/>
          <p:nvPr/>
        </p:nvSpPr>
        <p:spPr>
          <a:xfrm rot="-1079820">
            <a:off x="8731155" y="4199071"/>
            <a:ext cx="570934" cy="365825"/>
          </a:xfrm>
          <a:prstGeom prst="stripedRightArrow">
            <a:avLst>
              <a:gd fmla="val 50000" name="adj1"/>
              <a:gd fmla="val 50000" name="adj2"/>
            </a:avLst>
          </a:prstGeom>
          <a:solidFill>
            <a:srgbClr val="CDDAE2"/>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58d9767afa_1_142"/>
          <p:cNvSpPr/>
          <p:nvPr/>
        </p:nvSpPr>
        <p:spPr>
          <a:xfrm>
            <a:off x="9438675" y="1928799"/>
            <a:ext cx="1088700" cy="1088700"/>
          </a:xfrm>
          <a:prstGeom prst="ellipse">
            <a:avLst/>
          </a:prstGeom>
          <a:solidFill>
            <a:srgbClr val="CF5119"/>
          </a:solidFill>
          <a:ln cap="flat" cmpd="sng" w="9525">
            <a:solidFill>
              <a:srgbClr val="E6E4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SPARQL</a:t>
            </a:r>
            <a:endParaRPr b="1" i="0" sz="1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Endpoint</a:t>
            </a:r>
            <a:endParaRPr b="1" i="0" sz="1000" u="none" cap="none" strike="noStrike">
              <a:solidFill>
                <a:schemeClr val="lt1"/>
              </a:solidFill>
              <a:latin typeface="Arial"/>
              <a:ea typeface="Arial"/>
              <a:cs typeface="Arial"/>
              <a:sym typeface="Arial"/>
            </a:endParaRPr>
          </a:p>
        </p:txBody>
      </p:sp>
      <p:sp>
        <p:nvSpPr>
          <p:cNvPr id="340" name="Google Shape;340;g258d9767afa_1_142"/>
          <p:cNvSpPr/>
          <p:nvPr/>
        </p:nvSpPr>
        <p:spPr>
          <a:xfrm>
            <a:off x="10688906" y="1858289"/>
            <a:ext cx="1378800" cy="1378800"/>
          </a:xfrm>
          <a:prstGeom prst="ellipse">
            <a:avLst/>
          </a:prstGeom>
          <a:solidFill>
            <a:srgbClr val="CF5119"/>
          </a:solidFill>
          <a:ln cap="flat" cmpd="sng" w="9525">
            <a:solidFill>
              <a:srgbClr val="E6E4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GeoSPARQL</a:t>
            </a:r>
            <a:endParaRPr b="1" i="0" sz="1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Arial"/>
                <a:ea typeface="Arial"/>
                <a:cs typeface="Arial"/>
                <a:sym typeface="Arial"/>
              </a:rPr>
              <a:t>Endpoint</a:t>
            </a:r>
            <a:endParaRPr b="1" i="0" sz="1000" u="none" cap="none" strike="noStrike">
              <a:solidFill>
                <a:schemeClr val="lt1"/>
              </a:solidFill>
              <a:latin typeface="Arial"/>
              <a:ea typeface="Arial"/>
              <a:cs typeface="Arial"/>
              <a:sym typeface="Arial"/>
            </a:endParaRPr>
          </a:p>
        </p:txBody>
      </p:sp>
      <p:sp>
        <p:nvSpPr>
          <p:cNvPr id="341" name="Google Shape;341;g258d9767afa_1_142"/>
          <p:cNvSpPr/>
          <p:nvPr/>
        </p:nvSpPr>
        <p:spPr>
          <a:xfrm rot="5400000">
            <a:off x="10401830" y="3086923"/>
            <a:ext cx="430500" cy="366000"/>
          </a:xfrm>
          <a:prstGeom prst="stripedRightArrow">
            <a:avLst>
              <a:gd fmla="val 50000" name="adj1"/>
              <a:gd fmla="val 50000" name="adj2"/>
            </a:avLst>
          </a:prstGeom>
          <a:solidFill>
            <a:srgbClr val="CDDAE2"/>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258d9767afa_1_142"/>
          <p:cNvSpPr/>
          <p:nvPr/>
        </p:nvSpPr>
        <p:spPr>
          <a:xfrm rot="5400000">
            <a:off x="10401155" y="4701008"/>
            <a:ext cx="430500" cy="366000"/>
          </a:xfrm>
          <a:prstGeom prst="stripedRightArrow">
            <a:avLst>
              <a:gd fmla="val 50000" name="adj1"/>
              <a:gd fmla="val 50000" name="adj2"/>
            </a:avLst>
          </a:prstGeom>
          <a:solidFill>
            <a:schemeClr val="accent6"/>
          </a:solidFill>
          <a:ln cap="flat" cmpd="sng" w="9525">
            <a:solidFill>
              <a:srgbClr val="E6E4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258d9767afa_1_142"/>
          <p:cNvSpPr/>
          <p:nvPr/>
        </p:nvSpPr>
        <p:spPr>
          <a:xfrm>
            <a:off x="9590024" y="5144980"/>
            <a:ext cx="2054100" cy="864000"/>
          </a:xfrm>
          <a:prstGeom prst="roundRect">
            <a:avLst>
              <a:gd fmla="val 16667" name="adj"/>
            </a:avLst>
          </a:prstGeom>
          <a:solidFill>
            <a:schemeClr val="accent4"/>
          </a:solidFill>
          <a:ln cap="flat" cmpd="sng" w="9525">
            <a:solidFill>
              <a:srgbClr val="1362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36282"/>
              </a:solidFill>
              <a:latin typeface="Arial"/>
              <a:ea typeface="Arial"/>
              <a:cs typeface="Arial"/>
              <a:sym typeface="Arial"/>
            </a:endParaRPr>
          </a:p>
        </p:txBody>
      </p:sp>
      <p:sp>
        <p:nvSpPr>
          <p:cNvPr id="344" name="Google Shape;344;g258d9767afa_1_142"/>
          <p:cNvSpPr/>
          <p:nvPr/>
        </p:nvSpPr>
        <p:spPr>
          <a:xfrm rot="1302245">
            <a:off x="8606538" y="5127217"/>
            <a:ext cx="688726" cy="366118"/>
          </a:xfrm>
          <a:prstGeom prst="stripedRightArrow">
            <a:avLst>
              <a:gd fmla="val 50000" name="adj1"/>
              <a:gd fmla="val 50000" name="adj2"/>
            </a:avLst>
          </a:prstGeom>
          <a:solidFill>
            <a:schemeClr val="accent6"/>
          </a:solidFill>
          <a:ln cap="flat" cmpd="sng" w="9525">
            <a:solidFill>
              <a:srgbClr val="E6E42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5" name="Google Shape;345;g258d9767afa_1_142"/>
          <p:cNvPicPr preferRelativeResize="0"/>
          <p:nvPr/>
        </p:nvPicPr>
        <p:blipFill rotWithShape="1">
          <a:blip r:embed="rId3">
            <a:alphaModFix/>
          </a:blip>
          <a:srcRect b="0" l="0" r="0" t="0"/>
          <a:stretch/>
        </p:blipFill>
        <p:spPr>
          <a:xfrm>
            <a:off x="3835700" y="3753776"/>
            <a:ext cx="1502147" cy="366000"/>
          </a:xfrm>
          <a:prstGeom prst="rect">
            <a:avLst/>
          </a:prstGeom>
          <a:noFill/>
          <a:ln>
            <a:noFill/>
          </a:ln>
        </p:spPr>
      </p:pic>
      <p:pic>
        <p:nvPicPr>
          <p:cNvPr id="346" name="Google Shape;346;g258d9767afa_1_142"/>
          <p:cNvPicPr preferRelativeResize="0"/>
          <p:nvPr/>
        </p:nvPicPr>
        <p:blipFill rotWithShape="1">
          <a:blip r:embed="rId4">
            <a:alphaModFix/>
          </a:blip>
          <a:srcRect b="0" l="0" r="0" t="0"/>
          <a:stretch/>
        </p:blipFill>
        <p:spPr>
          <a:xfrm>
            <a:off x="9756463" y="3974287"/>
            <a:ext cx="1719886" cy="365100"/>
          </a:xfrm>
          <a:prstGeom prst="rect">
            <a:avLst/>
          </a:prstGeom>
          <a:noFill/>
          <a:ln>
            <a:noFill/>
          </a:ln>
        </p:spPr>
      </p:pic>
      <p:pic>
        <p:nvPicPr>
          <p:cNvPr id="347" name="Google Shape;347;g258d9767afa_1_142"/>
          <p:cNvPicPr preferRelativeResize="0"/>
          <p:nvPr/>
        </p:nvPicPr>
        <p:blipFill rotWithShape="1">
          <a:blip r:embed="rId5">
            <a:alphaModFix/>
          </a:blip>
          <a:srcRect b="0" l="0" r="0" t="0"/>
          <a:stretch/>
        </p:blipFill>
        <p:spPr>
          <a:xfrm>
            <a:off x="6729375" y="4203080"/>
            <a:ext cx="1378800" cy="733195"/>
          </a:xfrm>
          <a:prstGeom prst="rect">
            <a:avLst/>
          </a:prstGeom>
          <a:noFill/>
          <a:ln>
            <a:noFill/>
          </a:ln>
        </p:spPr>
      </p:pic>
      <p:pic>
        <p:nvPicPr>
          <p:cNvPr id="348" name="Google Shape;348;g258d9767afa_1_142"/>
          <p:cNvPicPr preferRelativeResize="0"/>
          <p:nvPr/>
        </p:nvPicPr>
        <p:blipFill rotWithShape="1">
          <a:blip r:embed="rId6">
            <a:alphaModFix/>
          </a:blip>
          <a:srcRect b="0" l="0" r="0" t="0"/>
          <a:stretch/>
        </p:blipFill>
        <p:spPr>
          <a:xfrm>
            <a:off x="9906225" y="5296138"/>
            <a:ext cx="1420340" cy="645600"/>
          </a:xfrm>
          <a:prstGeom prst="rect">
            <a:avLst/>
          </a:prstGeom>
          <a:noFill/>
          <a:ln>
            <a:noFill/>
          </a:ln>
        </p:spPr>
      </p:pic>
      <p:pic>
        <p:nvPicPr>
          <p:cNvPr id="349" name="Google Shape;349;g258d9767afa_1_142"/>
          <p:cNvPicPr preferRelativeResize="0"/>
          <p:nvPr/>
        </p:nvPicPr>
        <p:blipFill rotWithShape="1">
          <a:blip r:embed="rId7">
            <a:alphaModFix/>
          </a:blip>
          <a:srcRect b="0" l="0" r="0" t="0"/>
          <a:stretch/>
        </p:blipFill>
        <p:spPr>
          <a:xfrm>
            <a:off x="4158099" y="4866813"/>
            <a:ext cx="620785" cy="733199"/>
          </a:xfrm>
          <a:prstGeom prst="rect">
            <a:avLst/>
          </a:prstGeom>
          <a:noFill/>
          <a:ln>
            <a:noFill/>
          </a:ln>
        </p:spPr>
      </p:pic>
      <p:sp>
        <p:nvSpPr>
          <p:cNvPr id="350" name="Google Shape;350;g258d9767afa_1_142"/>
          <p:cNvSpPr txBox="1"/>
          <p:nvPr/>
        </p:nvSpPr>
        <p:spPr>
          <a:xfrm>
            <a:off x="161463" y="1799200"/>
            <a:ext cx="9277200" cy="849600"/>
          </a:xfrm>
          <a:prstGeom prst="rect">
            <a:avLst/>
          </a:prstGeom>
          <a:noFill/>
          <a:ln>
            <a:noFill/>
          </a:ln>
        </p:spPr>
        <p:txBody>
          <a:bodyPr anchorCtr="0" anchor="t" bIns="91425" lIns="91425" spcFirstLastPara="1" rIns="91425" wrap="square" tIns="91425">
            <a:spAutoFit/>
          </a:bodyPr>
          <a:lstStyle/>
          <a:p>
            <a:pPr indent="-228600" lvl="0" marL="228600" rtl="0" algn="l">
              <a:lnSpc>
                <a:spcPct val="90000"/>
              </a:lnSpc>
              <a:spcBef>
                <a:spcPts val="1000"/>
              </a:spcBef>
              <a:spcAft>
                <a:spcPts val="0"/>
              </a:spcAft>
              <a:buClr>
                <a:srgbClr val="7F7F7F"/>
              </a:buClr>
              <a:buSzPts val="2400"/>
              <a:buChar char="•"/>
            </a:pPr>
            <a:r>
              <a:rPr lang="en-US" sz="2400">
                <a:solidFill>
                  <a:srgbClr val="7F7F7F"/>
                </a:solidFill>
                <a:latin typeface="Calibri"/>
                <a:ea typeface="Calibri"/>
                <a:cs typeface="Calibri"/>
                <a:sym typeface="Calibri"/>
              </a:rPr>
              <a:t>A pipeline for transforming, linterlinking, querying, federating, and visualizing Big Linked Geospatial Data.</a:t>
            </a:r>
            <a:endParaRPr sz="2400">
              <a:solidFill>
                <a:srgbClr val="7F7F7F"/>
              </a:solidFill>
              <a:latin typeface="Calibri"/>
              <a:ea typeface="Calibri"/>
              <a:cs typeface="Calibri"/>
              <a:sym typeface="Calibri"/>
            </a:endParaRPr>
          </a:p>
        </p:txBody>
      </p:sp>
      <p:sp>
        <p:nvSpPr>
          <p:cNvPr id="351" name="Google Shape;351;g258d9767afa_1_142"/>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58d9767afa_1_308"/>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EarthQA question answering engine</a:t>
            </a:r>
            <a:endParaRPr/>
          </a:p>
        </p:txBody>
      </p:sp>
      <p:sp>
        <p:nvSpPr>
          <p:cNvPr id="358" name="Google Shape;358;g258d9767afa_1_308"/>
          <p:cNvSpPr txBox="1"/>
          <p:nvPr>
            <p:ph idx="1" type="body"/>
          </p:nvPr>
        </p:nvSpPr>
        <p:spPr>
          <a:xfrm>
            <a:off x="457750" y="1620000"/>
            <a:ext cx="3340200" cy="4362000"/>
          </a:xfrm>
          <a:prstGeom prst="rect">
            <a:avLst/>
          </a:prstGeom>
          <a:noFill/>
          <a:ln>
            <a:noFill/>
          </a:ln>
        </p:spPr>
        <p:txBody>
          <a:bodyPr anchorCtr="0" anchor="t" bIns="45700" lIns="91425" spcFirstLastPara="1" rIns="91425" wrap="square" tIns="45700">
            <a:normAutofit fontScale="70000"/>
          </a:bodyPr>
          <a:lstStyle/>
          <a:p>
            <a:pPr indent="-304164" lvl="0" marL="457200" rtl="0" algn="l">
              <a:lnSpc>
                <a:spcPct val="150000"/>
              </a:lnSpc>
              <a:spcBef>
                <a:spcPts val="1000"/>
              </a:spcBef>
              <a:spcAft>
                <a:spcPts val="0"/>
              </a:spcAft>
              <a:buSzPct val="62961"/>
              <a:buChar char="•"/>
            </a:pPr>
            <a:r>
              <a:rPr lang="en-US" sz="2700"/>
              <a:t>EarthQA accepts </a:t>
            </a:r>
            <a:r>
              <a:rPr lang="en-US" sz="2700">
                <a:solidFill>
                  <a:srgbClr val="CC0000"/>
                </a:solidFill>
              </a:rPr>
              <a:t>questions in natural language (English)</a:t>
            </a:r>
            <a:r>
              <a:rPr lang="en-US" sz="2700"/>
              <a:t> that ask for EO datasets having certain properties and returns links to such datasets. </a:t>
            </a:r>
            <a:endParaRPr sz="2700">
              <a:solidFill>
                <a:srgbClr val="CC0000"/>
              </a:solidFill>
            </a:endParaRPr>
          </a:p>
          <a:p>
            <a:pPr indent="-308610" lvl="0" marL="457200" rtl="0" algn="l">
              <a:lnSpc>
                <a:spcPct val="150000"/>
              </a:lnSpc>
              <a:spcBef>
                <a:spcPts val="0"/>
              </a:spcBef>
              <a:spcAft>
                <a:spcPts val="0"/>
              </a:spcAft>
              <a:buSzPct val="64285"/>
              <a:buChar char="•"/>
            </a:pPr>
            <a:r>
              <a:rPr lang="en-US"/>
              <a:t>Example: Find </a:t>
            </a:r>
            <a:r>
              <a:rPr lang="en-US">
                <a:solidFill>
                  <a:schemeClr val="dk1"/>
                </a:solidFill>
              </a:rPr>
              <a:t>Sentinel-1 products</a:t>
            </a:r>
            <a:r>
              <a:rPr lang="en-US"/>
              <a:t> that show </a:t>
            </a:r>
            <a:r>
              <a:rPr lang="en-US">
                <a:solidFill>
                  <a:schemeClr val="accent6"/>
                </a:solidFill>
              </a:rPr>
              <a:t>Etna </a:t>
            </a:r>
            <a:r>
              <a:rPr lang="en-US"/>
              <a:t>in </a:t>
            </a:r>
            <a:r>
              <a:rPr lang="en-US">
                <a:solidFill>
                  <a:srgbClr val="4A86E8"/>
                </a:solidFill>
              </a:rPr>
              <a:t>March 2018</a:t>
            </a:r>
            <a:r>
              <a:rPr lang="en-US"/>
              <a:t>.</a:t>
            </a:r>
            <a:endParaRPr>
              <a:solidFill>
                <a:srgbClr val="09729C"/>
              </a:solidFill>
            </a:endParaRPr>
          </a:p>
        </p:txBody>
      </p:sp>
      <p:sp>
        <p:nvSpPr>
          <p:cNvPr id="359" name="Google Shape;359;g258d9767afa_1_308"/>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pic>
        <p:nvPicPr>
          <p:cNvPr id="360" name="Google Shape;360;g258d9767afa_1_308"/>
          <p:cNvPicPr preferRelativeResize="0"/>
          <p:nvPr/>
        </p:nvPicPr>
        <p:blipFill>
          <a:blip r:embed="rId3">
            <a:alphaModFix/>
          </a:blip>
          <a:stretch>
            <a:fillRect/>
          </a:stretch>
        </p:blipFill>
        <p:spPr>
          <a:xfrm>
            <a:off x="4067875" y="1919550"/>
            <a:ext cx="7721861" cy="3762899"/>
          </a:xfrm>
          <a:prstGeom prst="rect">
            <a:avLst/>
          </a:prstGeom>
          <a:noFill/>
          <a:ln>
            <a:noFill/>
          </a:ln>
          <a:effectLst>
            <a:outerShdw blurRad="185738" rotWithShape="0" algn="bl" dir="2700000" dist="152400">
              <a:srgbClr val="000000">
                <a:alpha val="60000"/>
              </a:srgbClr>
            </a:outerShdw>
          </a:effectLst>
        </p:spPr>
      </p:pic>
      <p:sp>
        <p:nvSpPr>
          <p:cNvPr id="361" name="Google Shape;361;g258d9767afa_1_308"/>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58d9767afa_1_70"/>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300"/>
              <a:buNone/>
            </a:pPr>
            <a:r>
              <a:rPr lang="en-US"/>
              <a:t>Use case 1: </a:t>
            </a:r>
            <a:r>
              <a:rPr lang="en-US"/>
              <a:t>Monitoring of conflict or crisis affected areas</a:t>
            </a:r>
            <a:endParaRPr/>
          </a:p>
        </p:txBody>
      </p:sp>
      <p:sp>
        <p:nvSpPr>
          <p:cNvPr id="368" name="Google Shape;368;g258d9767afa_1_70"/>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369" name="Google Shape;369;g258d9767afa_1_70"/>
          <p:cNvPicPr preferRelativeResize="0"/>
          <p:nvPr/>
        </p:nvPicPr>
        <p:blipFill rotWithShape="1">
          <a:blip r:embed="rId3">
            <a:alphaModFix/>
          </a:blip>
          <a:srcRect b="2022" l="22551" r="3434" t="1685"/>
          <a:stretch/>
        </p:blipFill>
        <p:spPr>
          <a:xfrm>
            <a:off x="4069763" y="1747250"/>
            <a:ext cx="4052478" cy="2852467"/>
          </a:xfrm>
          <a:prstGeom prst="rect">
            <a:avLst/>
          </a:prstGeom>
          <a:noFill/>
          <a:ln>
            <a:noFill/>
          </a:ln>
        </p:spPr>
      </p:pic>
      <p:pic>
        <p:nvPicPr>
          <p:cNvPr id="370" name="Google Shape;370;g258d9767afa_1_70"/>
          <p:cNvPicPr preferRelativeResize="0"/>
          <p:nvPr/>
        </p:nvPicPr>
        <p:blipFill rotWithShape="1">
          <a:blip r:embed="rId4">
            <a:alphaModFix/>
          </a:blip>
          <a:srcRect b="0" l="23067" r="2255" t="0"/>
          <a:stretch/>
        </p:blipFill>
        <p:spPr>
          <a:xfrm>
            <a:off x="8132577" y="3186108"/>
            <a:ext cx="4052478" cy="2852461"/>
          </a:xfrm>
          <a:prstGeom prst="rect">
            <a:avLst/>
          </a:prstGeom>
          <a:noFill/>
          <a:ln>
            <a:noFill/>
          </a:ln>
        </p:spPr>
      </p:pic>
      <p:sp>
        <p:nvSpPr>
          <p:cNvPr id="371" name="Google Shape;371;g258d9767afa_1_70"/>
          <p:cNvSpPr txBox="1"/>
          <p:nvPr>
            <p:ph idx="1" type="body"/>
          </p:nvPr>
        </p:nvSpPr>
        <p:spPr>
          <a:xfrm>
            <a:off x="612000" y="1668375"/>
            <a:ext cx="3280800" cy="5053200"/>
          </a:xfrm>
          <a:prstGeom prst="rect">
            <a:avLst/>
          </a:prstGeom>
        </p:spPr>
        <p:txBody>
          <a:bodyPr anchorCtr="0" anchor="t" bIns="45700" lIns="91425" spcFirstLastPara="1" rIns="91425" wrap="square" tIns="45700">
            <a:normAutofit/>
          </a:bodyPr>
          <a:lstStyle/>
          <a:p>
            <a:pPr indent="-254000" lvl="0" marL="152400" rtl="0" algn="l">
              <a:lnSpc>
                <a:spcPct val="100000"/>
              </a:lnSpc>
              <a:spcBef>
                <a:spcPts val="1000"/>
              </a:spcBef>
              <a:spcAft>
                <a:spcPts val="0"/>
              </a:spcAft>
              <a:buSzPts val="1600"/>
              <a:buChar char="•"/>
            </a:pPr>
            <a:r>
              <a:rPr b="1" lang="en-US" sz="1600">
                <a:solidFill>
                  <a:srgbClr val="1F497D"/>
                </a:solidFill>
              </a:rPr>
              <a:t>Domain: </a:t>
            </a:r>
            <a:r>
              <a:rPr lang="en-US" sz="1600">
                <a:solidFill>
                  <a:srgbClr val="7F7F7F"/>
                </a:solidFill>
              </a:rPr>
              <a:t>Security</a:t>
            </a:r>
            <a:endParaRPr sz="1600">
              <a:solidFill>
                <a:srgbClr val="7F7F7F"/>
              </a:solidFill>
            </a:endParaRPr>
          </a:p>
          <a:p>
            <a:pPr indent="-254000" lvl="0" marL="152400" rtl="0" algn="l">
              <a:lnSpc>
                <a:spcPct val="100000"/>
              </a:lnSpc>
              <a:spcBef>
                <a:spcPts val="0"/>
              </a:spcBef>
              <a:spcAft>
                <a:spcPts val="0"/>
              </a:spcAft>
              <a:buSzPts val="1600"/>
              <a:buChar char="•"/>
            </a:pPr>
            <a:r>
              <a:rPr b="1" lang="en-US" sz="1600">
                <a:solidFill>
                  <a:srgbClr val="1F497D"/>
                </a:solidFill>
              </a:rPr>
              <a:t>Project:</a:t>
            </a:r>
            <a:r>
              <a:rPr lang="en-US" sz="1600"/>
              <a:t> SR4C3</a:t>
            </a:r>
            <a:endParaRPr sz="1600"/>
          </a:p>
          <a:p>
            <a:pPr indent="-254000" lvl="0" marL="152400" rtl="0" algn="l">
              <a:lnSpc>
                <a:spcPct val="100000"/>
              </a:lnSpc>
              <a:spcBef>
                <a:spcPts val="0"/>
              </a:spcBef>
              <a:spcAft>
                <a:spcPts val="0"/>
              </a:spcAft>
              <a:buSzPts val="1600"/>
              <a:buChar char="•"/>
            </a:pPr>
            <a:r>
              <a:rPr b="1" lang="en-US" sz="1600">
                <a:solidFill>
                  <a:srgbClr val="10416D"/>
                </a:solidFill>
              </a:rPr>
              <a:t>Companies</a:t>
            </a:r>
            <a:r>
              <a:rPr lang="en-US" sz="1600">
                <a:solidFill>
                  <a:srgbClr val="10416D"/>
                </a:solidFill>
              </a:rPr>
              <a:t>: </a:t>
            </a:r>
            <a:r>
              <a:rPr lang="en-US" sz="1600">
                <a:solidFill>
                  <a:srgbClr val="7F7F7F"/>
                </a:solidFill>
              </a:rPr>
              <a:t>Sistema </a:t>
            </a:r>
            <a:r>
              <a:rPr lang="en-US" sz="1600"/>
              <a:t>GmbH</a:t>
            </a:r>
            <a:r>
              <a:rPr lang="en-US" sz="1600">
                <a:solidFill>
                  <a:srgbClr val="7F7F7F"/>
                </a:solidFill>
              </a:rPr>
              <a:t>, CMC Consulting</a:t>
            </a:r>
            <a:endParaRPr sz="1600"/>
          </a:p>
          <a:p>
            <a:pPr indent="-254000" lvl="0" marL="152400" rtl="0" algn="l">
              <a:lnSpc>
                <a:spcPct val="100000"/>
              </a:lnSpc>
              <a:spcBef>
                <a:spcPts val="0"/>
              </a:spcBef>
              <a:spcAft>
                <a:spcPts val="0"/>
              </a:spcAft>
              <a:buSzPts val="1600"/>
              <a:buChar char="•"/>
            </a:pPr>
            <a:r>
              <a:rPr b="1" lang="en-US" sz="1600">
                <a:solidFill>
                  <a:srgbClr val="10416D"/>
                </a:solidFill>
              </a:rPr>
              <a:t>Countries</a:t>
            </a:r>
            <a:r>
              <a:rPr lang="en-US" sz="1600">
                <a:solidFill>
                  <a:srgbClr val="10416D"/>
                </a:solidFill>
              </a:rPr>
              <a:t>: </a:t>
            </a:r>
            <a:r>
              <a:rPr lang="en-US" sz="1600"/>
              <a:t>Austria, Belgium</a:t>
            </a:r>
            <a:endParaRPr sz="1600"/>
          </a:p>
          <a:p>
            <a:pPr indent="-254000" lvl="0" marL="152400" rtl="0" algn="l">
              <a:lnSpc>
                <a:spcPct val="100000"/>
              </a:lnSpc>
              <a:spcBef>
                <a:spcPts val="0"/>
              </a:spcBef>
              <a:spcAft>
                <a:spcPts val="0"/>
              </a:spcAft>
              <a:buSzPts val="1600"/>
              <a:buChar char="•"/>
            </a:pPr>
            <a:r>
              <a:rPr b="1" lang="en-US" sz="1600">
                <a:solidFill>
                  <a:srgbClr val="1F497D"/>
                </a:solidFill>
              </a:rPr>
              <a:t>Problem:</a:t>
            </a:r>
            <a:r>
              <a:rPr lang="en-US" sz="1600">
                <a:solidFill>
                  <a:srgbClr val="1F497D"/>
                </a:solidFill>
              </a:rPr>
              <a:t> </a:t>
            </a:r>
            <a:r>
              <a:rPr lang="en-US" sz="1600"/>
              <a:t>Identification of the impact of conflicts on environment</a:t>
            </a:r>
            <a:endParaRPr sz="1600"/>
          </a:p>
          <a:p>
            <a:pPr indent="-254000" lvl="0" marL="152400" rtl="0" algn="l">
              <a:lnSpc>
                <a:spcPct val="100000"/>
              </a:lnSpc>
              <a:spcBef>
                <a:spcPts val="0"/>
              </a:spcBef>
              <a:spcAft>
                <a:spcPts val="0"/>
              </a:spcAft>
              <a:buSzPts val="1600"/>
              <a:buChar char="•"/>
            </a:pPr>
            <a:r>
              <a:rPr b="1" lang="en-US" sz="1600">
                <a:solidFill>
                  <a:srgbClr val="1F497D"/>
                </a:solidFill>
              </a:rPr>
              <a:t>Solution:</a:t>
            </a:r>
            <a:r>
              <a:rPr lang="en-US" sz="1600"/>
              <a:t> Single Image Super Resolution of Sentinel-2 images. Urban monitoring and abandoned crop detection on top of it.</a:t>
            </a:r>
            <a:endParaRPr sz="1600"/>
          </a:p>
          <a:p>
            <a:pPr indent="-254000" lvl="0" marL="152400" rtl="0" algn="l">
              <a:lnSpc>
                <a:spcPct val="100000"/>
              </a:lnSpc>
              <a:spcBef>
                <a:spcPts val="0"/>
              </a:spcBef>
              <a:spcAft>
                <a:spcPts val="0"/>
              </a:spcAft>
              <a:buSzPts val="1600"/>
              <a:buChar char="•"/>
            </a:pPr>
            <a:r>
              <a:rPr b="1" lang="en-US" sz="1600">
                <a:solidFill>
                  <a:srgbClr val="1F497D"/>
                </a:solidFill>
              </a:rPr>
              <a:t>AI Techniques:</a:t>
            </a:r>
            <a:endParaRPr sz="1600"/>
          </a:p>
          <a:p>
            <a:pPr indent="-254000" lvl="1" marL="381000" rtl="0" algn="l">
              <a:lnSpc>
                <a:spcPct val="100000"/>
              </a:lnSpc>
              <a:spcBef>
                <a:spcPts val="0"/>
              </a:spcBef>
              <a:spcAft>
                <a:spcPts val="0"/>
              </a:spcAft>
              <a:buSzPts val="1600"/>
              <a:buChar char="•"/>
            </a:pPr>
            <a:r>
              <a:rPr lang="en-US" sz="1600"/>
              <a:t>10m to 3m Sentinel-2 </a:t>
            </a:r>
            <a:r>
              <a:rPr i="1" lang="en-US" sz="1600"/>
              <a:t>spatial resolution</a:t>
            </a:r>
            <a:r>
              <a:rPr lang="en-US" sz="1600"/>
              <a:t> enhancement</a:t>
            </a:r>
            <a:endParaRPr sz="1600"/>
          </a:p>
          <a:p>
            <a:pPr indent="-254000" lvl="1" marL="381000" rtl="0" algn="l">
              <a:lnSpc>
                <a:spcPct val="100000"/>
              </a:lnSpc>
              <a:spcBef>
                <a:spcPts val="0"/>
              </a:spcBef>
              <a:spcAft>
                <a:spcPts val="0"/>
              </a:spcAft>
              <a:buSzPts val="1600"/>
              <a:buChar char="•"/>
            </a:pPr>
            <a:r>
              <a:rPr lang="en-US" sz="1600"/>
              <a:t>Sentinel-1 / Sentinel-2 </a:t>
            </a:r>
            <a:r>
              <a:rPr i="1" lang="en-US" sz="1600"/>
              <a:t>fusion</a:t>
            </a:r>
            <a:r>
              <a:rPr lang="en-US" sz="1600"/>
              <a:t> for vegetation monitoring</a:t>
            </a:r>
            <a:endParaRPr i="1" sz="1600"/>
          </a:p>
        </p:txBody>
      </p:sp>
      <p:sp>
        <p:nvSpPr>
          <p:cNvPr id="372" name="Google Shape;372;g258d9767afa_1_70"/>
          <p:cNvSpPr txBox="1"/>
          <p:nvPr/>
        </p:nvSpPr>
        <p:spPr>
          <a:xfrm>
            <a:off x="4049787" y="4616725"/>
            <a:ext cx="3925800" cy="7080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1500">
                <a:solidFill>
                  <a:schemeClr val="dk1"/>
                </a:solidFill>
                <a:latin typeface="Calibri"/>
                <a:ea typeface="Calibri"/>
                <a:cs typeface="Calibri"/>
                <a:sym typeface="Calibri"/>
              </a:rPr>
              <a:t> Displacement movement and cropland changes monitoring in Mali and Ukraine</a:t>
            </a:r>
            <a:endParaRPr sz="1500">
              <a:solidFill>
                <a:schemeClr val="dk1"/>
              </a:solidFill>
              <a:latin typeface="Calibri"/>
              <a:ea typeface="Calibri"/>
              <a:cs typeface="Calibri"/>
              <a:sym typeface="Calibri"/>
            </a:endParaRPr>
          </a:p>
        </p:txBody>
      </p:sp>
      <p:sp>
        <p:nvSpPr>
          <p:cNvPr id="373" name="Google Shape;373;g258d9767afa_1_70"/>
          <p:cNvSpPr txBox="1"/>
          <p:nvPr/>
        </p:nvSpPr>
        <p:spPr>
          <a:xfrm>
            <a:off x="8936763" y="1747250"/>
            <a:ext cx="2444100" cy="11109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AI4Copernicus services used: </a:t>
            </a:r>
            <a:endParaRPr b="1">
              <a:solidFill>
                <a:schemeClr val="dk1"/>
              </a:solidFill>
              <a:latin typeface="Calibri"/>
              <a:ea typeface="Calibri"/>
              <a:cs typeface="Calibri"/>
              <a:sym typeface="Calibri"/>
            </a:endParaRPr>
          </a:p>
          <a:p>
            <a:pPr indent="-241300" lvl="1" marL="381000" rtl="0" algn="l">
              <a:spcBef>
                <a:spcPts val="500"/>
              </a:spcBef>
              <a:spcAft>
                <a:spcPts val="0"/>
              </a:spcAft>
              <a:buClr>
                <a:schemeClr val="dk1"/>
              </a:buClr>
              <a:buSzPts val="1400"/>
              <a:buChar char="•"/>
            </a:pPr>
            <a:r>
              <a:rPr lang="en-US">
                <a:solidFill>
                  <a:schemeClr val="dk1"/>
                </a:solidFill>
                <a:latin typeface="Calibri"/>
                <a:ea typeface="Calibri"/>
                <a:cs typeface="Calibri"/>
                <a:sym typeface="Calibri"/>
              </a:rPr>
              <a:t>Cloud resources</a:t>
            </a:r>
            <a:endParaRPr>
              <a:solidFill>
                <a:schemeClr val="dk1"/>
              </a:solidFill>
              <a:latin typeface="Calibri"/>
              <a:ea typeface="Calibri"/>
              <a:cs typeface="Calibri"/>
              <a:sym typeface="Calibri"/>
            </a:endParaRPr>
          </a:p>
          <a:p>
            <a:pPr indent="-241300" lvl="1" marL="381000" rtl="0" algn="l">
              <a:spcBef>
                <a:spcPts val="0"/>
              </a:spcBef>
              <a:spcAft>
                <a:spcPts val="0"/>
              </a:spcAft>
              <a:buClr>
                <a:schemeClr val="dk1"/>
              </a:buClr>
              <a:buSzPts val="1400"/>
              <a:buChar char="•"/>
            </a:pPr>
            <a:r>
              <a:rPr lang="en-US">
                <a:solidFill>
                  <a:schemeClr val="dk1"/>
                </a:solidFill>
                <a:latin typeface="Calibri"/>
                <a:ea typeface="Calibri"/>
                <a:cs typeface="Calibri"/>
                <a:sym typeface="Calibri"/>
              </a:rPr>
              <a:t>Sentinel-1 preprocessing</a:t>
            </a:r>
            <a:endParaRPr>
              <a:solidFill>
                <a:schemeClr val="dk1"/>
              </a:solidFill>
              <a:latin typeface="Calibri"/>
              <a:ea typeface="Calibri"/>
              <a:cs typeface="Calibri"/>
              <a:sym typeface="Calibri"/>
            </a:endParaRPr>
          </a:p>
          <a:p>
            <a:pPr indent="-241300" lvl="1" marL="381000" rtl="0" algn="l">
              <a:spcBef>
                <a:spcPts val="0"/>
              </a:spcBef>
              <a:spcAft>
                <a:spcPts val="0"/>
              </a:spcAft>
              <a:buClr>
                <a:schemeClr val="dk1"/>
              </a:buClr>
              <a:buSzPts val="1400"/>
              <a:buChar char="•"/>
            </a:pPr>
            <a:r>
              <a:rPr lang="en-US">
                <a:solidFill>
                  <a:schemeClr val="dk1"/>
                </a:solidFill>
                <a:latin typeface="Calibri"/>
                <a:ea typeface="Calibri"/>
                <a:cs typeface="Calibri"/>
                <a:sym typeface="Calibri"/>
              </a:rPr>
              <a:t>Mentoring services</a:t>
            </a:r>
            <a:endParaRPr sz="1600">
              <a:solidFill>
                <a:srgbClr val="7F7F7F"/>
              </a:solidFill>
              <a:latin typeface="Calibri"/>
              <a:ea typeface="Calibri"/>
              <a:cs typeface="Calibri"/>
              <a:sym typeface="Calibri"/>
            </a:endParaRPr>
          </a:p>
        </p:txBody>
      </p:sp>
      <p:sp>
        <p:nvSpPr>
          <p:cNvPr id="374" name="Google Shape;374;g258d9767afa_1_70"/>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258d9767afa_1_81"/>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300"/>
              <a:buNone/>
            </a:pPr>
            <a:r>
              <a:rPr lang="en-US"/>
              <a:t>Use Case 2: </a:t>
            </a:r>
            <a:r>
              <a:rPr lang="en-US"/>
              <a:t>Irrigation Management toolkit</a:t>
            </a:r>
            <a:endParaRPr/>
          </a:p>
        </p:txBody>
      </p:sp>
      <p:sp>
        <p:nvSpPr>
          <p:cNvPr id="381" name="Google Shape;381;g258d9767afa_1_81"/>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
        <p:nvSpPr>
          <p:cNvPr id="382" name="Google Shape;382;g258d9767afa_1_81"/>
          <p:cNvSpPr txBox="1"/>
          <p:nvPr>
            <p:ph idx="1" type="body"/>
          </p:nvPr>
        </p:nvSpPr>
        <p:spPr>
          <a:xfrm>
            <a:off x="612000" y="1668375"/>
            <a:ext cx="3921600" cy="4278000"/>
          </a:xfrm>
          <a:prstGeom prst="rect">
            <a:avLst/>
          </a:prstGeom>
        </p:spPr>
        <p:txBody>
          <a:bodyPr anchorCtr="0" anchor="t" bIns="45700" lIns="91425" spcFirstLastPara="1" rIns="91425" wrap="square" tIns="45700">
            <a:normAutofit/>
          </a:bodyPr>
          <a:lstStyle/>
          <a:p>
            <a:pPr indent="-254000" lvl="0" marL="152400" rtl="0" algn="l">
              <a:lnSpc>
                <a:spcPct val="100000"/>
              </a:lnSpc>
              <a:spcBef>
                <a:spcPts val="1000"/>
              </a:spcBef>
              <a:spcAft>
                <a:spcPts val="0"/>
              </a:spcAft>
              <a:buSzPts val="1600"/>
              <a:buChar char="•"/>
            </a:pPr>
            <a:r>
              <a:rPr b="1" lang="en-US" sz="1600">
                <a:solidFill>
                  <a:srgbClr val="1F497D"/>
                </a:solidFill>
              </a:rPr>
              <a:t>Domain: </a:t>
            </a:r>
            <a:r>
              <a:rPr lang="en-US" sz="1600">
                <a:solidFill>
                  <a:srgbClr val="7F7F7F"/>
                </a:solidFill>
              </a:rPr>
              <a:t>Agriculture</a:t>
            </a:r>
            <a:endParaRPr sz="1600">
              <a:solidFill>
                <a:srgbClr val="7F7F7F"/>
              </a:solidFill>
            </a:endParaRPr>
          </a:p>
          <a:p>
            <a:pPr indent="-254000" lvl="0" marL="152400" rtl="0" algn="l">
              <a:lnSpc>
                <a:spcPct val="100000"/>
              </a:lnSpc>
              <a:spcBef>
                <a:spcPts val="0"/>
              </a:spcBef>
              <a:spcAft>
                <a:spcPts val="0"/>
              </a:spcAft>
              <a:buSzPts val="1600"/>
              <a:buChar char="•"/>
            </a:pPr>
            <a:r>
              <a:rPr b="1" lang="en-US" sz="1600">
                <a:solidFill>
                  <a:srgbClr val="1F497D"/>
                </a:solidFill>
              </a:rPr>
              <a:t>Project:</a:t>
            </a:r>
            <a:r>
              <a:rPr lang="en-US" sz="1600"/>
              <a:t> OPTIMAL</a:t>
            </a:r>
            <a:endParaRPr sz="1600"/>
          </a:p>
          <a:p>
            <a:pPr indent="-254000" lvl="0" marL="152400" rtl="0" algn="l">
              <a:lnSpc>
                <a:spcPct val="100000"/>
              </a:lnSpc>
              <a:spcBef>
                <a:spcPts val="0"/>
              </a:spcBef>
              <a:spcAft>
                <a:spcPts val="0"/>
              </a:spcAft>
              <a:buSzPts val="1600"/>
              <a:buChar char="•"/>
            </a:pPr>
            <a:r>
              <a:rPr b="1" lang="en-US" sz="1600">
                <a:solidFill>
                  <a:srgbClr val="10416D"/>
                </a:solidFill>
              </a:rPr>
              <a:t>Company</a:t>
            </a:r>
            <a:r>
              <a:rPr lang="en-US" sz="1600">
                <a:solidFill>
                  <a:srgbClr val="10416D"/>
                </a:solidFill>
              </a:rPr>
              <a:t>: </a:t>
            </a:r>
            <a:r>
              <a:rPr lang="en-US" sz="1600"/>
              <a:t>Xilbi Sistemas de Informacion SL</a:t>
            </a:r>
            <a:endParaRPr sz="1600"/>
          </a:p>
          <a:p>
            <a:pPr indent="-254000" lvl="0" marL="152400" rtl="0" algn="l">
              <a:lnSpc>
                <a:spcPct val="100000"/>
              </a:lnSpc>
              <a:spcBef>
                <a:spcPts val="0"/>
              </a:spcBef>
              <a:spcAft>
                <a:spcPts val="0"/>
              </a:spcAft>
              <a:buSzPts val="1600"/>
              <a:buChar char="•"/>
            </a:pPr>
            <a:r>
              <a:rPr b="1" lang="en-US" sz="1600">
                <a:solidFill>
                  <a:srgbClr val="10416D"/>
                </a:solidFill>
              </a:rPr>
              <a:t>Country</a:t>
            </a:r>
            <a:r>
              <a:rPr lang="en-US" sz="1600">
                <a:solidFill>
                  <a:srgbClr val="10416D"/>
                </a:solidFill>
              </a:rPr>
              <a:t>: </a:t>
            </a:r>
            <a:r>
              <a:rPr lang="en-US" sz="1600"/>
              <a:t>Spain</a:t>
            </a:r>
            <a:endParaRPr sz="1600"/>
          </a:p>
          <a:p>
            <a:pPr indent="-254000" lvl="0" marL="152400" rtl="0" algn="l">
              <a:lnSpc>
                <a:spcPct val="100000"/>
              </a:lnSpc>
              <a:spcBef>
                <a:spcPts val="0"/>
              </a:spcBef>
              <a:spcAft>
                <a:spcPts val="0"/>
              </a:spcAft>
              <a:buSzPts val="1600"/>
              <a:buChar char="•"/>
            </a:pPr>
            <a:r>
              <a:rPr b="1" lang="en-US" sz="1600">
                <a:solidFill>
                  <a:srgbClr val="1F497D"/>
                </a:solidFill>
              </a:rPr>
              <a:t>Problem:</a:t>
            </a:r>
            <a:r>
              <a:rPr lang="en-US" sz="1600">
                <a:solidFill>
                  <a:srgbClr val="1F497D"/>
                </a:solidFill>
              </a:rPr>
              <a:t> </a:t>
            </a:r>
            <a:r>
              <a:rPr lang="en-US" sz="1600"/>
              <a:t> Irrigation area monitoring, water resources management and usage optimisation</a:t>
            </a:r>
            <a:endParaRPr sz="1600"/>
          </a:p>
          <a:p>
            <a:pPr indent="-254000" lvl="0" marL="152400" rtl="0" algn="l">
              <a:lnSpc>
                <a:spcPct val="100000"/>
              </a:lnSpc>
              <a:spcBef>
                <a:spcPts val="0"/>
              </a:spcBef>
              <a:spcAft>
                <a:spcPts val="0"/>
              </a:spcAft>
              <a:buSzPts val="1600"/>
              <a:buChar char="•"/>
            </a:pPr>
            <a:r>
              <a:rPr b="1" lang="en-US" sz="1600">
                <a:solidFill>
                  <a:srgbClr val="1F497D"/>
                </a:solidFill>
              </a:rPr>
              <a:t>Solution:</a:t>
            </a:r>
            <a:r>
              <a:rPr lang="en-US" sz="1600"/>
              <a:t> DSS support applied to Almond production (irrigation requirements forecast points or maps)</a:t>
            </a:r>
            <a:endParaRPr sz="1600"/>
          </a:p>
          <a:p>
            <a:pPr indent="-254000" lvl="0" marL="152400" rtl="0" algn="l">
              <a:lnSpc>
                <a:spcPct val="100000"/>
              </a:lnSpc>
              <a:spcBef>
                <a:spcPts val="0"/>
              </a:spcBef>
              <a:spcAft>
                <a:spcPts val="0"/>
              </a:spcAft>
              <a:buSzPts val="1600"/>
              <a:buChar char="•"/>
            </a:pPr>
            <a:r>
              <a:rPr b="1" lang="en-US" sz="1600">
                <a:solidFill>
                  <a:srgbClr val="1F497D"/>
                </a:solidFill>
              </a:rPr>
              <a:t>AI Techniques:</a:t>
            </a:r>
            <a:endParaRPr sz="1600"/>
          </a:p>
          <a:p>
            <a:pPr indent="-254000" lvl="1" marL="381000" rtl="0" algn="l">
              <a:lnSpc>
                <a:spcPct val="100000"/>
              </a:lnSpc>
              <a:spcBef>
                <a:spcPts val="0"/>
              </a:spcBef>
              <a:spcAft>
                <a:spcPts val="0"/>
              </a:spcAft>
              <a:buSzPts val="1600"/>
              <a:buChar char="•"/>
            </a:pPr>
            <a:r>
              <a:rPr lang="en-US" sz="1600"/>
              <a:t>Long Short-Term Memory Neural Network using Sentinel-2 (NDVI), weather, and onsite ground environmental sensor data</a:t>
            </a:r>
            <a:endParaRPr i="1" sz="1600"/>
          </a:p>
        </p:txBody>
      </p:sp>
      <p:pic>
        <p:nvPicPr>
          <p:cNvPr id="383" name="Google Shape;383;g258d9767afa_1_81"/>
          <p:cNvPicPr preferRelativeResize="0"/>
          <p:nvPr/>
        </p:nvPicPr>
        <p:blipFill>
          <a:blip r:embed="rId3">
            <a:alphaModFix/>
          </a:blip>
          <a:stretch>
            <a:fillRect/>
          </a:stretch>
        </p:blipFill>
        <p:spPr>
          <a:xfrm>
            <a:off x="7298651" y="3342738"/>
            <a:ext cx="1973600" cy="2628900"/>
          </a:xfrm>
          <a:prstGeom prst="rect">
            <a:avLst/>
          </a:prstGeom>
          <a:noFill/>
          <a:ln>
            <a:noFill/>
          </a:ln>
        </p:spPr>
      </p:pic>
      <p:pic>
        <p:nvPicPr>
          <p:cNvPr id="384" name="Google Shape;384;g258d9767afa_1_81"/>
          <p:cNvPicPr preferRelativeResize="0"/>
          <p:nvPr/>
        </p:nvPicPr>
        <p:blipFill>
          <a:blip r:embed="rId4">
            <a:alphaModFix/>
          </a:blip>
          <a:stretch>
            <a:fillRect/>
          </a:stretch>
        </p:blipFill>
        <p:spPr>
          <a:xfrm>
            <a:off x="4964100" y="3874000"/>
            <a:ext cx="2263799" cy="1566376"/>
          </a:xfrm>
          <a:prstGeom prst="rect">
            <a:avLst/>
          </a:prstGeom>
          <a:noFill/>
          <a:ln>
            <a:noFill/>
          </a:ln>
        </p:spPr>
      </p:pic>
      <p:pic>
        <p:nvPicPr>
          <p:cNvPr id="385" name="Google Shape;385;g258d9767afa_1_81"/>
          <p:cNvPicPr preferRelativeResize="0"/>
          <p:nvPr/>
        </p:nvPicPr>
        <p:blipFill>
          <a:blip r:embed="rId5">
            <a:alphaModFix/>
          </a:blip>
          <a:stretch>
            <a:fillRect/>
          </a:stretch>
        </p:blipFill>
        <p:spPr>
          <a:xfrm>
            <a:off x="9491049" y="1649035"/>
            <a:ext cx="2561925" cy="1439590"/>
          </a:xfrm>
          <a:prstGeom prst="rect">
            <a:avLst/>
          </a:prstGeom>
          <a:noFill/>
          <a:ln>
            <a:noFill/>
          </a:ln>
        </p:spPr>
      </p:pic>
      <p:pic>
        <p:nvPicPr>
          <p:cNvPr id="386" name="Google Shape;386;g258d9767afa_1_81"/>
          <p:cNvPicPr preferRelativeResize="0"/>
          <p:nvPr/>
        </p:nvPicPr>
        <p:blipFill>
          <a:blip r:embed="rId6">
            <a:alphaModFix/>
          </a:blip>
          <a:stretch>
            <a:fillRect/>
          </a:stretch>
        </p:blipFill>
        <p:spPr>
          <a:xfrm>
            <a:off x="9486222" y="3159300"/>
            <a:ext cx="2561939" cy="1448325"/>
          </a:xfrm>
          <a:prstGeom prst="rect">
            <a:avLst/>
          </a:prstGeom>
          <a:noFill/>
          <a:ln>
            <a:noFill/>
          </a:ln>
        </p:spPr>
      </p:pic>
      <p:pic>
        <p:nvPicPr>
          <p:cNvPr id="387" name="Google Shape;387;g258d9767afa_1_81"/>
          <p:cNvPicPr preferRelativeResize="0"/>
          <p:nvPr/>
        </p:nvPicPr>
        <p:blipFill>
          <a:blip r:embed="rId7">
            <a:alphaModFix/>
          </a:blip>
          <a:stretch>
            <a:fillRect/>
          </a:stretch>
        </p:blipFill>
        <p:spPr>
          <a:xfrm>
            <a:off x="9491050" y="4678290"/>
            <a:ext cx="2561925" cy="1416234"/>
          </a:xfrm>
          <a:prstGeom prst="rect">
            <a:avLst/>
          </a:prstGeom>
          <a:noFill/>
          <a:ln>
            <a:noFill/>
          </a:ln>
        </p:spPr>
      </p:pic>
      <p:sp>
        <p:nvSpPr>
          <p:cNvPr id="388" name="Google Shape;388;g258d9767afa_1_81"/>
          <p:cNvSpPr txBox="1"/>
          <p:nvPr/>
        </p:nvSpPr>
        <p:spPr>
          <a:xfrm>
            <a:off x="5316500" y="1754325"/>
            <a:ext cx="3327300" cy="15417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AI4Copernicus services used: </a:t>
            </a:r>
            <a:endParaRPr b="1">
              <a:solidFill>
                <a:schemeClr val="dk1"/>
              </a:solidFill>
              <a:latin typeface="Calibri"/>
              <a:ea typeface="Calibri"/>
              <a:cs typeface="Calibri"/>
              <a:sym typeface="Calibri"/>
            </a:endParaRPr>
          </a:p>
          <a:p>
            <a:pPr indent="-241300" lvl="1" marL="381000" rtl="0" algn="l">
              <a:spcBef>
                <a:spcPts val="500"/>
              </a:spcBef>
              <a:spcAft>
                <a:spcPts val="0"/>
              </a:spcAft>
              <a:buClr>
                <a:schemeClr val="dk1"/>
              </a:buClr>
              <a:buSzPts val="1400"/>
              <a:buChar char="•"/>
            </a:pPr>
            <a:r>
              <a:rPr lang="en-US">
                <a:solidFill>
                  <a:schemeClr val="dk1"/>
                </a:solidFill>
                <a:latin typeface="Calibri"/>
                <a:ea typeface="Calibri"/>
                <a:cs typeface="Calibri"/>
                <a:sym typeface="Calibri"/>
              </a:rPr>
              <a:t>Cloud resources</a:t>
            </a:r>
            <a:endParaRPr>
              <a:solidFill>
                <a:schemeClr val="dk1"/>
              </a:solidFill>
              <a:latin typeface="Calibri"/>
              <a:ea typeface="Calibri"/>
              <a:cs typeface="Calibri"/>
              <a:sym typeface="Calibri"/>
            </a:endParaRPr>
          </a:p>
          <a:p>
            <a:pPr indent="-241300" lvl="1" marL="381000" rtl="0" algn="l">
              <a:spcBef>
                <a:spcPts val="0"/>
              </a:spcBef>
              <a:spcAft>
                <a:spcPts val="0"/>
              </a:spcAft>
              <a:buClr>
                <a:schemeClr val="dk1"/>
              </a:buClr>
              <a:buSzPts val="1400"/>
              <a:buChar char="•"/>
            </a:pPr>
            <a:r>
              <a:rPr lang="en-US">
                <a:solidFill>
                  <a:schemeClr val="dk1"/>
                </a:solidFill>
                <a:latin typeface="Calibri"/>
                <a:ea typeface="Calibri"/>
                <a:cs typeface="Calibri"/>
                <a:sym typeface="Calibri"/>
              </a:rPr>
              <a:t>Sentinel-2 preprocessing</a:t>
            </a:r>
            <a:endParaRPr>
              <a:solidFill>
                <a:schemeClr val="dk1"/>
              </a:solidFill>
              <a:latin typeface="Calibri"/>
              <a:ea typeface="Calibri"/>
              <a:cs typeface="Calibri"/>
              <a:sym typeface="Calibri"/>
            </a:endParaRPr>
          </a:p>
          <a:p>
            <a:pPr indent="-241300" lvl="1" marL="381000" rtl="0" algn="l">
              <a:spcBef>
                <a:spcPts val="0"/>
              </a:spcBef>
              <a:spcAft>
                <a:spcPts val="0"/>
              </a:spcAft>
              <a:buClr>
                <a:schemeClr val="dk1"/>
              </a:buClr>
              <a:buSzPts val="1400"/>
              <a:buChar char="•"/>
            </a:pPr>
            <a:r>
              <a:rPr lang="en-US">
                <a:solidFill>
                  <a:schemeClr val="dk1"/>
                </a:solidFill>
                <a:latin typeface="Calibri"/>
                <a:ea typeface="Calibri"/>
                <a:cs typeface="Calibri"/>
                <a:sym typeface="Calibri"/>
              </a:rPr>
              <a:t>Long Short-Term Memory Neural Network for Sentinel 2</a:t>
            </a:r>
            <a:endParaRPr>
              <a:solidFill>
                <a:schemeClr val="dk1"/>
              </a:solidFill>
              <a:latin typeface="Calibri"/>
              <a:ea typeface="Calibri"/>
              <a:cs typeface="Calibri"/>
              <a:sym typeface="Calibri"/>
            </a:endParaRPr>
          </a:p>
          <a:p>
            <a:pPr indent="-241300" lvl="1" marL="381000" rtl="0" algn="l">
              <a:spcBef>
                <a:spcPts val="0"/>
              </a:spcBef>
              <a:spcAft>
                <a:spcPts val="0"/>
              </a:spcAft>
              <a:buClr>
                <a:schemeClr val="dk1"/>
              </a:buClr>
              <a:buSzPts val="1400"/>
              <a:buChar char="•"/>
            </a:pPr>
            <a:r>
              <a:rPr lang="en-US">
                <a:solidFill>
                  <a:schemeClr val="dk1"/>
                </a:solidFill>
                <a:latin typeface="Calibri"/>
                <a:ea typeface="Calibri"/>
                <a:cs typeface="Calibri"/>
                <a:sym typeface="Calibri"/>
              </a:rPr>
              <a:t>Mentoring services</a:t>
            </a:r>
            <a:endParaRPr sz="1600">
              <a:solidFill>
                <a:srgbClr val="7F7F7F"/>
              </a:solidFill>
              <a:latin typeface="Calibri"/>
              <a:ea typeface="Calibri"/>
              <a:cs typeface="Calibri"/>
              <a:sym typeface="Calibri"/>
            </a:endParaRPr>
          </a:p>
        </p:txBody>
      </p:sp>
      <p:sp>
        <p:nvSpPr>
          <p:cNvPr id="389" name="Google Shape;389;g258d9767afa_1_81"/>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58d9767afa_115_0"/>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AI4Copernicus Open Calls</a:t>
            </a:r>
            <a:endParaRPr/>
          </a:p>
        </p:txBody>
      </p:sp>
      <p:sp>
        <p:nvSpPr>
          <p:cNvPr id="396" name="Google Shape;396;g258d9767afa_115_0"/>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397" name="Google Shape;397;g258d9767afa_115_0"/>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pic>
        <p:nvPicPr>
          <p:cNvPr id="398" name="Google Shape;398;g258d9767afa_115_0"/>
          <p:cNvPicPr preferRelativeResize="0"/>
          <p:nvPr/>
        </p:nvPicPr>
        <p:blipFill rotWithShape="1">
          <a:blip r:embed="rId3">
            <a:alphaModFix/>
          </a:blip>
          <a:srcRect b="0" l="0" r="0" t="0"/>
          <a:stretch/>
        </p:blipFill>
        <p:spPr>
          <a:xfrm>
            <a:off x="4841512" y="2410600"/>
            <a:ext cx="1024363" cy="2189743"/>
          </a:xfrm>
          <a:prstGeom prst="rect">
            <a:avLst/>
          </a:prstGeom>
          <a:noFill/>
          <a:ln>
            <a:noFill/>
          </a:ln>
          <a:effectLst>
            <a:outerShdw blurRad="314325" rotWithShape="0" algn="bl" dir="2820000" dist="142875">
              <a:srgbClr val="000000">
                <a:alpha val="52940"/>
              </a:srgbClr>
            </a:outerShdw>
          </a:effectLst>
        </p:spPr>
      </p:pic>
      <p:pic>
        <p:nvPicPr>
          <p:cNvPr id="399" name="Google Shape;399;g258d9767afa_115_0"/>
          <p:cNvPicPr preferRelativeResize="0"/>
          <p:nvPr/>
        </p:nvPicPr>
        <p:blipFill rotWithShape="1">
          <a:blip r:embed="rId4">
            <a:alphaModFix/>
          </a:blip>
          <a:srcRect b="0" l="0" r="0" t="0"/>
          <a:stretch/>
        </p:blipFill>
        <p:spPr>
          <a:xfrm>
            <a:off x="3769941" y="2831495"/>
            <a:ext cx="1023329" cy="2189406"/>
          </a:xfrm>
          <a:prstGeom prst="rect">
            <a:avLst/>
          </a:prstGeom>
          <a:noFill/>
          <a:ln>
            <a:noFill/>
          </a:ln>
          <a:effectLst>
            <a:outerShdw blurRad="292100" rotWithShape="0" algn="tl" dir="2760000" dist="139700">
              <a:srgbClr val="333333">
                <a:alpha val="63919"/>
              </a:srgbClr>
            </a:outerShdw>
          </a:effectLst>
        </p:spPr>
      </p:pic>
      <p:pic>
        <p:nvPicPr>
          <p:cNvPr id="400" name="Google Shape;400;g258d9767afa_115_0"/>
          <p:cNvPicPr preferRelativeResize="0"/>
          <p:nvPr/>
        </p:nvPicPr>
        <p:blipFill rotWithShape="1">
          <a:blip r:embed="rId5">
            <a:alphaModFix/>
          </a:blip>
          <a:srcRect b="0" l="0" r="0" t="0"/>
          <a:stretch/>
        </p:blipFill>
        <p:spPr>
          <a:xfrm>
            <a:off x="481475" y="2411888"/>
            <a:ext cx="1017101" cy="2187176"/>
          </a:xfrm>
          <a:prstGeom prst="rect">
            <a:avLst/>
          </a:prstGeom>
          <a:noFill/>
          <a:ln>
            <a:noFill/>
          </a:ln>
          <a:effectLst>
            <a:outerShdw blurRad="292100" rotWithShape="0" algn="tl" dir="2700000" dist="139700">
              <a:srgbClr val="333333">
                <a:alpha val="63919"/>
              </a:srgbClr>
            </a:outerShdw>
          </a:effectLst>
        </p:spPr>
      </p:pic>
      <p:pic>
        <p:nvPicPr>
          <p:cNvPr id="401" name="Google Shape;401;g258d9767afa_115_0"/>
          <p:cNvPicPr preferRelativeResize="0"/>
          <p:nvPr/>
        </p:nvPicPr>
        <p:blipFill rotWithShape="1">
          <a:blip r:embed="rId6">
            <a:alphaModFix/>
          </a:blip>
          <a:srcRect b="0" l="0" r="0" t="0"/>
          <a:stretch/>
        </p:blipFill>
        <p:spPr>
          <a:xfrm>
            <a:off x="1546819" y="2832610"/>
            <a:ext cx="1023328" cy="2187175"/>
          </a:xfrm>
          <a:prstGeom prst="rect">
            <a:avLst/>
          </a:prstGeom>
          <a:noFill/>
          <a:ln>
            <a:noFill/>
          </a:ln>
          <a:effectLst>
            <a:outerShdw blurRad="292100" rotWithShape="0" algn="tl" dir="2700000" dist="139700">
              <a:srgbClr val="333333">
                <a:alpha val="63919"/>
              </a:srgbClr>
            </a:outerShdw>
          </a:effectLst>
        </p:spPr>
      </p:pic>
      <p:pic>
        <p:nvPicPr>
          <p:cNvPr id="402" name="Google Shape;402;g258d9767afa_115_0"/>
          <p:cNvPicPr preferRelativeResize="0"/>
          <p:nvPr/>
        </p:nvPicPr>
        <p:blipFill rotWithShape="1">
          <a:blip r:embed="rId7">
            <a:alphaModFix/>
          </a:blip>
          <a:srcRect b="0" l="0" r="0" t="0"/>
          <a:stretch/>
        </p:blipFill>
        <p:spPr>
          <a:xfrm>
            <a:off x="2658380" y="2410603"/>
            <a:ext cx="1023329" cy="2189737"/>
          </a:xfrm>
          <a:prstGeom prst="rect">
            <a:avLst/>
          </a:prstGeom>
          <a:noFill/>
          <a:ln>
            <a:noFill/>
          </a:ln>
          <a:effectLst>
            <a:outerShdw blurRad="292100" rotWithShape="0" algn="tl" dir="2700000" dist="139700">
              <a:srgbClr val="333333">
                <a:alpha val="63919"/>
              </a:srgbClr>
            </a:outerShdw>
          </a:effectLst>
        </p:spPr>
      </p:pic>
      <p:graphicFrame>
        <p:nvGraphicFramePr>
          <p:cNvPr id="403" name="Google Shape;403;g258d9767afa_115_0"/>
          <p:cNvGraphicFramePr/>
          <p:nvPr/>
        </p:nvGraphicFramePr>
        <p:xfrm>
          <a:off x="6287150" y="2248177"/>
          <a:ext cx="3000000" cy="3000000"/>
        </p:xfrm>
        <a:graphic>
          <a:graphicData uri="http://schemas.openxmlformats.org/drawingml/2006/table">
            <a:tbl>
              <a:tblPr>
                <a:noFill/>
                <a:tableStyleId>{5B1C115B-C909-4F89-B105-A54C44C6F310}</a:tableStyleId>
              </a:tblPr>
              <a:tblGrid>
                <a:gridCol w="674000"/>
                <a:gridCol w="601950"/>
                <a:gridCol w="3067900"/>
                <a:gridCol w="1134200"/>
              </a:tblGrid>
              <a:tr h="112000">
                <a:tc>
                  <a:txBody>
                    <a:bodyPr/>
                    <a:lstStyle/>
                    <a:p>
                      <a:pPr indent="0" lvl="0" marL="0" rtl="0" algn="ctr">
                        <a:spcBef>
                          <a:spcPts val="0"/>
                        </a:spcBef>
                        <a:spcAft>
                          <a:spcPts val="0"/>
                        </a:spcAft>
                        <a:buClr>
                          <a:schemeClr val="dk1"/>
                        </a:buClr>
                        <a:buSzPts val="1100"/>
                        <a:buFont typeface="Arial"/>
                        <a:buNone/>
                      </a:pPr>
                      <a:r>
                        <a:rPr b="1" lang="en-US" sz="1500">
                          <a:solidFill>
                            <a:schemeClr val="lt1"/>
                          </a:solidFill>
                          <a:latin typeface="Calibri"/>
                          <a:ea typeface="Calibri"/>
                          <a:cs typeface="Calibri"/>
                          <a:sym typeface="Calibri"/>
                        </a:rPr>
                        <a:t>Open Call</a:t>
                      </a:r>
                      <a:endParaRPr b="1" sz="1500">
                        <a:solidFill>
                          <a:schemeClr val="lt1"/>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Clr>
                          <a:schemeClr val="dk1"/>
                        </a:buClr>
                        <a:buSzPts val="1100"/>
                        <a:buFont typeface="Arial"/>
                        <a:buNone/>
                      </a:pPr>
                      <a:r>
                        <a:rPr b="1" lang="en-US" sz="1500">
                          <a:solidFill>
                            <a:schemeClr val="lt1"/>
                          </a:solidFill>
                          <a:latin typeface="Calibri"/>
                          <a:ea typeface="Calibri"/>
                          <a:cs typeface="Calibri"/>
                          <a:sym typeface="Calibri"/>
                        </a:rPr>
                        <a:t>#projects</a:t>
                      </a:r>
                      <a:endParaRPr b="1" sz="1500">
                        <a:solidFill>
                          <a:schemeClr val="lt1"/>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None/>
                      </a:pPr>
                      <a:r>
                        <a:rPr b="1" lang="en-US" sz="1500">
                          <a:solidFill>
                            <a:schemeClr val="lt1"/>
                          </a:solidFill>
                          <a:latin typeface="Calibri"/>
                          <a:ea typeface="Calibri"/>
                          <a:cs typeface="Calibri"/>
                          <a:sym typeface="Calibri"/>
                        </a:rPr>
                        <a:t>Domains &amp; #projects per domain</a:t>
                      </a:r>
                      <a:endParaRPr b="1" sz="1500">
                        <a:solidFill>
                          <a:schemeClr val="lt1"/>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None/>
                      </a:pPr>
                      <a:r>
                        <a:rPr b="1" lang="en-US" sz="1500">
                          <a:solidFill>
                            <a:schemeClr val="lt1"/>
                          </a:solidFill>
                          <a:latin typeface="Calibri"/>
                          <a:ea typeface="Calibri"/>
                          <a:cs typeface="Calibri"/>
                          <a:sym typeface="Calibri"/>
                        </a:rPr>
                        <a:t>Status</a:t>
                      </a:r>
                      <a:endParaRPr b="1" sz="1500">
                        <a:solidFill>
                          <a:schemeClr val="lt1"/>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r>
              <a:tr h="112000">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1</a:t>
                      </a:r>
                      <a:r>
                        <a:rPr baseline="30000" lang="en-US" sz="1500">
                          <a:solidFill>
                            <a:srgbClr val="576C77"/>
                          </a:solidFill>
                          <a:latin typeface="Calibri"/>
                          <a:ea typeface="Calibri"/>
                          <a:cs typeface="Calibri"/>
                          <a:sym typeface="Calibri"/>
                        </a:rPr>
                        <a:t>st</a:t>
                      </a:r>
                      <a:endParaRPr baseline="30000"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6</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US" sz="1500">
                          <a:solidFill>
                            <a:srgbClr val="576C77"/>
                          </a:solidFill>
                          <a:latin typeface="Calibri"/>
                          <a:ea typeface="Calibri"/>
                          <a:cs typeface="Calibri"/>
                          <a:sym typeface="Calibri"/>
                        </a:rPr>
                        <a:t>Security:3, Agriculture:2, Energy:1</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Completed</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112000">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3</a:t>
                      </a:r>
                      <a:r>
                        <a:rPr baseline="30000" lang="en-US" sz="1500">
                          <a:solidFill>
                            <a:srgbClr val="576C77"/>
                          </a:solidFill>
                          <a:latin typeface="Calibri"/>
                          <a:ea typeface="Calibri"/>
                          <a:cs typeface="Calibri"/>
                          <a:sym typeface="Calibri"/>
                        </a:rPr>
                        <a:t>rd</a:t>
                      </a:r>
                      <a:endParaRPr baseline="30000"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8</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US" sz="1500">
                          <a:solidFill>
                            <a:srgbClr val="576C77"/>
                          </a:solidFill>
                          <a:latin typeface="Calibri"/>
                          <a:ea typeface="Calibri"/>
                          <a:cs typeface="Calibri"/>
                          <a:sym typeface="Calibri"/>
                        </a:rPr>
                        <a:t>Agriculture:5, Health:1, Maritime:1, Safety/Disaster </a:t>
                      </a:r>
                      <a:r>
                        <a:rPr lang="en-US" sz="1500">
                          <a:solidFill>
                            <a:srgbClr val="576C77"/>
                          </a:solidFill>
                          <a:latin typeface="Calibri"/>
                          <a:ea typeface="Calibri"/>
                          <a:cs typeface="Calibri"/>
                          <a:sym typeface="Calibri"/>
                        </a:rPr>
                        <a:t>risk</a:t>
                      </a:r>
                      <a:r>
                        <a:rPr lang="en-US" sz="1500">
                          <a:solidFill>
                            <a:srgbClr val="576C77"/>
                          </a:solidFill>
                          <a:latin typeface="Calibri"/>
                          <a:ea typeface="Calibri"/>
                          <a:cs typeface="Calibri"/>
                          <a:sym typeface="Calibri"/>
                        </a:rPr>
                        <a:t> reduction: 1</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In Progress</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112000">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4</a:t>
                      </a:r>
                      <a:r>
                        <a:rPr baseline="30000" lang="en-US" sz="1500">
                          <a:solidFill>
                            <a:srgbClr val="576C77"/>
                          </a:solidFill>
                          <a:latin typeface="Calibri"/>
                          <a:ea typeface="Calibri"/>
                          <a:cs typeface="Calibri"/>
                          <a:sym typeface="Calibri"/>
                        </a:rPr>
                        <a:t>th</a:t>
                      </a:r>
                      <a:endParaRPr baseline="30000"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3</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US" sz="1500">
                          <a:solidFill>
                            <a:srgbClr val="576C77"/>
                          </a:solidFill>
                          <a:latin typeface="Calibri"/>
                          <a:ea typeface="Calibri"/>
                          <a:cs typeface="Calibri"/>
                          <a:sym typeface="Calibri"/>
                        </a:rPr>
                        <a:t>Urban Monitoring &amp; Planning:1, Security:1, Agriculture:1</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In Progress</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112000">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5</a:t>
                      </a:r>
                      <a:r>
                        <a:rPr baseline="30000" lang="en-US" sz="1500">
                          <a:solidFill>
                            <a:srgbClr val="576C77"/>
                          </a:solidFill>
                          <a:latin typeface="Calibri"/>
                          <a:ea typeface="Calibri"/>
                          <a:cs typeface="Calibri"/>
                          <a:sym typeface="Calibri"/>
                        </a:rPr>
                        <a:t>th</a:t>
                      </a:r>
                      <a:endParaRPr baseline="30000"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10</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None/>
                      </a:pPr>
                      <a:r>
                        <a:rPr lang="en-US" sz="1500">
                          <a:solidFill>
                            <a:srgbClr val="576C77"/>
                          </a:solidFill>
                          <a:latin typeface="Calibri"/>
                          <a:ea typeface="Calibri"/>
                          <a:cs typeface="Calibri"/>
                          <a:sym typeface="Calibri"/>
                        </a:rPr>
                        <a:t>Agriculture:3, H</a:t>
                      </a:r>
                      <a:r>
                        <a:rPr lang="en-US" sz="1500">
                          <a:solidFill>
                            <a:srgbClr val="576C77"/>
                          </a:solidFill>
                          <a:latin typeface="Calibri"/>
                          <a:ea typeface="Calibri"/>
                          <a:cs typeface="Calibri"/>
                          <a:sym typeface="Calibri"/>
                        </a:rPr>
                        <a:t>e</a:t>
                      </a:r>
                      <a:r>
                        <a:rPr lang="en-US" sz="1500">
                          <a:solidFill>
                            <a:srgbClr val="576C77"/>
                          </a:solidFill>
                          <a:latin typeface="Calibri"/>
                          <a:ea typeface="Calibri"/>
                          <a:cs typeface="Calibri"/>
                          <a:sym typeface="Calibri"/>
                        </a:rPr>
                        <a:t>alth:3, Energy:2, Environmental:1, Education:1</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In Progress</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112000">
                <a:tc>
                  <a:txBody>
                    <a:bodyPr/>
                    <a:lstStyle/>
                    <a:p>
                      <a:pPr indent="0" lvl="0" marL="0" marR="0" rtl="0" algn="ctr">
                        <a:lnSpc>
                          <a:spcPct val="100000"/>
                        </a:lnSpc>
                        <a:spcBef>
                          <a:spcPts val="0"/>
                        </a:spcBef>
                        <a:spcAft>
                          <a:spcPts val="0"/>
                        </a:spcAft>
                        <a:buNone/>
                      </a:pPr>
                      <a:r>
                        <a:rPr b="1" lang="en-US" sz="1500">
                          <a:solidFill>
                            <a:srgbClr val="576C77"/>
                          </a:solidFill>
                          <a:latin typeface="Calibri"/>
                          <a:ea typeface="Calibri"/>
                          <a:cs typeface="Calibri"/>
                          <a:sym typeface="Calibri"/>
                        </a:rPr>
                        <a:t>total</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27</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2"/>
                    </a:solidFill>
                  </a:tcPr>
                </a:tc>
                <a:tc>
                  <a:txBody>
                    <a:bodyPr/>
                    <a:lstStyle/>
                    <a:p>
                      <a:pPr indent="0" lvl="0" marL="0" rtl="0" algn="l">
                        <a:spcBef>
                          <a:spcPts val="0"/>
                        </a:spcBef>
                        <a:spcAft>
                          <a:spcPts val="0"/>
                        </a:spcAft>
                        <a:buClr>
                          <a:schemeClr val="dk1"/>
                        </a:buClr>
                        <a:buSzPts val="1100"/>
                        <a:buFont typeface="Arial"/>
                        <a:buNone/>
                      </a:pPr>
                      <a:r>
                        <a:rPr lang="en-US" sz="1500">
                          <a:solidFill>
                            <a:srgbClr val="576C77"/>
                          </a:solidFill>
                          <a:latin typeface="Calibri"/>
                          <a:ea typeface="Calibri"/>
                          <a:cs typeface="Calibri"/>
                          <a:sym typeface="Calibri"/>
                        </a:rPr>
                        <a:t>Security:4, Agriculture:11, Health:4, Energy:3, Other:5</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In Progress</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g257655f0918_0_0"/>
          <p:cNvSpPr txBox="1"/>
          <p:nvPr>
            <p:ph type="title"/>
          </p:nvPr>
        </p:nvSpPr>
        <p:spPr>
          <a:xfrm>
            <a:off x="612000" y="84825"/>
            <a:ext cx="93240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Usage of AI4Copernicus services</a:t>
            </a:r>
            <a:endParaRPr/>
          </a:p>
        </p:txBody>
      </p:sp>
      <p:sp>
        <p:nvSpPr>
          <p:cNvPr id="410" name="Google Shape;410;g257655f0918_0_0"/>
          <p:cNvSpPr txBox="1"/>
          <p:nvPr>
            <p:ph idx="12" type="sldNum"/>
          </p:nvPr>
        </p:nvSpPr>
        <p:spPr>
          <a:xfrm>
            <a:off x="10813311" y="6356350"/>
            <a:ext cx="785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graphicFrame>
        <p:nvGraphicFramePr>
          <p:cNvPr id="411" name="Google Shape;411;g257655f0918_0_0"/>
          <p:cNvGraphicFramePr/>
          <p:nvPr/>
        </p:nvGraphicFramePr>
        <p:xfrm>
          <a:off x="391000" y="1813915"/>
          <a:ext cx="3000000" cy="3000000"/>
        </p:xfrm>
        <a:graphic>
          <a:graphicData uri="http://schemas.openxmlformats.org/drawingml/2006/table">
            <a:tbl>
              <a:tblPr>
                <a:noFill/>
                <a:tableStyleId>{5B1C115B-C909-4F89-B105-A54C44C6F310}</a:tableStyleId>
              </a:tblPr>
              <a:tblGrid>
                <a:gridCol w="820400"/>
                <a:gridCol w="2723025"/>
                <a:gridCol w="986850"/>
                <a:gridCol w="1259650"/>
              </a:tblGrid>
              <a:tr h="233325">
                <a:tc gridSpan="4">
                  <a:txBody>
                    <a:bodyPr/>
                    <a:lstStyle/>
                    <a:p>
                      <a:pPr indent="0" lvl="0" marL="0" marR="0" rtl="0" algn="ctr">
                        <a:lnSpc>
                          <a:spcPct val="100000"/>
                        </a:lnSpc>
                        <a:spcBef>
                          <a:spcPts val="0"/>
                        </a:spcBef>
                        <a:spcAft>
                          <a:spcPts val="0"/>
                        </a:spcAft>
                        <a:buNone/>
                      </a:pPr>
                      <a:r>
                        <a:rPr b="1" lang="en-US">
                          <a:solidFill>
                            <a:srgbClr val="FFFFFF"/>
                          </a:solidFill>
                          <a:latin typeface="Calibri"/>
                          <a:ea typeface="Calibri"/>
                          <a:cs typeface="Calibri"/>
                          <a:sym typeface="Calibri"/>
                        </a:rPr>
                        <a:t>USAGE OF BOOTSTRAPPING SERVICES</a:t>
                      </a:r>
                      <a:endParaRPr b="1" u="none" cap="none" strike="noStrike">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hMerge="1"/>
                <a:tc hMerge="1"/>
                <a:tc hMerge="1"/>
              </a:tr>
              <a:tr h="406300">
                <a:tc>
                  <a:txBody>
                    <a:bodyPr/>
                    <a:lstStyle/>
                    <a:p>
                      <a:pPr indent="0" lvl="0" marL="0" marR="0" rtl="0" algn="l">
                        <a:lnSpc>
                          <a:spcPct val="100000"/>
                        </a:lnSpc>
                        <a:spcBef>
                          <a:spcPts val="0"/>
                        </a:spcBef>
                        <a:spcAft>
                          <a:spcPts val="0"/>
                        </a:spcAft>
                        <a:buNone/>
                      </a:pPr>
                      <a:r>
                        <a:t/>
                      </a:r>
                      <a:endParaRPr b="1" u="none" cap="none" strike="noStrike">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None/>
                      </a:pPr>
                      <a:r>
                        <a:t/>
                      </a:r>
                      <a:endParaRPr b="1" u="none" cap="none" strike="noStrike">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gridSpan="2">
                  <a:txBody>
                    <a:bodyPr/>
                    <a:lstStyle/>
                    <a:p>
                      <a:pPr indent="0" lvl="0" marL="0" marR="0" rtl="0" algn="ctr">
                        <a:lnSpc>
                          <a:spcPct val="100000"/>
                        </a:lnSpc>
                        <a:spcBef>
                          <a:spcPts val="0"/>
                        </a:spcBef>
                        <a:spcAft>
                          <a:spcPts val="0"/>
                        </a:spcAft>
                        <a:buNone/>
                      </a:pPr>
                      <a:r>
                        <a:rPr b="1" lang="en-US">
                          <a:solidFill>
                            <a:srgbClr val="FFFFFF"/>
                          </a:solidFill>
                          <a:latin typeface="Calibri"/>
                          <a:ea typeface="Calibri"/>
                          <a:cs typeface="Calibri"/>
                          <a:sym typeface="Calibri"/>
                        </a:rPr>
                        <a:t>#projects using the service</a:t>
                      </a:r>
                      <a:endParaRPr b="1" u="none" cap="none" strike="noStrike">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hMerge="1"/>
              </a:tr>
              <a:tr h="609450">
                <a:tc>
                  <a:txBody>
                    <a:bodyPr/>
                    <a:lstStyle/>
                    <a:p>
                      <a:pPr indent="0" lvl="0" marL="0" marR="0" rtl="0" algn="l">
                        <a:lnSpc>
                          <a:spcPct val="100000"/>
                        </a:lnSpc>
                        <a:spcBef>
                          <a:spcPts val="0"/>
                        </a:spcBef>
                        <a:spcAft>
                          <a:spcPts val="0"/>
                        </a:spcAft>
                        <a:buClr>
                          <a:srgbClr val="000000"/>
                        </a:buClr>
                        <a:buSzPts val="1000"/>
                        <a:buFont typeface="Arial"/>
                        <a:buNone/>
                      </a:pPr>
                      <a:r>
                        <a:rPr b="1" lang="en-US" u="none" cap="none" strike="noStrike">
                          <a:solidFill>
                            <a:srgbClr val="FFFFFF"/>
                          </a:solidFill>
                          <a:latin typeface="Calibri"/>
                          <a:ea typeface="Calibri"/>
                          <a:cs typeface="Calibri"/>
                          <a:sym typeface="Calibri"/>
                        </a:rPr>
                        <a:t>Domain</a:t>
                      </a:r>
                      <a:endParaRPr u="none" cap="none" strike="noStrike">
                        <a:latin typeface="Calibri"/>
                        <a:ea typeface="Calibri"/>
                        <a:cs typeface="Calibri"/>
                        <a:sym typeface="Calibri"/>
                      </a:endParaRPr>
                    </a:p>
                  </a:txBody>
                  <a:tcPr marT="0" marB="0" marR="107425" marL="107425" anchor="b">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marR="0" rtl="0" algn="l">
                        <a:lnSpc>
                          <a:spcPct val="100000"/>
                        </a:lnSpc>
                        <a:spcBef>
                          <a:spcPts val="0"/>
                        </a:spcBef>
                        <a:spcAft>
                          <a:spcPts val="0"/>
                        </a:spcAft>
                        <a:buNone/>
                      </a:pPr>
                      <a:r>
                        <a:rPr b="1" lang="en-US">
                          <a:solidFill>
                            <a:srgbClr val="FFFFFF"/>
                          </a:solidFill>
                          <a:latin typeface="Calibri"/>
                          <a:ea typeface="Calibri"/>
                          <a:cs typeface="Calibri"/>
                          <a:sym typeface="Calibri"/>
                        </a:rPr>
                        <a:t>Resource</a:t>
                      </a:r>
                      <a:endParaRPr b="1" u="none" cap="none" strike="noStrike">
                        <a:solidFill>
                          <a:srgbClr val="FFFFFF"/>
                        </a:solidFill>
                        <a:latin typeface="Calibri"/>
                        <a:ea typeface="Calibri"/>
                        <a:cs typeface="Calibri"/>
                        <a:sym typeface="Calibri"/>
                      </a:endParaRPr>
                    </a:p>
                  </a:txBody>
                  <a:tcPr marT="0" marB="0" marR="107425" marL="107425" anchor="b">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None/>
                      </a:pPr>
                      <a:r>
                        <a:rPr b="1" lang="en-US">
                          <a:solidFill>
                            <a:srgbClr val="FFFFFF"/>
                          </a:solidFill>
                          <a:latin typeface="Calibri"/>
                          <a:ea typeface="Calibri"/>
                          <a:cs typeface="Calibri"/>
                          <a:sym typeface="Calibri"/>
                        </a:rPr>
                        <a:t>used in the final product</a:t>
                      </a:r>
                      <a:endParaRPr b="1" u="none" cap="none" strike="noStrike">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None/>
                      </a:pPr>
                      <a:r>
                        <a:rPr b="1" lang="en-US">
                          <a:solidFill>
                            <a:srgbClr val="FFFFFF"/>
                          </a:solidFill>
                          <a:latin typeface="Calibri"/>
                          <a:ea typeface="Calibri"/>
                          <a:cs typeface="Calibri"/>
                          <a:sym typeface="Calibri"/>
                        </a:rPr>
                        <a:t>used for testing &amp; experiments</a:t>
                      </a:r>
                      <a:endParaRPr b="1" u="none" cap="none" strike="noStrike">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r>
              <a:tr h="203150">
                <a:tc rowSpan="4">
                  <a:txBody>
                    <a:bodyPr/>
                    <a:lstStyle/>
                    <a:p>
                      <a:pPr indent="0" lvl="0" marL="0" marR="0" rtl="0" algn="l">
                        <a:lnSpc>
                          <a:spcPct val="100000"/>
                        </a:lnSpc>
                        <a:spcBef>
                          <a:spcPts val="0"/>
                        </a:spcBef>
                        <a:spcAft>
                          <a:spcPts val="0"/>
                        </a:spcAft>
                        <a:buClr>
                          <a:srgbClr val="000000"/>
                        </a:buClr>
                        <a:buSzPts val="1700"/>
                        <a:buFont typeface="Arial"/>
                        <a:buNone/>
                      </a:pPr>
                      <a:r>
                        <a:rPr lang="en-US" u="none" cap="none" strike="noStrike">
                          <a:solidFill>
                            <a:srgbClr val="576C77"/>
                          </a:solidFill>
                          <a:latin typeface="Calibri"/>
                          <a:ea typeface="Calibri"/>
                          <a:cs typeface="Calibri"/>
                          <a:sym typeface="Calibri"/>
                        </a:rPr>
                        <a:t>Security</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Sentinel-1 pre-processing</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3</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1</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r h="203150">
                <a:tc vMerge="1"/>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Sentinel-2 pre-processing</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2</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2</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r h="203150">
                <a:tc vMerge="1"/>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Sentinel-1 change detection</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r h="203150">
                <a:tc vMerge="1"/>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Sentinel-2 change detection</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r h="406300">
                <a:tc rowSpan="3">
                  <a:txBody>
                    <a:bodyPr/>
                    <a:lstStyle/>
                    <a:p>
                      <a:pPr indent="0" lvl="0" marL="0" marR="0" rtl="0" algn="l">
                        <a:lnSpc>
                          <a:spcPct val="100000"/>
                        </a:lnSpc>
                        <a:spcBef>
                          <a:spcPts val="0"/>
                        </a:spcBef>
                        <a:spcAft>
                          <a:spcPts val="0"/>
                        </a:spcAft>
                        <a:buClr>
                          <a:srgbClr val="000000"/>
                        </a:buClr>
                        <a:buSzPts val="1700"/>
                        <a:buFont typeface="Arial"/>
                        <a:buNone/>
                      </a:pPr>
                      <a:r>
                        <a:rPr lang="en-US" u="none" cap="none" strike="noStrike">
                          <a:solidFill>
                            <a:srgbClr val="576C77"/>
                          </a:solidFill>
                          <a:latin typeface="Calibri"/>
                          <a:ea typeface="Calibri"/>
                          <a:cs typeface="Calibri"/>
                          <a:sym typeface="Calibri"/>
                        </a:rPr>
                        <a:t>Agriculture</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Deep network for pixel-level classification of S2 patches</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3</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r h="236875">
                <a:tc vMerge="1"/>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Harmonization of pre-processed time series of Sentinel-2 data</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1</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1</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r h="406300">
                <a:tc vMerge="1"/>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LST Memory Neural Network for Sentinel-2</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2</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3</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r h="406300">
                <a:tc>
                  <a:txBody>
                    <a:bodyPr/>
                    <a:lstStyle/>
                    <a:p>
                      <a:pPr indent="0" lvl="0" marL="0" marR="0" rtl="0" algn="l">
                        <a:lnSpc>
                          <a:spcPct val="100000"/>
                        </a:lnSpc>
                        <a:spcBef>
                          <a:spcPts val="0"/>
                        </a:spcBef>
                        <a:spcAft>
                          <a:spcPts val="0"/>
                        </a:spcAft>
                        <a:buClr>
                          <a:srgbClr val="000000"/>
                        </a:buClr>
                        <a:buSzPts val="1700"/>
                        <a:buFont typeface="Arial"/>
                        <a:buNone/>
                      </a:pPr>
                      <a:r>
                        <a:rPr lang="en-US" u="none" cap="none" strike="noStrike">
                          <a:solidFill>
                            <a:srgbClr val="576C77"/>
                          </a:solidFill>
                          <a:latin typeface="Calibri"/>
                          <a:ea typeface="Calibri"/>
                          <a:cs typeface="Calibri"/>
                          <a:sym typeface="Calibri"/>
                        </a:rPr>
                        <a:t>Health</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Probabilistic downscaling of CAMS air quality model data</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2</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r h="180850">
                <a:tc>
                  <a:txBody>
                    <a:bodyPr/>
                    <a:lstStyle/>
                    <a:p>
                      <a:pPr indent="0" lvl="0" marL="0" marR="0" rtl="0" algn="l">
                        <a:lnSpc>
                          <a:spcPct val="100000"/>
                        </a:lnSpc>
                        <a:spcBef>
                          <a:spcPts val="0"/>
                        </a:spcBef>
                        <a:spcAft>
                          <a:spcPts val="0"/>
                        </a:spcAft>
                        <a:buNone/>
                      </a:pPr>
                      <a:r>
                        <a:rPr lang="en-US">
                          <a:solidFill>
                            <a:srgbClr val="576C77"/>
                          </a:solidFill>
                          <a:latin typeface="Calibri"/>
                          <a:ea typeface="Calibri"/>
                          <a:cs typeface="Calibri"/>
                          <a:sym typeface="Calibri"/>
                        </a:rPr>
                        <a:t>General</a:t>
                      </a:r>
                      <a:endParaRPr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US">
                          <a:solidFill>
                            <a:srgbClr val="576C77"/>
                          </a:solidFill>
                          <a:latin typeface="Calibri"/>
                          <a:ea typeface="Calibri"/>
                          <a:cs typeface="Calibri"/>
                          <a:sym typeface="Calibri"/>
                        </a:rPr>
                        <a:t>Linked Data pipeline &amp; EarthQA</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en-US">
                          <a:solidFill>
                            <a:srgbClr val="576C77"/>
                          </a:solidFill>
                          <a:latin typeface="Calibri"/>
                          <a:ea typeface="Calibri"/>
                          <a:cs typeface="Calibri"/>
                          <a:sym typeface="Calibri"/>
                        </a:rPr>
                        <a:t>-</a:t>
                      </a:r>
                      <a:endParaRPr>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rgbClr val="FFFFFF"/>
                    </a:solidFill>
                  </a:tcPr>
                </a:tc>
              </a:tr>
            </a:tbl>
          </a:graphicData>
        </a:graphic>
      </p:graphicFrame>
      <p:graphicFrame>
        <p:nvGraphicFramePr>
          <p:cNvPr id="412" name="Google Shape;412;g257655f0918_0_0"/>
          <p:cNvGraphicFramePr/>
          <p:nvPr/>
        </p:nvGraphicFramePr>
        <p:xfrm>
          <a:off x="6282100" y="1813915"/>
          <a:ext cx="3000000" cy="3000000"/>
        </p:xfrm>
        <a:graphic>
          <a:graphicData uri="http://schemas.openxmlformats.org/drawingml/2006/table">
            <a:tbl>
              <a:tblPr>
                <a:noFill/>
                <a:tableStyleId>{5B1C115B-C909-4F89-B105-A54C44C6F310}</a:tableStyleId>
              </a:tblPr>
              <a:tblGrid>
                <a:gridCol w="989250"/>
                <a:gridCol w="564225"/>
                <a:gridCol w="738575"/>
                <a:gridCol w="796700"/>
                <a:gridCol w="910625"/>
                <a:gridCol w="864625"/>
                <a:gridCol w="925925"/>
              </a:tblGrid>
              <a:tr h="182875">
                <a:tc gridSpan="7">
                  <a:txBody>
                    <a:bodyPr/>
                    <a:lstStyle/>
                    <a:p>
                      <a:pPr indent="0" lvl="0" marL="0" rtl="0" algn="ctr">
                        <a:spcBef>
                          <a:spcPts val="0"/>
                        </a:spcBef>
                        <a:spcAft>
                          <a:spcPts val="0"/>
                        </a:spcAft>
                        <a:buNone/>
                      </a:pPr>
                      <a:r>
                        <a:rPr b="1" lang="en-US">
                          <a:solidFill>
                            <a:schemeClr val="lt1"/>
                          </a:solidFill>
                          <a:latin typeface="Calibri"/>
                          <a:ea typeface="Calibri"/>
                          <a:cs typeface="Calibri"/>
                          <a:sym typeface="Calibri"/>
                        </a:rPr>
                        <a:t>USAGE OF CLOUD RESOURCES</a:t>
                      </a:r>
                      <a:endParaRPr b="1">
                        <a:solidFill>
                          <a:srgbClr val="FFFFFF"/>
                        </a:solidFill>
                        <a:latin typeface="Calibri"/>
                        <a:ea typeface="Calibri"/>
                        <a:cs typeface="Calibri"/>
                        <a:sym typeface="Calibri"/>
                      </a:endParaRPr>
                    </a:p>
                  </a:txBody>
                  <a:tcPr marT="0" marB="0" marR="107425" marL="107425" anchor="b">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hMerge="1"/>
                <a:tc hMerge="1"/>
                <a:tc hMerge="1"/>
                <a:tc hMerge="1"/>
                <a:tc hMerge="1"/>
                <a:tc hMerge="1"/>
              </a:tr>
              <a:tr h="112000">
                <a:tc>
                  <a:txBody>
                    <a:bodyPr/>
                    <a:lstStyle/>
                    <a:p>
                      <a:pPr indent="0" lvl="0" marL="0" marR="0" rtl="0" algn="l">
                        <a:lnSpc>
                          <a:spcPct val="100000"/>
                        </a:lnSpc>
                        <a:spcBef>
                          <a:spcPts val="0"/>
                        </a:spcBef>
                        <a:spcAft>
                          <a:spcPts val="0"/>
                        </a:spcAft>
                        <a:buClr>
                          <a:srgbClr val="000000"/>
                        </a:buClr>
                        <a:buSzPts val="1000"/>
                        <a:buFont typeface="Arial"/>
                        <a:buNone/>
                      </a:pPr>
                      <a:r>
                        <a:rPr b="1" lang="en-US">
                          <a:solidFill>
                            <a:srgbClr val="FFFFFF"/>
                          </a:solidFill>
                          <a:latin typeface="Calibri"/>
                          <a:ea typeface="Calibri"/>
                          <a:cs typeface="Calibri"/>
                          <a:sym typeface="Calibri"/>
                        </a:rPr>
                        <a:t>usage</a:t>
                      </a:r>
                      <a:endParaRPr u="none" cap="none" strike="noStrike">
                        <a:latin typeface="Calibri"/>
                        <a:ea typeface="Calibri"/>
                        <a:cs typeface="Calibri"/>
                        <a:sym typeface="Calibri"/>
                      </a:endParaRPr>
                    </a:p>
                  </a:txBody>
                  <a:tcPr marT="0" marB="0" marR="107425" marL="107425" anchor="b">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Clr>
                          <a:schemeClr val="dk1"/>
                        </a:buClr>
                        <a:buSzPts val="1100"/>
                        <a:buFont typeface="Arial"/>
                        <a:buNone/>
                      </a:pPr>
                      <a:r>
                        <a:rPr lang="en-US" sz="1500">
                          <a:solidFill>
                            <a:srgbClr val="576C77"/>
                          </a:solidFill>
                          <a:latin typeface="Calibri"/>
                          <a:ea typeface="Calibri"/>
                          <a:cs typeface="Calibri"/>
                          <a:sym typeface="Calibri"/>
                        </a:rPr>
                        <a:t>0%</a:t>
                      </a:r>
                      <a:endParaRPr b="1" sz="1500">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Clr>
                          <a:schemeClr val="dk1"/>
                        </a:buClr>
                        <a:buSzPts val="1100"/>
                        <a:buFont typeface="Arial"/>
                        <a:buNone/>
                      </a:pPr>
                      <a:r>
                        <a:rPr lang="en-US" sz="1500">
                          <a:solidFill>
                            <a:srgbClr val="576C77"/>
                          </a:solidFill>
                          <a:latin typeface="Calibri"/>
                          <a:ea typeface="Calibri"/>
                          <a:cs typeface="Calibri"/>
                          <a:sym typeface="Calibri"/>
                        </a:rPr>
                        <a:t>1-10%</a:t>
                      </a:r>
                      <a:endParaRPr b="1" sz="1500">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500">
                          <a:solidFill>
                            <a:srgbClr val="576C77"/>
                          </a:solidFill>
                          <a:latin typeface="Calibri"/>
                          <a:ea typeface="Calibri"/>
                          <a:cs typeface="Calibri"/>
                          <a:sym typeface="Calibri"/>
                        </a:rPr>
                        <a:t>11-20</a:t>
                      </a:r>
                      <a:r>
                        <a:rPr lang="en-US" sz="1500">
                          <a:solidFill>
                            <a:srgbClr val="576C77"/>
                          </a:solidFill>
                          <a:latin typeface="Calibri"/>
                          <a:ea typeface="Calibri"/>
                          <a:cs typeface="Calibri"/>
                          <a:sym typeface="Calibri"/>
                        </a:rPr>
                        <a:t>%</a:t>
                      </a:r>
                      <a:endParaRPr b="1" sz="1500">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500">
                          <a:solidFill>
                            <a:srgbClr val="576C77"/>
                          </a:solidFill>
                          <a:latin typeface="Calibri"/>
                          <a:ea typeface="Calibri"/>
                          <a:cs typeface="Calibri"/>
                          <a:sym typeface="Calibri"/>
                        </a:rPr>
                        <a:t>2</a:t>
                      </a:r>
                      <a:r>
                        <a:rPr lang="en-US" sz="1500">
                          <a:solidFill>
                            <a:srgbClr val="576C77"/>
                          </a:solidFill>
                          <a:latin typeface="Calibri"/>
                          <a:ea typeface="Calibri"/>
                          <a:cs typeface="Calibri"/>
                          <a:sym typeface="Calibri"/>
                        </a:rPr>
                        <a:t>1-40%</a:t>
                      </a:r>
                      <a:endParaRPr b="1" sz="1500">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500">
                          <a:solidFill>
                            <a:srgbClr val="576C77"/>
                          </a:solidFill>
                          <a:latin typeface="Calibri"/>
                          <a:ea typeface="Calibri"/>
                          <a:cs typeface="Calibri"/>
                          <a:sym typeface="Calibri"/>
                        </a:rPr>
                        <a:t>41-50</a:t>
                      </a:r>
                      <a:r>
                        <a:rPr lang="en-US" sz="1500">
                          <a:solidFill>
                            <a:srgbClr val="576C77"/>
                          </a:solidFill>
                          <a:latin typeface="Calibri"/>
                          <a:ea typeface="Calibri"/>
                          <a:cs typeface="Calibri"/>
                          <a:sym typeface="Calibri"/>
                        </a:rPr>
                        <a:t>%</a:t>
                      </a:r>
                      <a:endParaRPr b="1" sz="1500">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1500">
                          <a:solidFill>
                            <a:srgbClr val="576C77"/>
                          </a:solidFill>
                          <a:latin typeface="Calibri"/>
                          <a:ea typeface="Calibri"/>
                          <a:cs typeface="Calibri"/>
                          <a:sym typeface="Calibri"/>
                        </a:rPr>
                        <a:t>5</a:t>
                      </a:r>
                      <a:r>
                        <a:rPr lang="en-US" sz="1500">
                          <a:solidFill>
                            <a:srgbClr val="576C77"/>
                          </a:solidFill>
                          <a:latin typeface="Calibri"/>
                          <a:ea typeface="Calibri"/>
                          <a:cs typeface="Calibri"/>
                          <a:sym typeface="Calibri"/>
                        </a:rPr>
                        <a:t>1-100%</a:t>
                      </a:r>
                      <a:endParaRPr b="1" sz="1500">
                        <a:solidFill>
                          <a:srgbClr val="FFFFFF"/>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r h="112000">
                <a:tc>
                  <a:txBody>
                    <a:bodyPr/>
                    <a:lstStyle/>
                    <a:p>
                      <a:pPr indent="0" lvl="0" marL="0" marR="0" rtl="0" algn="l">
                        <a:lnSpc>
                          <a:spcPct val="100000"/>
                        </a:lnSpc>
                        <a:spcBef>
                          <a:spcPts val="0"/>
                        </a:spcBef>
                        <a:spcAft>
                          <a:spcPts val="0"/>
                        </a:spcAft>
                        <a:buClr>
                          <a:srgbClr val="000000"/>
                        </a:buClr>
                        <a:buSzPts val="1700"/>
                        <a:buFont typeface="Arial"/>
                        <a:buNone/>
                      </a:pPr>
                      <a:r>
                        <a:rPr b="1" lang="en-US">
                          <a:solidFill>
                            <a:schemeClr val="lt1"/>
                          </a:solidFill>
                          <a:latin typeface="Calibri"/>
                          <a:ea typeface="Calibri"/>
                          <a:cs typeface="Calibri"/>
                          <a:sym typeface="Calibri"/>
                        </a:rPr>
                        <a:t>#projects</a:t>
                      </a:r>
                      <a:endParaRPr b="1" u="none" cap="none" strike="noStrike">
                        <a:solidFill>
                          <a:schemeClr val="lt1"/>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4</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4</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3</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2</a:t>
                      </a:r>
                      <a:endParaRPr sz="1500">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4</a:t>
                      </a:r>
                      <a:endParaRPr sz="1500"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None/>
                      </a:pPr>
                      <a:r>
                        <a:rPr lang="en-US" sz="1500">
                          <a:solidFill>
                            <a:srgbClr val="576C77"/>
                          </a:solidFill>
                          <a:latin typeface="Calibri"/>
                          <a:ea typeface="Calibri"/>
                          <a:cs typeface="Calibri"/>
                          <a:sym typeface="Calibri"/>
                        </a:rPr>
                        <a:t>0</a:t>
                      </a:r>
                      <a:endParaRPr sz="1500" u="none" cap="none" strike="noStrike">
                        <a:solidFill>
                          <a:srgbClr val="576C77"/>
                        </a:solidFill>
                        <a:latin typeface="Calibri"/>
                        <a:ea typeface="Calibri"/>
                        <a:cs typeface="Calibri"/>
                        <a:sym typeface="Calibri"/>
                      </a:endParaRPr>
                    </a:p>
                  </a:txBody>
                  <a:tcPr marT="0" marB="0" marR="107425" marL="107425">
                    <a:lnL cap="flat" cmpd="sng" w="12700">
                      <a:solidFill>
                        <a:schemeClr val="dk2"/>
                      </a:solidFill>
                      <a:prstDash val="solid"/>
                      <a:round/>
                      <a:headEnd len="sm" w="sm" type="none"/>
                      <a:tailEnd len="sm" w="sm" type="none"/>
                    </a:lnL>
                    <a:lnR cap="flat" cmpd="sng" w="12700">
                      <a:solidFill>
                        <a:schemeClr val="dk2"/>
                      </a:solidFill>
                      <a:prstDash val="solid"/>
                      <a:round/>
                      <a:headEnd len="sm" w="sm" type="none"/>
                      <a:tailEnd len="sm" w="sm" type="none"/>
                    </a:lnR>
                    <a:lnT cap="flat" cmpd="sng" w="12700">
                      <a:solidFill>
                        <a:schemeClr val="dk2"/>
                      </a:solidFill>
                      <a:prstDash val="solid"/>
                      <a:round/>
                      <a:headEnd len="sm" w="sm" type="none"/>
                      <a:tailEnd len="sm" w="sm" type="none"/>
                    </a:lnT>
                    <a:lnB cap="flat" cmpd="sng" w="12700">
                      <a:solidFill>
                        <a:schemeClr val="dk2"/>
                      </a:solidFill>
                      <a:prstDash val="solid"/>
                      <a:round/>
                      <a:headEnd len="sm" w="sm" type="none"/>
                      <a:tailEnd len="sm" w="sm" type="none"/>
                    </a:lnB>
                    <a:solidFill>
                      <a:schemeClr val="lt1"/>
                    </a:solidFill>
                  </a:tcPr>
                </a:tc>
              </a:tr>
            </a:tbl>
          </a:graphicData>
        </a:graphic>
      </p:graphicFrame>
      <p:sp>
        <p:nvSpPr>
          <p:cNvPr id="413" name="Google Shape;413;g257655f0918_0_0"/>
          <p:cNvSpPr txBox="1"/>
          <p:nvPr>
            <p:ph idx="1" type="body"/>
          </p:nvPr>
        </p:nvSpPr>
        <p:spPr>
          <a:xfrm>
            <a:off x="6282063" y="2745900"/>
            <a:ext cx="5790000" cy="3240000"/>
          </a:xfrm>
          <a:prstGeom prst="rect">
            <a:avLst/>
          </a:prstGeom>
          <a:noFill/>
          <a:ln>
            <a:noFill/>
          </a:ln>
        </p:spPr>
        <p:txBody>
          <a:bodyPr anchorCtr="0" anchor="t" bIns="45700" lIns="91425" spcFirstLastPara="1" rIns="91425" wrap="square" tIns="45700">
            <a:normAutofit/>
          </a:bodyPr>
          <a:lstStyle/>
          <a:p>
            <a:pPr indent="-336550" lvl="0" marL="457200" rtl="0" algn="just">
              <a:lnSpc>
                <a:spcPct val="115000"/>
              </a:lnSpc>
              <a:spcBef>
                <a:spcPts val="1000"/>
              </a:spcBef>
              <a:spcAft>
                <a:spcPts val="0"/>
              </a:spcAft>
              <a:buSzPts val="1700"/>
              <a:buChar char="•"/>
            </a:pPr>
            <a:r>
              <a:rPr lang="en-US" sz="1700"/>
              <a:t>Projects are using security and agriculture bootstrapping services (most projects are from these domains)</a:t>
            </a:r>
            <a:endParaRPr sz="1700"/>
          </a:p>
          <a:p>
            <a:pPr indent="-336550" lvl="0" marL="457200" rtl="0" algn="just">
              <a:lnSpc>
                <a:spcPct val="115000"/>
              </a:lnSpc>
              <a:spcBef>
                <a:spcPts val="1000"/>
              </a:spcBef>
              <a:spcAft>
                <a:spcPts val="0"/>
              </a:spcAft>
              <a:buSzPts val="1700"/>
              <a:buChar char="•"/>
            </a:pPr>
            <a:r>
              <a:rPr lang="en-US" sz="1700"/>
              <a:t>Projects receive a fixed cloud resources quota either on CREODIAS or WEkEO.</a:t>
            </a:r>
            <a:endParaRPr sz="1700"/>
          </a:p>
          <a:p>
            <a:pPr indent="-336550" lvl="0" marL="457200" rtl="0" algn="just">
              <a:lnSpc>
                <a:spcPct val="115000"/>
              </a:lnSpc>
              <a:spcBef>
                <a:spcPts val="1000"/>
              </a:spcBef>
              <a:spcAft>
                <a:spcPts val="0"/>
              </a:spcAft>
              <a:buSzPts val="1700"/>
              <a:buChar char="•"/>
            </a:pPr>
            <a:r>
              <a:rPr lang="en-US" sz="1700"/>
              <a:t>Some projects are more mature and reluctant to change their  workflow.</a:t>
            </a:r>
            <a:endParaRPr sz="1700"/>
          </a:p>
          <a:p>
            <a:pPr indent="-336550" lvl="0" marL="457200" rtl="0" algn="just">
              <a:lnSpc>
                <a:spcPct val="115000"/>
              </a:lnSpc>
              <a:spcBef>
                <a:spcPts val="1000"/>
              </a:spcBef>
              <a:spcAft>
                <a:spcPts val="1000"/>
              </a:spcAft>
              <a:buSzPts val="1700"/>
              <a:buChar char="•"/>
            </a:pPr>
            <a:r>
              <a:rPr lang="en-US" sz="1700"/>
              <a:t>Most projects are work-in-progress, so in the forthcoming months we expect more of them to test and use the services from our framework.</a:t>
            </a:r>
            <a:endParaRPr sz="1700"/>
          </a:p>
        </p:txBody>
      </p:sp>
      <p:sp>
        <p:nvSpPr>
          <p:cNvPr id="414" name="Google Shape;414;g257655f0918_0_0"/>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254ad2d7202_0_154"/>
          <p:cNvSpPr txBox="1"/>
          <p:nvPr>
            <p:ph type="title"/>
          </p:nvPr>
        </p:nvSpPr>
        <p:spPr>
          <a:xfrm>
            <a:off x="612000" y="93600"/>
            <a:ext cx="93240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Outline</a:t>
            </a:r>
            <a:endParaRPr/>
          </a:p>
        </p:txBody>
      </p:sp>
      <p:sp>
        <p:nvSpPr>
          <p:cNvPr id="163" name="Google Shape;163;g254ad2d7202_0_154"/>
          <p:cNvSpPr txBox="1"/>
          <p:nvPr>
            <p:ph idx="1" type="body"/>
          </p:nvPr>
        </p:nvSpPr>
        <p:spPr>
          <a:xfrm>
            <a:off x="611999" y="1620000"/>
            <a:ext cx="10988100" cy="45360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1000"/>
              </a:spcBef>
              <a:spcAft>
                <a:spcPts val="0"/>
              </a:spcAft>
              <a:buSzPts val="1800"/>
              <a:buAutoNum type="arabicPeriod"/>
            </a:pPr>
            <a:r>
              <a:rPr lang="en-US"/>
              <a:t>The European AI &amp; EO communities</a:t>
            </a:r>
            <a:endParaRPr/>
          </a:p>
          <a:p>
            <a:pPr indent="-342900" lvl="0" marL="457200" rtl="0" algn="l">
              <a:lnSpc>
                <a:spcPct val="115000"/>
              </a:lnSpc>
              <a:spcBef>
                <a:spcPts val="0"/>
              </a:spcBef>
              <a:spcAft>
                <a:spcPts val="0"/>
              </a:spcAft>
              <a:buSzPts val="1800"/>
              <a:buAutoNum type="arabicPeriod"/>
            </a:pPr>
            <a:r>
              <a:rPr lang="en-US"/>
              <a:t>The AI4Copernicus framework</a:t>
            </a:r>
            <a:endParaRPr/>
          </a:p>
          <a:p>
            <a:pPr indent="-342900" lvl="1" marL="914400" rtl="0" algn="l">
              <a:lnSpc>
                <a:spcPct val="115000"/>
              </a:lnSpc>
              <a:spcBef>
                <a:spcPts val="0"/>
              </a:spcBef>
              <a:spcAft>
                <a:spcPts val="0"/>
              </a:spcAft>
              <a:buSzPts val="1800"/>
              <a:buAutoNum type="alphaLcPeriod"/>
            </a:pPr>
            <a:r>
              <a:rPr lang="en-US"/>
              <a:t>User journey</a:t>
            </a:r>
            <a:endParaRPr/>
          </a:p>
          <a:p>
            <a:pPr indent="-342900" lvl="1" marL="914400" rtl="0" algn="l">
              <a:lnSpc>
                <a:spcPct val="115000"/>
              </a:lnSpc>
              <a:spcBef>
                <a:spcPts val="0"/>
              </a:spcBef>
              <a:spcAft>
                <a:spcPts val="0"/>
              </a:spcAft>
              <a:buSzPts val="1800"/>
              <a:buAutoNum type="alphaLcPeriod"/>
            </a:pPr>
            <a:r>
              <a:rPr lang="en-US"/>
              <a:t>Cloud resources and services</a:t>
            </a:r>
            <a:endParaRPr/>
          </a:p>
          <a:p>
            <a:pPr indent="-342900" lvl="1" marL="914400" rtl="0" algn="l">
              <a:lnSpc>
                <a:spcPct val="115000"/>
              </a:lnSpc>
              <a:spcBef>
                <a:spcPts val="0"/>
              </a:spcBef>
              <a:spcAft>
                <a:spcPts val="0"/>
              </a:spcAft>
              <a:buSzPts val="1800"/>
              <a:buAutoNum type="alphaLcPeriod"/>
            </a:pPr>
            <a:r>
              <a:rPr lang="en-US"/>
              <a:t>Bootstrapping services and tools</a:t>
            </a:r>
            <a:endParaRPr/>
          </a:p>
          <a:p>
            <a:pPr indent="-342900" lvl="1" marL="914400" rtl="0" algn="l">
              <a:lnSpc>
                <a:spcPct val="115000"/>
              </a:lnSpc>
              <a:spcBef>
                <a:spcPts val="0"/>
              </a:spcBef>
              <a:spcAft>
                <a:spcPts val="0"/>
              </a:spcAft>
              <a:buSzPts val="1800"/>
              <a:buAutoNum type="alphaLcPeriod"/>
            </a:pPr>
            <a:r>
              <a:rPr lang="en-US"/>
              <a:t>Semantic services and tools</a:t>
            </a:r>
            <a:endParaRPr/>
          </a:p>
          <a:p>
            <a:pPr indent="-342900" lvl="0" marL="457200" rtl="0" algn="l">
              <a:lnSpc>
                <a:spcPct val="115000"/>
              </a:lnSpc>
              <a:spcBef>
                <a:spcPts val="0"/>
              </a:spcBef>
              <a:spcAft>
                <a:spcPts val="0"/>
              </a:spcAft>
              <a:buSzPts val="1800"/>
              <a:buAutoNum type="arabicPeriod"/>
            </a:pPr>
            <a:r>
              <a:rPr lang="en-US"/>
              <a:t>Use cases</a:t>
            </a:r>
            <a:endParaRPr/>
          </a:p>
          <a:p>
            <a:pPr indent="-342900" lvl="0" marL="457200" rtl="0" algn="l">
              <a:lnSpc>
                <a:spcPct val="115000"/>
              </a:lnSpc>
              <a:spcBef>
                <a:spcPts val="0"/>
              </a:spcBef>
              <a:spcAft>
                <a:spcPts val="0"/>
              </a:spcAft>
              <a:buSzPts val="1800"/>
              <a:buAutoNum type="arabicPeriod"/>
            </a:pPr>
            <a:r>
              <a:rPr lang="en-US"/>
              <a:t>Evaluation</a:t>
            </a:r>
            <a:endParaRPr/>
          </a:p>
          <a:p>
            <a:pPr indent="-342900" lvl="0" marL="457200" rtl="0" algn="l">
              <a:lnSpc>
                <a:spcPct val="115000"/>
              </a:lnSpc>
              <a:spcBef>
                <a:spcPts val="0"/>
              </a:spcBef>
              <a:spcAft>
                <a:spcPts val="0"/>
              </a:spcAft>
              <a:buSzPts val="1800"/>
              <a:buAutoNum type="arabicPeriod"/>
            </a:pPr>
            <a:r>
              <a:rPr lang="en-US"/>
              <a:t>Conclusions &amp; Future Work</a:t>
            </a:r>
            <a:endParaRPr/>
          </a:p>
        </p:txBody>
      </p:sp>
      <p:sp>
        <p:nvSpPr>
          <p:cNvPr id="164" name="Google Shape;164;g254ad2d7202_0_154"/>
          <p:cNvSpPr txBox="1"/>
          <p:nvPr>
            <p:ph idx="12" type="sldNum"/>
          </p:nvPr>
        </p:nvSpPr>
        <p:spPr>
          <a:xfrm>
            <a:off x="10813311" y="6356350"/>
            <a:ext cx="785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165" name="Google Shape;165;g254ad2d7202_0_154"/>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258d9767afa_162_35"/>
          <p:cNvSpPr txBox="1"/>
          <p:nvPr>
            <p:ph type="title"/>
          </p:nvPr>
        </p:nvSpPr>
        <p:spPr>
          <a:xfrm>
            <a:off x="612000" y="93600"/>
            <a:ext cx="93240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Conclusions &amp; Future Work</a:t>
            </a:r>
            <a:endParaRPr/>
          </a:p>
        </p:txBody>
      </p:sp>
      <p:sp>
        <p:nvSpPr>
          <p:cNvPr id="421" name="Google Shape;421;g258d9767afa_162_35"/>
          <p:cNvSpPr txBox="1"/>
          <p:nvPr>
            <p:ph idx="1" type="body"/>
          </p:nvPr>
        </p:nvSpPr>
        <p:spPr>
          <a:xfrm>
            <a:off x="611999" y="1620000"/>
            <a:ext cx="10988100" cy="45360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1000"/>
              </a:spcBef>
              <a:spcAft>
                <a:spcPts val="0"/>
              </a:spcAft>
              <a:buSzPts val="1800"/>
              <a:buChar char="•"/>
            </a:pPr>
            <a:r>
              <a:rPr b="1" lang="en-US">
                <a:solidFill>
                  <a:srgbClr val="31538F"/>
                </a:solidFill>
              </a:rPr>
              <a:t>AI4Copernicus framework</a:t>
            </a:r>
            <a:r>
              <a:rPr lang="en-US">
                <a:solidFill>
                  <a:srgbClr val="31538F"/>
                </a:solidFill>
              </a:rPr>
              <a:t>: </a:t>
            </a:r>
            <a:r>
              <a:rPr lang="en-US"/>
              <a:t>A set of services and tools to bridge AI &amp; EO, utilized by several projects and real-world use cases. </a:t>
            </a:r>
            <a:endParaRPr>
              <a:solidFill>
                <a:schemeClr val="dk2"/>
              </a:solidFill>
            </a:endParaRPr>
          </a:p>
          <a:p>
            <a:pPr indent="-342900" lvl="0" marL="457200" rtl="0" algn="l">
              <a:lnSpc>
                <a:spcPct val="115000"/>
              </a:lnSpc>
              <a:spcBef>
                <a:spcPts val="1000"/>
              </a:spcBef>
              <a:spcAft>
                <a:spcPts val="0"/>
              </a:spcAft>
              <a:buSzPts val="1800"/>
              <a:buChar char="•"/>
            </a:pPr>
            <a:r>
              <a:rPr b="1" lang="en-US">
                <a:solidFill>
                  <a:srgbClr val="31538F"/>
                </a:solidFill>
              </a:rPr>
              <a:t>Ongoing and Future work:</a:t>
            </a:r>
            <a:endParaRPr>
              <a:solidFill>
                <a:srgbClr val="31538F"/>
              </a:solidFill>
            </a:endParaRPr>
          </a:p>
          <a:p>
            <a:pPr indent="-342900" lvl="1" marL="914400" rtl="0" algn="l">
              <a:lnSpc>
                <a:spcPct val="115000"/>
              </a:lnSpc>
              <a:spcBef>
                <a:spcPts val="0"/>
              </a:spcBef>
              <a:spcAft>
                <a:spcPts val="0"/>
              </a:spcAft>
              <a:buSzPts val="1800"/>
              <a:buChar char="•"/>
            </a:pPr>
            <a:r>
              <a:rPr lang="en-US"/>
              <a:t>Improve </a:t>
            </a:r>
            <a:r>
              <a:rPr lang="en-US"/>
              <a:t>the integration between our framework and AIoD</a:t>
            </a:r>
            <a:endParaRPr/>
          </a:p>
          <a:p>
            <a:pPr indent="-342900" lvl="2" marL="1371600" rtl="0" algn="l">
              <a:lnSpc>
                <a:spcPct val="115000"/>
              </a:lnSpc>
              <a:spcBef>
                <a:spcPts val="0"/>
              </a:spcBef>
              <a:spcAft>
                <a:spcPts val="0"/>
              </a:spcAft>
              <a:buSzPts val="1800"/>
              <a:buChar char="•"/>
            </a:pPr>
            <a:r>
              <a:rPr lang="en-US"/>
              <a:t>Integration of the AI4Experiments with CREODIAS</a:t>
            </a:r>
            <a:endParaRPr/>
          </a:p>
          <a:p>
            <a:pPr indent="-342900" lvl="3" marL="1828800" rtl="0" algn="l">
              <a:lnSpc>
                <a:spcPct val="115000"/>
              </a:lnSpc>
              <a:spcBef>
                <a:spcPts val="0"/>
              </a:spcBef>
              <a:spcAft>
                <a:spcPts val="0"/>
              </a:spcAft>
              <a:buSzPts val="1800"/>
              <a:buChar char="•"/>
            </a:pPr>
            <a:r>
              <a:rPr lang="en-US"/>
              <a:t>Enables the deployment of AI pipelines in the execution environment of CREODIAS</a:t>
            </a:r>
            <a:endParaRPr/>
          </a:p>
          <a:p>
            <a:pPr indent="-342900" lvl="3" marL="1828800" rtl="0" algn="l">
              <a:lnSpc>
                <a:spcPct val="115000"/>
              </a:lnSpc>
              <a:spcBef>
                <a:spcPts val="0"/>
              </a:spcBef>
              <a:spcAft>
                <a:spcPts val="0"/>
              </a:spcAft>
              <a:buSzPts val="1800"/>
              <a:buChar char="•"/>
            </a:pPr>
            <a:r>
              <a:rPr lang="en-US"/>
              <a:t>Almost ready, under testing</a:t>
            </a:r>
            <a:endParaRPr/>
          </a:p>
          <a:p>
            <a:pPr indent="-342900" lvl="1" marL="914400" rtl="0" algn="l">
              <a:lnSpc>
                <a:spcPct val="115000"/>
              </a:lnSpc>
              <a:spcBef>
                <a:spcPts val="0"/>
              </a:spcBef>
              <a:spcAft>
                <a:spcPts val="0"/>
              </a:spcAft>
              <a:buSzPts val="1800"/>
              <a:buChar char="•"/>
            </a:pPr>
            <a:r>
              <a:rPr lang="en-US"/>
              <a:t>Develop an AI+EO section on AIoD</a:t>
            </a:r>
            <a:endParaRPr/>
          </a:p>
          <a:p>
            <a:pPr indent="-342900" lvl="2" marL="1371600" rtl="0" algn="l">
              <a:lnSpc>
                <a:spcPct val="115000"/>
              </a:lnSpc>
              <a:spcBef>
                <a:spcPts val="0"/>
              </a:spcBef>
              <a:spcAft>
                <a:spcPts val="0"/>
              </a:spcAft>
              <a:buSzPts val="1800"/>
              <a:buChar char="•"/>
            </a:pPr>
            <a:r>
              <a:rPr lang="en-US"/>
              <a:t>Prospect of evolving into a (vertical) node within the AIoD platform</a:t>
            </a:r>
            <a:endParaRPr/>
          </a:p>
        </p:txBody>
      </p:sp>
      <p:sp>
        <p:nvSpPr>
          <p:cNvPr id="422" name="Google Shape;422;g258d9767afa_162_35"/>
          <p:cNvSpPr txBox="1"/>
          <p:nvPr>
            <p:ph idx="12" type="sldNum"/>
          </p:nvPr>
        </p:nvSpPr>
        <p:spPr>
          <a:xfrm>
            <a:off x="10813311" y="6356350"/>
            <a:ext cx="785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423" name="Google Shape;423;g258d9767afa_162_35"/>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258d9767677_0_2"/>
          <p:cNvSpPr txBox="1"/>
          <p:nvPr>
            <p:ph type="title"/>
          </p:nvPr>
        </p:nvSpPr>
        <p:spPr>
          <a:xfrm>
            <a:off x="612000" y="93600"/>
            <a:ext cx="93240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Thank you!</a:t>
            </a:r>
            <a:endParaRPr/>
          </a:p>
        </p:txBody>
      </p:sp>
      <p:sp>
        <p:nvSpPr>
          <p:cNvPr id="430" name="Google Shape;430;g258d9767677_0_2"/>
          <p:cNvSpPr txBox="1"/>
          <p:nvPr>
            <p:ph idx="1" type="body"/>
          </p:nvPr>
        </p:nvSpPr>
        <p:spPr>
          <a:xfrm>
            <a:off x="601950" y="2707200"/>
            <a:ext cx="10988100" cy="2112000"/>
          </a:xfrm>
          <a:prstGeom prst="rect">
            <a:avLst/>
          </a:prstGeom>
        </p:spPr>
        <p:txBody>
          <a:bodyPr anchorCtr="0" anchor="t" bIns="45700" lIns="91425" spcFirstLastPara="1" rIns="91425" wrap="square" tIns="45700">
            <a:normAutofit/>
          </a:bodyPr>
          <a:lstStyle/>
          <a:p>
            <a:pPr indent="0" lvl="0" marL="0" rtl="0" algn="r">
              <a:spcBef>
                <a:spcPts val="1000"/>
              </a:spcBef>
              <a:spcAft>
                <a:spcPts val="0"/>
              </a:spcAft>
              <a:buNone/>
            </a:pPr>
            <a:r>
              <a:rPr b="1" lang="en-US" sz="3400">
                <a:solidFill>
                  <a:srgbClr val="1F497D"/>
                </a:solidFill>
              </a:rPr>
              <a:t>Questions?</a:t>
            </a:r>
            <a:endParaRPr b="1" sz="3400">
              <a:solidFill>
                <a:srgbClr val="1F497D"/>
              </a:solidFill>
            </a:endParaRPr>
          </a:p>
          <a:p>
            <a:pPr indent="0" lvl="0" marL="0" rtl="0" algn="r">
              <a:spcBef>
                <a:spcPts val="1000"/>
              </a:spcBef>
              <a:spcAft>
                <a:spcPts val="0"/>
              </a:spcAft>
              <a:buNone/>
            </a:pPr>
            <a:r>
              <a:t/>
            </a:r>
            <a:endParaRPr sz="3400"/>
          </a:p>
          <a:p>
            <a:pPr indent="0" lvl="0" marL="0" rtl="0" algn="r">
              <a:spcBef>
                <a:spcPts val="1000"/>
              </a:spcBef>
              <a:spcAft>
                <a:spcPts val="0"/>
              </a:spcAft>
              <a:buNone/>
            </a:pPr>
            <a:r>
              <a:rPr lang="en-US" sz="3400"/>
              <a:t>Visit us at: </a:t>
            </a:r>
            <a:r>
              <a:rPr lang="en-US" sz="3400" u="sng">
                <a:solidFill>
                  <a:schemeClr val="hlink"/>
                </a:solidFill>
                <a:hlinkClick r:id="rId3"/>
              </a:rPr>
              <a:t>https://ai4copernicus-project.eu/</a:t>
            </a:r>
            <a:r>
              <a:rPr lang="en-US" sz="3400"/>
              <a:t> </a:t>
            </a:r>
            <a:endParaRPr sz="3400"/>
          </a:p>
        </p:txBody>
      </p:sp>
      <p:sp>
        <p:nvSpPr>
          <p:cNvPr id="431" name="Google Shape;431;g258d9767677_0_2"/>
          <p:cNvSpPr txBox="1"/>
          <p:nvPr>
            <p:ph idx="12" type="sldNum"/>
          </p:nvPr>
        </p:nvSpPr>
        <p:spPr>
          <a:xfrm>
            <a:off x="10813311" y="6356350"/>
            <a:ext cx="785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432" name="Google Shape;432;g258d9767677_0_2"/>
          <p:cNvSpPr txBox="1"/>
          <p:nvPr/>
        </p:nvSpPr>
        <p:spPr>
          <a:xfrm>
            <a:off x="6597950" y="5527775"/>
            <a:ext cx="4992300" cy="514500"/>
          </a:xfrm>
          <a:prstGeom prst="rect">
            <a:avLst/>
          </a:prstGeom>
          <a:noFill/>
          <a:ln>
            <a:noFill/>
          </a:ln>
        </p:spPr>
        <p:txBody>
          <a:bodyPr anchorCtr="0" anchor="t" bIns="0" lIns="91425" spcFirstLastPara="1" rIns="0" wrap="square" tIns="45700">
            <a:noAutofit/>
          </a:bodyPr>
          <a:lstStyle/>
          <a:p>
            <a:pPr indent="0" lvl="0" marL="0" rtl="0" algn="just">
              <a:lnSpc>
                <a:spcPct val="90000"/>
              </a:lnSpc>
              <a:spcBef>
                <a:spcPts val="0"/>
              </a:spcBef>
              <a:spcAft>
                <a:spcPts val="0"/>
              </a:spcAft>
              <a:buNone/>
            </a:pPr>
            <a:r>
              <a:rPr lang="en-US" sz="1250">
                <a:solidFill>
                  <a:srgbClr val="112036"/>
                </a:solidFill>
                <a:latin typeface="Calibri"/>
                <a:ea typeface="Calibri"/>
                <a:cs typeface="Calibri"/>
                <a:sym typeface="Calibri"/>
              </a:rPr>
              <a:t>The work described here has received funding from the European Union’s Horizon 2020 research and innovation programme under grant agreement No </a:t>
            </a:r>
            <a:r>
              <a:rPr lang="en-US" sz="1250">
                <a:solidFill>
                  <a:srgbClr val="112036"/>
                </a:solidFill>
                <a:latin typeface="Calibri"/>
                <a:ea typeface="Calibri"/>
                <a:cs typeface="Calibri"/>
                <a:sym typeface="Calibri"/>
              </a:rPr>
              <a:t>101016798</a:t>
            </a:r>
            <a:r>
              <a:rPr lang="en-US" sz="1250">
                <a:solidFill>
                  <a:srgbClr val="112036"/>
                </a:solidFill>
                <a:latin typeface="Calibri"/>
                <a:ea typeface="Calibri"/>
                <a:cs typeface="Calibri"/>
                <a:sym typeface="Calibri"/>
              </a:rPr>
              <a:t>.</a:t>
            </a:r>
            <a:endParaRPr sz="1250">
              <a:solidFill>
                <a:srgbClr val="112036"/>
              </a:solidFill>
              <a:latin typeface="Calibri"/>
              <a:ea typeface="Calibri"/>
              <a:cs typeface="Calibri"/>
              <a:sym typeface="Calibri"/>
            </a:endParaRPr>
          </a:p>
        </p:txBody>
      </p:sp>
      <p:pic>
        <p:nvPicPr>
          <p:cNvPr id="433" name="Google Shape;433;g258d9767677_0_2"/>
          <p:cNvPicPr preferRelativeResize="0"/>
          <p:nvPr/>
        </p:nvPicPr>
        <p:blipFill>
          <a:blip r:embed="rId4">
            <a:alphaModFix/>
          </a:blip>
          <a:stretch>
            <a:fillRect/>
          </a:stretch>
        </p:blipFill>
        <p:spPr>
          <a:xfrm>
            <a:off x="5812850" y="5594573"/>
            <a:ext cx="785101" cy="52330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58d9767afa_1_380"/>
          <p:cNvSpPr txBox="1"/>
          <p:nvPr>
            <p:ph type="title"/>
          </p:nvPr>
        </p:nvSpPr>
        <p:spPr>
          <a:xfrm>
            <a:off x="612000" y="93600"/>
            <a:ext cx="93240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The Copernicus programme</a:t>
            </a:r>
            <a:endParaRPr/>
          </a:p>
        </p:txBody>
      </p:sp>
      <p:sp>
        <p:nvSpPr>
          <p:cNvPr id="172" name="Google Shape;172;g258d9767afa_1_380"/>
          <p:cNvSpPr txBox="1"/>
          <p:nvPr>
            <p:ph idx="1" type="body"/>
          </p:nvPr>
        </p:nvSpPr>
        <p:spPr>
          <a:xfrm>
            <a:off x="612000" y="1686425"/>
            <a:ext cx="5179200" cy="2705700"/>
          </a:xfrm>
          <a:prstGeom prst="rect">
            <a:avLst/>
          </a:prstGeom>
        </p:spPr>
        <p:txBody>
          <a:bodyPr anchorCtr="0" anchor="t" bIns="45700" lIns="91425" spcFirstLastPara="1" rIns="91425" wrap="square" tIns="45700">
            <a:normAutofit/>
          </a:bodyPr>
          <a:lstStyle/>
          <a:p>
            <a:pPr indent="-349250" lvl="0" marL="457200" rtl="0" algn="l">
              <a:spcBef>
                <a:spcPts val="1000"/>
              </a:spcBef>
              <a:spcAft>
                <a:spcPts val="0"/>
              </a:spcAft>
              <a:buSzPts val="1900"/>
              <a:buChar char="•"/>
            </a:pPr>
            <a:r>
              <a:rPr lang="en-US" sz="1900"/>
              <a:t>Copernicus is the European programme for monitoring the Earth</a:t>
            </a:r>
            <a:endParaRPr sz="1900"/>
          </a:p>
          <a:p>
            <a:pPr indent="-349250" lvl="0" marL="457200" rtl="0" algn="l">
              <a:spcBef>
                <a:spcPts val="1000"/>
              </a:spcBef>
              <a:spcAft>
                <a:spcPts val="0"/>
              </a:spcAft>
              <a:buSzPts val="1900"/>
              <a:buChar char="•"/>
            </a:pPr>
            <a:r>
              <a:rPr lang="en-US" sz="1900"/>
              <a:t>Set of systems that collect data from satellites and in-situ sensors</a:t>
            </a:r>
            <a:endParaRPr sz="1900"/>
          </a:p>
          <a:p>
            <a:pPr indent="-349250" lvl="0" marL="457200" rtl="0" algn="l">
              <a:spcBef>
                <a:spcPts val="1000"/>
              </a:spcBef>
              <a:spcAft>
                <a:spcPts val="0"/>
              </a:spcAft>
              <a:buSzPts val="1900"/>
              <a:buChar char="•"/>
            </a:pPr>
            <a:r>
              <a:rPr lang="en-US" sz="1900"/>
              <a:t>Free and openly accessible to users</a:t>
            </a:r>
            <a:endParaRPr sz="1900"/>
          </a:p>
          <a:p>
            <a:pPr indent="-349250" lvl="0" marL="457200" rtl="0" algn="l">
              <a:spcBef>
                <a:spcPts val="1000"/>
              </a:spcBef>
              <a:spcAft>
                <a:spcPts val="1000"/>
              </a:spcAft>
              <a:buSzPts val="1900"/>
              <a:buChar char="•"/>
            </a:pPr>
            <a:r>
              <a:rPr lang="en-US" sz="1900"/>
              <a:t>To facilitate and standardise access to data, the EC has funded the deployment of five DIASes</a:t>
            </a:r>
            <a:endParaRPr sz="1900"/>
          </a:p>
        </p:txBody>
      </p:sp>
      <p:sp>
        <p:nvSpPr>
          <p:cNvPr id="173" name="Google Shape;173;g258d9767afa_1_380"/>
          <p:cNvSpPr txBox="1"/>
          <p:nvPr>
            <p:ph idx="12" type="sldNum"/>
          </p:nvPr>
        </p:nvSpPr>
        <p:spPr>
          <a:xfrm>
            <a:off x="10813311" y="6356350"/>
            <a:ext cx="785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174" name="Google Shape;174;g258d9767afa_1_380"/>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pic>
        <p:nvPicPr>
          <p:cNvPr descr="Diagram&#10;&#10;Description automatically generated" id="175" name="Google Shape;175;g258d9767afa_1_380"/>
          <p:cNvPicPr preferRelativeResize="0"/>
          <p:nvPr/>
        </p:nvPicPr>
        <p:blipFill rotWithShape="1">
          <a:blip r:embed="rId3">
            <a:alphaModFix/>
          </a:blip>
          <a:srcRect b="0" l="0" r="0" t="0"/>
          <a:stretch/>
        </p:blipFill>
        <p:spPr>
          <a:xfrm>
            <a:off x="6341839" y="1792594"/>
            <a:ext cx="5470200" cy="4137300"/>
          </a:xfrm>
          <a:prstGeom prst="rect">
            <a:avLst/>
          </a:prstGeom>
          <a:noFill/>
          <a:ln>
            <a:noFill/>
          </a:ln>
        </p:spPr>
      </p:pic>
      <p:pic>
        <p:nvPicPr>
          <p:cNvPr descr="Diagram&#10;&#10;Description automatically generated" id="176" name="Google Shape;176;g258d9767afa_1_380"/>
          <p:cNvPicPr preferRelativeResize="0"/>
          <p:nvPr/>
        </p:nvPicPr>
        <p:blipFill rotWithShape="1">
          <a:blip r:embed="rId4">
            <a:alphaModFix/>
          </a:blip>
          <a:srcRect b="0" l="0" r="0" t="0"/>
          <a:stretch/>
        </p:blipFill>
        <p:spPr>
          <a:xfrm>
            <a:off x="1865725" y="4457624"/>
            <a:ext cx="2942400" cy="1601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2553da805c0_0_9"/>
          <p:cNvSpPr txBox="1"/>
          <p:nvPr>
            <p:ph type="title"/>
          </p:nvPr>
        </p:nvSpPr>
        <p:spPr>
          <a:xfrm>
            <a:off x="612000" y="93600"/>
            <a:ext cx="93240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The AI-on-Demand platform</a:t>
            </a:r>
            <a:endParaRPr/>
          </a:p>
        </p:txBody>
      </p:sp>
      <p:sp>
        <p:nvSpPr>
          <p:cNvPr id="183" name="Google Shape;183;g2553da805c0_0_9"/>
          <p:cNvSpPr txBox="1"/>
          <p:nvPr>
            <p:ph idx="1" type="body"/>
          </p:nvPr>
        </p:nvSpPr>
        <p:spPr>
          <a:xfrm>
            <a:off x="612000" y="1620000"/>
            <a:ext cx="10988100" cy="1407600"/>
          </a:xfrm>
          <a:prstGeom prst="rect">
            <a:avLst/>
          </a:prstGeom>
        </p:spPr>
        <p:txBody>
          <a:bodyPr anchorCtr="0" anchor="t" bIns="45700" lIns="91425" spcFirstLastPara="1" rIns="91425" wrap="square" tIns="45700">
            <a:normAutofit/>
          </a:bodyPr>
          <a:lstStyle/>
          <a:p>
            <a:pPr indent="0" lvl="0" marL="0" rtl="0" algn="just">
              <a:lnSpc>
                <a:spcPct val="115000"/>
              </a:lnSpc>
              <a:spcBef>
                <a:spcPts val="0"/>
              </a:spcBef>
              <a:spcAft>
                <a:spcPts val="1200"/>
              </a:spcAft>
              <a:buClr>
                <a:schemeClr val="dk1"/>
              </a:buClr>
              <a:buSzPts val="1100"/>
              <a:buFont typeface="Arial"/>
              <a:buNone/>
            </a:pPr>
            <a:r>
              <a:rPr lang="en-US" sz="1800">
                <a:solidFill>
                  <a:srgbClr val="595959"/>
                </a:solidFill>
              </a:rPr>
              <a:t>The AI on-Demand Platform </a:t>
            </a:r>
            <a:r>
              <a:rPr lang="en-US" sz="1800" u="sng">
                <a:solidFill>
                  <a:srgbClr val="0097A7"/>
                </a:solidFill>
                <a:hlinkClick r:id="rId3">
                  <a:extLst>
                    <a:ext uri="{A12FA001-AC4F-418D-AE19-62706E023703}">
                      <ahyp:hlinkClr val="tx"/>
                    </a:ext>
                  </a:extLst>
                </a:hlinkClick>
              </a:rPr>
              <a:t>https://www.ai4europe.eu/</a:t>
            </a:r>
            <a:r>
              <a:rPr lang="en-US" sz="1800">
                <a:solidFill>
                  <a:srgbClr val="595959"/>
                </a:solidFill>
              </a:rPr>
              <a:t>  (AIoD) is a platform for sharing AI resources produced in European projects, including high-level services, expertise in AI research and innovation, AI components and datasets, high-powered computing resources. It offers a catalogue of AI assets an open source platform for experimenting and deployment of AI pipelines.</a:t>
            </a:r>
            <a:endParaRPr sz="3000"/>
          </a:p>
        </p:txBody>
      </p:sp>
      <p:sp>
        <p:nvSpPr>
          <p:cNvPr id="184" name="Google Shape;184;g2553da805c0_0_9"/>
          <p:cNvSpPr txBox="1"/>
          <p:nvPr>
            <p:ph idx="12" type="sldNum"/>
          </p:nvPr>
        </p:nvSpPr>
        <p:spPr>
          <a:xfrm>
            <a:off x="10813311" y="6356350"/>
            <a:ext cx="785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pic>
        <p:nvPicPr>
          <p:cNvPr id="185" name="Google Shape;185;g2553da805c0_0_9"/>
          <p:cNvPicPr preferRelativeResize="0"/>
          <p:nvPr/>
        </p:nvPicPr>
        <p:blipFill rotWithShape="1">
          <a:blip r:embed="rId4">
            <a:alphaModFix/>
          </a:blip>
          <a:srcRect b="19048" l="0" r="0" t="0"/>
          <a:stretch/>
        </p:blipFill>
        <p:spPr>
          <a:xfrm>
            <a:off x="654635" y="3170000"/>
            <a:ext cx="4937333" cy="2512821"/>
          </a:xfrm>
          <a:prstGeom prst="rect">
            <a:avLst/>
          </a:prstGeom>
          <a:noFill/>
          <a:ln>
            <a:noFill/>
          </a:ln>
          <a:effectLst>
            <a:outerShdw blurRad="285750" rotWithShape="0" algn="bl" dir="3420000" dist="76200">
              <a:srgbClr val="000000">
                <a:alpha val="50000"/>
              </a:srgbClr>
            </a:outerShdw>
          </a:effectLst>
        </p:spPr>
      </p:pic>
      <p:pic>
        <p:nvPicPr>
          <p:cNvPr id="186" name="Google Shape;186;g2553da805c0_0_9"/>
          <p:cNvPicPr preferRelativeResize="0"/>
          <p:nvPr/>
        </p:nvPicPr>
        <p:blipFill rotWithShape="1">
          <a:blip r:embed="rId5">
            <a:alphaModFix/>
          </a:blip>
          <a:srcRect b="0" l="0" r="11832" t="0"/>
          <a:stretch/>
        </p:blipFill>
        <p:spPr>
          <a:xfrm>
            <a:off x="6577478" y="3170000"/>
            <a:ext cx="4937336" cy="2512819"/>
          </a:xfrm>
          <a:prstGeom prst="rect">
            <a:avLst/>
          </a:prstGeom>
          <a:noFill/>
          <a:ln>
            <a:noFill/>
          </a:ln>
          <a:effectLst>
            <a:outerShdw blurRad="314325" rotWithShape="0" algn="bl" dir="3660000" dist="76200">
              <a:srgbClr val="000000">
                <a:alpha val="50000"/>
              </a:srgbClr>
            </a:outerShdw>
          </a:effectLst>
        </p:spPr>
      </p:pic>
      <p:sp>
        <p:nvSpPr>
          <p:cNvPr id="187" name="Google Shape;187;g2553da805c0_0_9"/>
          <p:cNvSpPr txBox="1"/>
          <p:nvPr/>
        </p:nvSpPr>
        <p:spPr>
          <a:xfrm>
            <a:off x="612000" y="5682820"/>
            <a:ext cx="50226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solidFill>
                  <a:srgbClr val="000000"/>
                </a:solidFill>
                <a:latin typeface="Calibri"/>
                <a:ea typeface="Calibri"/>
                <a:cs typeface="Calibri"/>
                <a:sym typeface="Calibri"/>
              </a:rPr>
              <a:t>AIoD Catalogue</a:t>
            </a:r>
            <a:endParaRPr sz="1100">
              <a:solidFill>
                <a:srgbClr val="000000"/>
              </a:solidFill>
              <a:latin typeface="Calibri"/>
              <a:ea typeface="Calibri"/>
              <a:cs typeface="Calibri"/>
              <a:sym typeface="Calibri"/>
            </a:endParaRPr>
          </a:p>
        </p:txBody>
      </p:sp>
      <p:sp>
        <p:nvSpPr>
          <p:cNvPr id="188" name="Google Shape;188;g2553da805c0_0_9"/>
          <p:cNvSpPr txBox="1"/>
          <p:nvPr/>
        </p:nvSpPr>
        <p:spPr>
          <a:xfrm>
            <a:off x="6534854" y="5682820"/>
            <a:ext cx="50226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solidFill>
                  <a:srgbClr val="000000"/>
                </a:solidFill>
                <a:latin typeface="Calibri"/>
                <a:ea typeface="Calibri"/>
                <a:cs typeface="Calibri"/>
                <a:sym typeface="Calibri"/>
              </a:rPr>
              <a:t>AI4Experiments</a:t>
            </a:r>
            <a:endParaRPr sz="1100">
              <a:solidFill>
                <a:srgbClr val="000000"/>
              </a:solidFill>
              <a:latin typeface="Calibri"/>
              <a:ea typeface="Calibri"/>
              <a:cs typeface="Calibri"/>
              <a:sym typeface="Calibri"/>
            </a:endParaRPr>
          </a:p>
        </p:txBody>
      </p:sp>
      <p:pic>
        <p:nvPicPr>
          <p:cNvPr id="189" name="Google Shape;189;g2553da805c0_0_9"/>
          <p:cNvPicPr preferRelativeResize="0"/>
          <p:nvPr/>
        </p:nvPicPr>
        <p:blipFill>
          <a:blip r:embed="rId6">
            <a:alphaModFix/>
          </a:blip>
          <a:stretch>
            <a:fillRect/>
          </a:stretch>
        </p:blipFill>
        <p:spPr>
          <a:xfrm>
            <a:off x="7843800" y="344650"/>
            <a:ext cx="1657450" cy="823575"/>
          </a:xfrm>
          <a:prstGeom prst="rect">
            <a:avLst/>
          </a:prstGeom>
          <a:noFill/>
          <a:ln>
            <a:noFill/>
          </a:ln>
        </p:spPr>
      </p:pic>
      <p:sp>
        <p:nvSpPr>
          <p:cNvPr id="190" name="Google Shape;190;g2553da805c0_0_9"/>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553da805c0_0_32"/>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F497D"/>
              </a:buClr>
              <a:buSzPts val="3800"/>
              <a:buFont typeface="Calibri"/>
              <a:buNone/>
            </a:pPr>
            <a:r>
              <a:rPr lang="en-US"/>
              <a:t>The </a:t>
            </a:r>
            <a:r>
              <a:rPr lang="en-US"/>
              <a:t>AI4Copernicus project</a:t>
            </a:r>
            <a:endParaRPr/>
          </a:p>
        </p:txBody>
      </p:sp>
      <p:sp>
        <p:nvSpPr>
          <p:cNvPr id="196" name="Google Shape;196;g2553da805c0_0_32"/>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IEEE BigDataService 2023, 19</a:t>
            </a:r>
            <a:r>
              <a:rPr baseline="30000" lang="en-US"/>
              <a:t>th</a:t>
            </a:r>
            <a:r>
              <a:rPr lang="en-US"/>
              <a:t> July 2023, Athens, Greece</a:t>
            </a:r>
            <a:endParaRPr/>
          </a:p>
        </p:txBody>
      </p:sp>
      <p:sp>
        <p:nvSpPr>
          <p:cNvPr id="197" name="Google Shape;197;g2553da805c0_0_32"/>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pic>
        <p:nvPicPr>
          <p:cNvPr id="198" name="Google Shape;198;g2553da805c0_0_32"/>
          <p:cNvPicPr preferRelativeResize="0"/>
          <p:nvPr/>
        </p:nvPicPr>
        <p:blipFill>
          <a:blip r:embed="rId3">
            <a:alphaModFix/>
          </a:blip>
          <a:stretch>
            <a:fillRect/>
          </a:stretch>
        </p:blipFill>
        <p:spPr>
          <a:xfrm>
            <a:off x="722425" y="1243326"/>
            <a:ext cx="10747140" cy="4632388"/>
          </a:xfrm>
          <a:prstGeom prst="rect">
            <a:avLst/>
          </a:prstGeom>
          <a:noFill/>
          <a:ln>
            <a:noFill/>
          </a:ln>
        </p:spPr>
      </p:pic>
      <p:sp>
        <p:nvSpPr>
          <p:cNvPr id="199" name="Google Shape;199;g2553da805c0_0_32"/>
          <p:cNvSpPr txBox="1"/>
          <p:nvPr/>
        </p:nvSpPr>
        <p:spPr>
          <a:xfrm>
            <a:off x="3243750" y="5507350"/>
            <a:ext cx="2766900" cy="605100"/>
          </a:xfrm>
          <a:prstGeom prst="rect">
            <a:avLst/>
          </a:prstGeom>
          <a:solidFill>
            <a:srgbClr val="F4CCCC"/>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financial support through a series of Open Calls</a:t>
            </a:r>
            <a:endParaRPr>
              <a:latin typeface="Calibri"/>
              <a:ea typeface="Calibri"/>
              <a:cs typeface="Calibri"/>
              <a:sym typeface="Calibri"/>
            </a:endParaRPr>
          </a:p>
        </p:txBody>
      </p:sp>
      <p:sp>
        <p:nvSpPr>
          <p:cNvPr id="200" name="Google Shape;200;g2553da805c0_0_32"/>
          <p:cNvSpPr txBox="1"/>
          <p:nvPr/>
        </p:nvSpPr>
        <p:spPr>
          <a:xfrm>
            <a:off x="6181350" y="5507350"/>
            <a:ext cx="2766900" cy="6051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services and tools to </a:t>
            </a:r>
            <a:r>
              <a:rPr lang="en-US">
                <a:latin typeface="Calibri"/>
                <a:ea typeface="Calibri"/>
                <a:cs typeface="Calibri"/>
                <a:sym typeface="Calibri"/>
              </a:rPr>
              <a:t>bootstrap</a:t>
            </a:r>
            <a:r>
              <a:rPr lang="en-US">
                <a:latin typeface="Calibri"/>
                <a:ea typeface="Calibri"/>
                <a:cs typeface="Calibri"/>
                <a:sym typeface="Calibri"/>
              </a:rPr>
              <a:t> the development of AI+EO applications</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58d9767677_0_9"/>
          <p:cNvSpPr txBox="1"/>
          <p:nvPr>
            <p:ph idx="1" type="body"/>
          </p:nvPr>
        </p:nvSpPr>
        <p:spPr>
          <a:xfrm>
            <a:off x="611833" y="1946700"/>
            <a:ext cx="5626800" cy="4001700"/>
          </a:xfrm>
          <a:prstGeom prst="rect">
            <a:avLst/>
          </a:prstGeom>
        </p:spPr>
        <p:txBody>
          <a:bodyPr anchorCtr="0" anchor="t" bIns="45700" lIns="91425" spcFirstLastPara="1" rIns="91425" wrap="square" tIns="45700">
            <a:normAutofit fontScale="85000" lnSpcReduction="10000"/>
          </a:bodyPr>
          <a:lstStyle/>
          <a:p>
            <a:pPr indent="-313055" lvl="0" marL="457200" rtl="0" algn="just">
              <a:lnSpc>
                <a:spcPct val="115000"/>
              </a:lnSpc>
              <a:spcBef>
                <a:spcPts val="1000"/>
              </a:spcBef>
              <a:spcAft>
                <a:spcPts val="0"/>
              </a:spcAft>
              <a:buSzPct val="64285"/>
              <a:buAutoNum type="arabicPeriod"/>
            </a:pPr>
            <a:r>
              <a:rPr lang="en-US"/>
              <a:t>Discover the appropriate AI asset on the AIoD catalogue</a:t>
            </a:r>
            <a:endParaRPr/>
          </a:p>
          <a:p>
            <a:pPr indent="-313055" lvl="0" marL="457200" rtl="0" algn="just">
              <a:lnSpc>
                <a:spcPct val="115000"/>
              </a:lnSpc>
              <a:spcBef>
                <a:spcPts val="0"/>
              </a:spcBef>
              <a:spcAft>
                <a:spcPts val="0"/>
              </a:spcAft>
              <a:buSzPct val="64285"/>
              <a:buAutoNum type="arabicPeriod"/>
            </a:pPr>
            <a:r>
              <a:rPr lang="en-US"/>
              <a:t>Access the AI assets through CREODIAS Docker Registry</a:t>
            </a:r>
            <a:endParaRPr/>
          </a:p>
          <a:p>
            <a:pPr indent="-313055" lvl="0" marL="457200" rtl="0" algn="just">
              <a:lnSpc>
                <a:spcPct val="115000"/>
              </a:lnSpc>
              <a:spcBef>
                <a:spcPts val="0"/>
              </a:spcBef>
              <a:spcAft>
                <a:spcPts val="0"/>
              </a:spcAft>
              <a:buSzPct val="64285"/>
              <a:buAutoNum type="arabicPeriod"/>
            </a:pPr>
            <a:r>
              <a:rPr lang="en-US"/>
              <a:t>Develop on CREODIAS/WEkEO</a:t>
            </a:r>
            <a:endParaRPr/>
          </a:p>
          <a:p>
            <a:pPr indent="-313055" lvl="0" marL="457200" rtl="0" algn="just">
              <a:lnSpc>
                <a:spcPct val="115000"/>
              </a:lnSpc>
              <a:spcBef>
                <a:spcPts val="0"/>
              </a:spcBef>
              <a:spcAft>
                <a:spcPts val="0"/>
              </a:spcAft>
              <a:buSzPct val="64285"/>
              <a:buAutoNum type="arabicPeriod"/>
            </a:pPr>
            <a:r>
              <a:rPr lang="en-US"/>
              <a:t>Onboard onto AI4Experiments, possibly making use of additional resources</a:t>
            </a:r>
            <a:endParaRPr/>
          </a:p>
          <a:p>
            <a:pPr indent="-313055" lvl="0" marL="457200" rtl="0" algn="just">
              <a:lnSpc>
                <a:spcPct val="115000"/>
              </a:lnSpc>
              <a:spcBef>
                <a:spcPts val="0"/>
              </a:spcBef>
              <a:spcAft>
                <a:spcPts val="0"/>
              </a:spcAft>
              <a:buSzPct val="64285"/>
              <a:buAutoNum type="arabicPeriod"/>
            </a:pPr>
            <a:r>
              <a:rPr lang="en-US"/>
              <a:t>Deploy the solution on CREODIAS</a:t>
            </a:r>
            <a:endParaRPr/>
          </a:p>
          <a:p>
            <a:pPr indent="-313055" lvl="0" marL="457200" rtl="0" algn="just">
              <a:lnSpc>
                <a:spcPct val="115000"/>
              </a:lnSpc>
              <a:spcBef>
                <a:spcPts val="0"/>
              </a:spcBef>
              <a:spcAft>
                <a:spcPts val="0"/>
              </a:spcAft>
              <a:buSzPct val="64285"/>
              <a:buAutoNum type="arabicPeriod"/>
            </a:pPr>
            <a:r>
              <a:rPr lang="en-US"/>
              <a:t>Publish the solution and/or derivatives onto  the AIoD catalogue</a:t>
            </a:r>
            <a:endParaRPr/>
          </a:p>
        </p:txBody>
      </p:sp>
      <p:sp>
        <p:nvSpPr>
          <p:cNvPr id="207" name="Google Shape;207;g258d9767677_0_9"/>
          <p:cNvSpPr txBox="1"/>
          <p:nvPr>
            <p:ph idx="12" type="sldNum"/>
          </p:nvPr>
        </p:nvSpPr>
        <p:spPr>
          <a:xfrm>
            <a:off x="8109983" y="4767263"/>
            <a:ext cx="5889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208" name="Google Shape;208;g258d9767677_0_9"/>
          <p:cNvSpPr/>
          <p:nvPr/>
        </p:nvSpPr>
        <p:spPr>
          <a:xfrm>
            <a:off x="7194800" y="2132169"/>
            <a:ext cx="1714500" cy="37371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1300">
              <a:latin typeface="Arial Black"/>
              <a:ea typeface="Arial Black"/>
              <a:cs typeface="Arial Black"/>
              <a:sym typeface="Arial Black"/>
            </a:endParaRPr>
          </a:p>
        </p:txBody>
      </p:sp>
      <p:sp>
        <p:nvSpPr>
          <p:cNvPr id="209" name="Google Shape;209;g258d9767677_0_9"/>
          <p:cNvSpPr/>
          <p:nvPr/>
        </p:nvSpPr>
        <p:spPr>
          <a:xfrm>
            <a:off x="7412450" y="2822600"/>
            <a:ext cx="1278900" cy="54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t>AIoD catalogue</a:t>
            </a:r>
            <a:endParaRPr sz="1200"/>
          </a:p>
        </p:txBody>
      </p:sp>
      <p:sp>
        <p:nvSpPr>
          <p:cNvPr id="210" name="Google Shape;210;g258d9767677_0_9"/>
          <p:cNvSpPr/>
          <p:nvPr/>
        </p:nvSpPr>
        <p:spPr>
          <a:xfrm>
            <a:off x="7412600" y="3893300"/>
            <a:ext cx="1278900" cy="54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t>AI4Experiments</a:t>
            </a:r>
            <a:endParaRPr sz="1200"/>
          </a:p>
        </p:txBody>
      </p:sp>
      <p:sp>
        <p:nvSpPr>
          <p:cNvPr id="211" name="Google Shape;211;g258d9767677_0_9"/>
          <p:cNvSpPr/>
          <p:nvPr/>
        </p:nvSpPr>
        <p:spPr>
          <a:xfrm>
            <a:off x="9757433" y="2132169"/>
            <a:ext cx="1714500" cy="3737100"/>
          </a:xfrm>
          <a:prstGeom prst="roundRect">
            <a:avLst>
              <a:gd fmla="val 16667" name="adj"/>
            </a:avLst>
          </a:prstGeom>
          <a:solidFill>
            <a:srgbClr val="F9CB9C"/>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t/>
            </a:r>
            <a:endParaRPr sz="1500">
              <a:latin typeface="Arial Black"/>
              <a:ea typeface="Arial Black"/>
              <a:cs typeface="Arial Black"/>
              <a:sym typeface="Arial Black"/>
            </a:endParaRPr>
          </a:p>
        </p:txBody>
      </p:sp>
      <p:sp>
        <p:nvSpPr>
          <p:cNvPr id="212" name="Google Shape;212;g258d9767677_0_9"/>
          <p:cNvSpPr/>
          <p:nvPr/>
        </p:nvSpPr>
        <p:spPr>
          <a:xfrm>
            <a:off x="9975125" y="2548050"/>
            <a:ext cx="1278900" cy="54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t>Docker Registry</a:t>
            </a:r>
            <a:endParaRPr sz="1200"/>
          </a:p>
        </p:txBody>
      </p:sp>
      <p:sp>
        <p:nvSpPr>
          <p:cNvPr id="213" name="Google Shape;213;g258d9767677_0_9"/>
          <p:cNvSpPr/>
          <p:nvPr/>
        </p:nvSpPr>
        <p:spPr>
          <a:xfrm>
            <a:off x="9975425" y="3452300"/>
            <a:ext cx="1278900" cy="990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t>Cloud Resources</a:t>
            </a:r>
            <a:endParaRPr sz="1200"/>
          </a:p>
        </p:txBody>
      </p:sp>
      <p:cxnSp>
        <p:nvCxnSpPr>
          <p:cNvPr id="214" name="Google Shape;214;g258d9767677_0_9"/>
          <p:cNvCxnSpPr>
            <a:stCxn id="212" idx="2"/>
            <a:endCxn id="213" idx="0"/>
          </p:cNvCxnSpPr>
          <p:nvPr/>
        </p:nvCxnSpPr>
        <p:spPr>
          <a:xfrm flipH="1" rot="-5400000">
            <a:off x="10437425" y="3274500"/>
            <a:ext cx="354900" cy="600"/>
          </a:xfrm>
          <a:prstGeom prst="curvedConnector3">
            <a:avLst>
              <a:gd fmla="val 50007" name="adj1"/>
            </a:avLst>
          </a:prstGeom>
          <a:noFill/>
          <a:ln cap="flat" cmpd="sng" w="9525">
            <a:solidFill>
              <a:schemeClr val="dk2"/>
            </a:solidFill>
            <a:prstDash val="solid"/>
            <a:round/>
            <a:headEnd len="med" w="med" type="none"/>
            <a:tailEnd len="med" w="med" type="stealth"/>
          </a:ln>
        </p:spPr>
      </p:cxnSp>
      <p:cxnSp>
        <p:nvCxnSpPr>
          <p:cNvPr id="215" name="Google Shape;215;g258d9767677_0_9"/>
          <p:cNvCxnSpPr>
            <a:stCxn id="213" idx="1"/>
            <a:endCxn id="209" idx="2"/>
          </p:cNvCxnSpPr>
          <p:nvPr/>
        </p:nvCxnSpPr>
        <p:spPr>
          <a:xfrm rot="10800000">
            <a:off x="8051825" y="3371750"/>
            <a:ext cx="1923600" cy="575700"/>
          </a:xfrm>
          <a:prstGeom prst="curvedConnector2">
            <a:avLst/>
          </a:prstGeom>
          <a:noFill/>
          <a:ln cap="flat" cmpd="sng" w="9525">
            <a:solidFill>
              <a:schemeClr val="dk2"/>
            </a:solidFill>
            <a:prstDash val="solid"/>
            <a:round/>
            <a:headEnd len="med" w="med" type="none"/>
            <a:tailEnd len="med" w="med" type="stealth"/>
          </a:ln>
        </p:spPr>
      </p:cxnSp>
      <p:cxnSp>
        <p:nvCxnSpPr>
          <p:cNvPr id="216" name="Google Shape;216;g258d9767677_0_9"/>
          <p:cNvCxnSpPr>
            <a:stCxn id="213" idx="2"/>
            <a:endCxn id="210" idx="3"/>
          </p:cNvCxnSpPr>
          <p:nvPr/>
        </p:nvCxnSpPr>
        <p:spPr>
          <a:xfrm flipH="1" rot="5400000">
            <a:off x="9515825" y="3343550"/>
            <a:ext cx="274800" cy="1923300"/>
          </a:xfrm>
          <a:prstGeom prst="curvedConnector4">
            <a:avLst>
              <a:gd fmla="val -86654" name="adj1"/>
              <a:gd fmla="val 66626" name="adj2"/>
            </a:avLst>
          </a:prstGeom>
          <a:noFill/>
          <a:ln cap="flat" cmpd="sng" w="9525">
            <a:solidFill>
              <a:schemeClr val="dk2"/>
            </a:solidFill>
            <a:prstDash val="dash"/>
            <a:round/>
            <a:headEnd len="med" w="med" type="none"/>
            <a:tailEnd len="med" w="med" type="stealth"/>
          </a:ln>
        </p:spPr>
      </p:cxnSp>
      <p:cxnSp>
        <p:nvCxnSpPr>
          <p:cNvPr id="217" name="Google Shape;217;g258d9767677_0_9"/>
          <p:cNvCxnSpPr>
            <a:stCxn id="209" idx="3"/>
            <a:endCxn id="212" idx="1"/>
          </p:cNvCxnSpPr>
          <p:nvPr/>
        </p:nvCxnSpPr>
        <p:spPr>
          <a:xfrm flipH="1" rot="10800000">
            <a:off x="8691350" y="2822750"/>
            <a:ext cx="1283700" cy="274500"/>
          </a:xfrm>
          <a:prstGeom prst="curvedConnector3">
            <a:avLst>
              <a:gd fmla="val 50003" name="adj1"/>
            </a:avLst>
          </a:prstGeom>
          <a:noFill/>
          <a:ln cap="flat" cmpd="sng" w="9525">
            <a:solidFill>
              <a:schemeClr val="dk2"/>
            </a:solidFill>
            <a:prstDash val="solid"/>
            <a:round/>
            <a:headEnd len="med" w="med" type="none"/>
            <a:tailEnd len="med" w="med" type="stealth"/>
          </a:ln>
        </p:spPr>
      </p:cxnSp>
      <p:sp>
        <p:nvSpPr>
          <p:cNvPr id="218" name="Google Shape;218;g258d9767677_0_9"/>
          <p:cNvSpPr txBox="1"/>
          <p:nvPr>
            <p:ph type="title"/>
          </p:nvPr>
        </p:nvSpPr>
        <p:spPr>
          <a:xfrm>
            <a:off x="816000" y="124800"/>
            <a:ext cx="9159300" cy="1302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500"/>
              <a:buNone/>
            </a:pPr>
            <a:r>
              <a:rPr lang="en-US"/>
              <a:t>User Journey in AI4Copernicus</a:t>
            </a:r>
            <a:endParaRPr/>
          </a:p>
        </p:txBody>
      </p:sp>
      <p:pic>
        <p:nvPicPr>
          <p:cNvPr id="219" name="Google Shape;219;g258d9767677_0_9"/>
          <p:cNvPicPr preferRelativeResize="0"/>
          <p:nvPr/>
        </p:nvPicPr>
        <p:blipFill>
          <a:blip r:embed="rId3">
            <a:alphaModFix/>
          </a:blip>
          <a:stretch>
            <a:fillRect/>
          </a:stretch>
        </p:blipFill>
        <p:spPr>
          <a:xfrm>
            <a:off x="9865372" y="5084050"/>
            <a:ext cx="1498325" cy="354800"/>
          </a:xfrm>
          <a:prstGeom prst="rect">
            <a:avLst/>
          </a:prstGeom>
          <a:noFill/>
          <a:ln>
            <a:noFill/>
          </a:ln>
        </p:spPr>
      </p:pic>
      <p:pic>
        <p:nvPicPr>
          <p:cNvPr id="220" name="Google Shape;220;g258d9767677_0_9"/>
          <p:cNvPicPr preferRelativeResize="0"/>
          <p:nvPr/>
        </p:nvPicPr>
        <p:blipFill>
          <a:blip r:embed="rId4">
            <a:alphaModFix/>
          </a:blip>
          <a:stretch>
            <a:fillRect/>
          </a:stretch>
        </p:blipFill>
        <p:spPr>
          <a:xfrm>
            <a:off x="7326800" y="4901093"/>
            <a:ext cx="1450400" cy="720704"/>
          </a:xfrm>
          <a:prstGeom prst="rect">
            <a:avLst/>
          </a:prstGeom>
          <a:noFill/>
          <a:ln>
            <a:noFill/>
          </a:ln>
        </p:spPr>
      </p:pic>
      <p:cxnSp>
        <p:nvCxnSpPr>
          <p:cNvPr id="221" name="Google Shape;221;g258d9767677_0_9"/>
          <p:cNvCxnSpPr>
            <a:stCxn id="210" idx="2"/>
            <a:endCxn id="213" idx="3"/>
          </p:cNvCxnSpPr>
          <p:nvPr/>
        </p:nvCxnSpPr>
        <p:spPr>
          <a:xfrm rot="-5400000">
            <a:off x="9405650" y="2594000"/>
            <a:ext cx="495000" cy="3202200"/>
          </a:xfrm>
          <a:prstGeom prst="curvedConnector4">
            <a:avLst>
              <a:gd fmla="val -92151" name="adj1"/>
              <a:gd fmla="val 109909" name="adj2"/>
            </a:avLst>
          </a:prstGeom>
          <a:noFill/>
          <a:ln cap="flat" cmpd="sng" w="9525">
            <a:solidFill>
              <a:schemeClr val="dk2"/>
            </a:solidFill>
            <a:prstDash val="dash"/>
            <a:round/>
            <a:headEnd len="med" w="med" type="none"/>
            <a:tailEnd len="med" w="med" type="stealth"/>
          </a:ln>
        </p:spPr>
      </p:cxnSp>
      <p:pic>
        <p:nvPicPr>
          <p:cNvPr id="222" name="Google Shape;222;g258d9767677_0_9"/>
          <p:cNvPicPr preferRelativeResize="0"/>
          <p:nvPr/>
        </p:nvPicPr>
        <p:blipFill>
          <a:blip r:embed="rId5">
            <a:alphaModFix/>
          </a:blip>
          <a:stretch>
            <a:fillRect/>
          </a:stretch>
        </p:blipFill>
        <p:spPr>
          <a:xfrm>
            <a:off x="6422317" y="2234000"/>
            <a:ext cx="588800" cy="588800"/>
          </a:xfrm>
          <a:prstGeom prst="rect">
            <a:avLst/>
          </a:prstGeom>
          <a:noFill/>
          <a:ln>
            <a:noFill/>
          </a:ln>
        </p:spPr>
      </p:pic>
      <p:cxnSp>
        <p:nvCxnSpPr>
          <p:cNvPr id="223" name="Google Shape;223;g258d9767677_0_9"/>
          <p:cNvCxnSpPr>
            <a:stCxn id="222" idx="2"/>
            <a:endCxn id="209" idx="1"/>
          </p:cNvCxnSpPr>
          <p:nvPr/>
        </p:nvCxnSpPr>
        <p:spPr>
          <a:xfrm flipH="1" rot="-5400000">
            <a:off x="6927317" y="2612200"/>
            <a:ext cx="274500" cy="695700"/>
          </a:xfrm>
          <a:prstGeom prst="curvedConnector2">
            <a:avLst/>
          </a:prstGeom>
          <a:noFill/>
          <a:ln cap="flat" cmpd="sng" w="9525">
            <a:solidFill>
              <a:schemeClr val="dk2"/>
            </a:solidFill>
            <a:prstDash val="solid"/>
            <a:round/>
            <a:headEnd len="med" w="med" type="none"/>
            <a:tailEnd len="med" w="med" type="stealth"/>
          </a:ln>
        </p:spPr>
      </p:cxnSp>
      <p:sp>
        <p:nvSpPr>
          <p:cNvPr id="224" name="Google Shape;224;g258d9767677_0_9"/>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58d9767afa_162_74"/>
          <p:cNvSpPr txBox="1"/>
          <p:nvPr>
            <p:ph type="title"/>
          </p:nvPr>
        </p:nvSpPr>
        <p:spPr>
          <a:xfrm>
            <a:off x="612000" y="93600"/>
            <a:ext cx="93240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Cloud Resources and Services</a:t>
            </a:r>
            <a:endParaRPr/>
          </a:p>
        </p:txBody>
      </p:sp>
      <p:sp>
        <p:nvSpPr>
          <p:cNvPr id="231" name="Google Shape;231;g258d9767afa_162_74"/>
          <p:cNvSpPr txBox="1"/>
          <p:nvPr>
            <p:ph idx="1" type="body"/>
          </p:nvPr>
        </p:nvSpPr>
        <p:spPr>
          <a:xfrm>
            <a:off x="612000" y="1620000"/>
            <a:ext cx="6519900" cy="41010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sz="1800"/>
              <a:t>Access to DIAS</a:t>
            </a:r>
            <a:endParaRPr sz="1800"/>
          </a:p>
          <a:p>
            <a:pPr indent="-342900" lvl="1" marL="914400" rtl="0" algn="l">
              <a:spcBef>
                <a:spcPts val="1000"/>
              </a:spcBef>
              <a:spcAft>
                <a:spcPts val="0"/>
              </a:spcAft>
              <a:buSzPts val="1800"/>
              <a:buChar char="•"/>
            </a:pPr>
            <a:r>
              <a:rPr lang="en-US" sz="1800"/>
              <a:t>CREODIAS </a:t>
            </a:r>
            <a:r>
              <a:rPr lang="en-US" sz="1800" u="sng">
                <a:solidFill>
                  <a:schemeClr val="hlink"/>
                </a:solidFill>
                <a:hlinkClick r:id="rId3"/>
              </a:rPr>
              <a:t>http://creodias.eu</a:t>
            </a:r>
            <a:r>
              <a:rPr lang="en-US" sz="1800"/>
              <a:t> </a:t>
            </a:r>
            <a:endParaRPr sz="1800"/>
          </a:p>
          <a:p>
            <a:pPr indent="-342900" lvl="1" marL="914400" rtl="0" algn="l">
              <a:spcBef>
                <a:spcPts val="0"/>
              </a:spcBef>
              <a:spcAft>
                <a:spcPts val="0"/>
              </a:spcAft>
              <a:buSzPts val="1800"/>
              <a:buChar char="•"/>
            </a:pPr>
            <a:r>
              <a:rPr lang="en-US" sz="1800"/>
              <a:t>WEKEO </a:t>
            </a:r>
            <a:r>
              <a:rPr lang="en-US" sz="1800" u="sng">
                <a:solidFill>
                  <a:schemeClr val="hlink"/>
                </a:solidFill>
                <a:hlinkClick r:id="rId4"/>
              </a:rPr>
              <a:t>http://wekeo.eu</a:t>
            </a:r>
            <a:r>
              <a:rPr lang="en-US" sz="1800"/>
              <a:t> </a:t>
            </a:r>
            <a:endParaRPr sz="1800"/>
          </a:p>
          <a:p>
            <a:pPr indent="0" lvl="0" marL="0" rtl="0" algn="l">
              <a:spcBef>
                <a:spcPts val="1000"/>
              </a:spcBef>
              <a:spcAft>
                <a:spcPts val="0"/>
              </a:spcAft>
              <a:buNone/>
            </a:pPr>
            <a:r>
              <a:t/>
            </a:r>
            <a:endParaRPr sz="1800"/>
          </a:p>
          <a:p>
            <a:pPr indent="-342900" lvl="0" marL="457200" rtl="0" algn="l">
              <a:spcBef>
                <a:spcPts val="1000"/>
              </a:spcBef>
              <a:spcAft>
                <a:spcPts val="0"/>
              </a:spcAft>
              <a:buSzPts val="1800"/>
              <a:buChar char="•"/>
            </a:pPr>
            <a:r>
              <a:rPr lang="en-US" sz="1800"/>
              <a:t>Provisioning of Cloud &amp; Computing services</a:t>
            </a:r>
            <a:endParaRPr sz="1800"/>
          </a:p>
          <a:p>
            <a:pPr indent="-342900" lvl="1" marL="914400" rtl="0" algn="l">
              <a:spcBef>
                <a:spcPts val="1000"/>
              </a:spcBef>
              <a:spcAft>
                <a:spcPts val="0"/>
              </a:spcAft>
              <a:buSzPts val="1800"/>
              <a:buChar char="•"/>
            </a:pPr>
            <a:r>
              <a:rPr lang="en-US" sz="1800"/>
              <a:t>Copernicus data products</a:t>
            </a:r>
            <a:endParaRPr sz="1800"/>
          </a:p>
          <a:p>
            <a:pPr indent="-342900" lvl="1" marL="914400" rtl="0" algn="l">
              <a:spcBef>
                <a:spcPts val="0"/>
              </a:spcBef>
              <a:spcAft>
                <a:spcPts val="0"/>
              </a:spcAft>
              <a:buSzPts val="1800"/>
              <a:buChar char="•"/>
            </a:pPr>
            <a:r>
              <a:rPr lang="en-US" sz="1800"/>
              <a:t>Kubernetes cluster</a:t>
            </a:r>
            <a:endParaRPr sz="1800"/>
          </a:p>
          <a:p>
            <a:pPr indent="-342900" lvl="1" marL="914400" rtl="0" algn="l">
              <a:spcBef>
                <a:spcPts val="0"/>
              </a:spcBef>
              <a:spcAft>
                <a:spcPts val="0"/>
              </a:spcAft>
              <a:buSzPts val="1800"/>
              <a:buChar char="•"/>
            </a:pPr>
            <a:r>
              <a:rPr lang="en-US" sz="1800"/>
              <a:t>Docker Registry</a:t>
            </a:r>
            <a:endParaRPr b="1" sz="1800"/>
          </a:p>
        </p:txBody>
      </p:sp>
      <p:sp>
        <p:nvSpPr>
          <p:cNvPr id="232" name="Google Shape;232;g258d9767afa_162_74"/>
          <p:cNvSpPr txBox="1"/>
          <p:nvPr>
            <p:ph idx="12" type="sldNum"/>
          </p:nvPr>
        </p:nvSpPr>
        <p:spPr>
          <a:xfrm>
            <a:off x="10813311" y="6356350"/>
            <a:ext cx="785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233" name="Google Shape;233;g258d9767afa_162_74"/>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pic>
        <p:nvPicPr>
          <p:cNvPr id="234" name="Google Shape;234;g258d9767afa_162_74"/>
          <p:cNvPicPr preferRelativeResize="0"/>
          <p:nvPr/>
        </p:nvPicPr>
        <p:blipFill>
          <a:blip r:embed="rId5">
            <a:alphaModFix/>
          </a:blip>
          <a:stretch>
            <a:fillRect/>
          </a:stretch>
        </p:blipFill>
        <p:spPr>
          <a:xfrm>
            <a:off x="4142363" y="4202209"/>
            <a:ext cx="1143117" cy="890679"/>
          </a:xfrm>
          <a:prstGeom prst="rect">
            <a:avLst/>
          </a:prstGeom>
          <a:noFill/>
          <a:ln>
            <a:noFill/>
          </a:ln>
        </p:spPr>
      </p:pic>
      <p:pic>
        <p:nvPicPr>
          <p:cNvPr id="235" name="Google Shape;235;g258d9767afa_162_74"/>
          <p:cNvPicPr preferRelativeResize="0"/>
          <p:nvPr/>
        </p:nvPicPr>
        <p:blipFill>
          <a:blip r:embed="rId6">
            <a:alphaModFix/>
          </a:blip>
          <a:stretch>
            <a:fillRect/>
          </a:stretch>
        </p:blipFill>
        <p:spPr>
          <a:xfrm>
            <a:off x="1437225" y="4528300"/>
            <a:ext cx="2384318" cy="564600"/>
          </a:xfrm>
          <a:prstGeom prst="rect">
            <a:avLst/>
          </a:prstGeom>
          <a:noFill/>
          <a:ln>
            <a:noFill/>
          </a:ln>
        </p:spPr>
      </p:pic>
      <p:pic>
        <p:nvPicPr>
          <p:cNvPr id="236" name="Google Shape;236;g258d9767afa_162_74"/>
          <p:cNvPicPr preferRelativeResize="0"/>
          <p:nvPr/>
        </p:nvPicPr>
        <p:blipFill>
          <a:blip r:embed="rId7">
            <a:alphaModFix/>
          </a:blip>
          <a:stretch>
            <a:fillRect/>
          </a:stretch>
        </p:blipFill>
        <p:spPr>
          <a:xfrm>
            <a:off x="6092650" y="1619988"/>
            <a:ext cx="5270676" cy="3472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58d9767afa_1_830"/>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F497D"/>
              </a:buClr>
              <a:buSzPts val="4400"/>
              <a:buFont typeface="Calibri"/>
              <a:buNone/>
            </a:pPr>
            <a:r>
              <a:rPr lang="en-US"/>
              <a:t>Security Bootstrapping Service</a:t>
            </a:r>
            <a:endParaRPr sz="3200"/>
          </a:p>
          <a:p>
            <a:pPr indent="0" lvl="0" marL="0" rtl="0" algn="l">
              <a:lnSpc>
                <a:spcPct val="90000"/>
              </a:lnSpc>
              <a:spcBef>
                <a:spcPts val="0"/>
              </a:spcBef>
              <a:spcAft>
                <a:spcPts val="0"/>
              </a:spcAft>
              <a:buClr>
                <a:srgbClr val="1F497D"/>
              </a:buClr>
              <a:buSzPts val="4400"/>
              <a:buFont typeface="Calibri"/>
              <a:buNone/>
            </a:pPr>
            <a:r>
              <a:rPr lang="en-US" sz="3200"/>
              <a:t>S1 and S2 pre-processing</a:t>
            </a:r>
            <a:endParaRPr sz="3200"/>
          </a:p>
        </p:txBody>
      </p:sp>
      <p:sp>
        <p:nvSpPr>
          <p:cNvPr id="242" name="Google Shape;242;g258d9767afa_1_830"/>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
        <p:nvSpPr>
          <p:cNvPr id="243" name="Google Shape;243;g258d9767afa_1_830"/>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44" name="Google Shape;244;g258d9767afa_1_830"/>
          <p:cNvPicPr preferRelativeResize="0"/>
          <p:nvPr/>
        </p:nvPicPr>
        <p:blipFill rotWithShape="1">
          <a:blip r:embed="rId3">
            <a:alphaModFix/>
          </a:blip>
          <a:srcRect b="0" l="0" r="0" t="0"/>
          <a:stretch/>
        </p:blipFill>
        <p:spPr>
          <a:xfrm>
            <a:off x="611988" y="5073675"/>
            <a:ext cx="3790925" cy="709600"/>
          </a:xfrm>
          <a:prstGeom prst="rect">
            <a:avLst/>
          </a:prstGeom>
          <a:noFill/>
          <a:ln>
            <a:noFill/>
          </a:ln>
        </p:spPr>
      </p:pic>
      <p:pic>
        <p:nvPicPr>
          <p:cNvPr id="245" name="Google Shape;245;g258d9767afa_1_830"/>
          <p:cNvPicPr preferRelativeResize="0"/>
          <p:nvPr/>
        </p:nvPicPr>
        <p:blipFill rotWithShape="1">
          <a:blip r:embed="rId4">
            <a:alphaModFix/>
          </a:blip>
          <a:srcRect b="0" l="0" r="0" t="0"/>
          <a:stretch/>
        </p:blipFill>
        <p:spPr>
          <a:xfrm>
            <a:off x="8313862" y="2629199"/>
            <a:ext cx="3687149" cy="1908275"/>
          </a:xfrm>
          <a:prstGeom prst="rect">
            <a:avLst/>
          </a:prstGeom>
          <a:noFill/>
          <a:ln>
            <a:noFill/>
          </a:ln>
        </p:spPr>
      </p:pic>
      <p:pic>
        <p:nvPicPr>
          <p:cNvPr id="246" name="Google Shape;246;g258d9767afa_1_830"/>
          <p:cNvPicPr preferRelativeResize="0"/>
          <p:nvPr/>
        </p:nvPicPr>
        <p:blipFill rotWithShape="1">
          <a:blip r:embed="rId5">
            <a:alphaModFix/>
          </a:blip>
          <a:srcRect b="0" l="0" r="0" t="0"/>
          <a:stretch/>
        </p:blipFill>
        <p:spPr>
          <a:xfrm>
            <a:off x="5726375" y="2418750"/>
            <a:ext cx="1695710" cy="3423850"/>
          </a:xfrm>
          <a:prstGeom prst="rect">
            <a:avLst/>
          </a:prstGeom>
          <a:noFill/>
          <a:ln cap="flat" cmpd="sng" w="19050">
            <a:solidFill>
              <a:schemeClr val="accent1"/>
            </a:solidFill>
            <a:prstDash val="solid"/>
            <a:round/>
            <a:headEnd len="sm" w="sm" type="none"/>
            <a:tailEnd len="sm" w="sm" type="none"/>
          </a:ln>
        </p:spPr>
      </p:pic>
      <p:sp>
        <p:nvSpPr>
          <p:cNvPr id="247" name="Google Shape;247;g258d9767afa_1_830"/>
          <p:cNvSpPr/>
          <p:nvPr/>
        </p:nvSpPr>
        <p:spPr>
          <a:xfrm>
            <a:off x="4591250" y="5224875"/>
            <a:ext cx="970500" cy="408000"/>
          </a:xfrm>
          <a:prstGeom prst="rightArrow">
            <a:avLst>
              <a:gd fmla="val 50000" name="adj1"/>
              <a:gd fmla="val 50000" name="adj2"/>
            </a:avLst>
          </a:prstGeom>
          <a:solidFill>
            <a:schemeClr val="lt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8" name="Google Shape;248;g258d9767afa_1_830"/>
          <p:cNvSpPr txBox="1"/>
          <p:nvPr>
            <p:ph idx="1" type="body"/>
          </p:nvPr>
        </p:nvSpPr>
        <p:spPr>
          <a:xfrm>
            <a:off x="738388" y="4737664"/>
            <a:ext cx="2543100" cy="2958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rgbClr val="7F7F7F"/>
              </a:buClr>
              <a:buSzPts val="2800"/>
              <a:buNone/>
            </a:pPr>
            <a:r>
              <a:rPr lang="en-US" sz="1700">
                <a:solidFill>
                  <a:srgbClr val="595959"/>
                </a:solidFill>
              </a:rPr>
              <a:t>S1 SM/IW SLC</a:t>
            </a:r>
            <a:endParaRPr sz="1700">
              <a:solidFill>
                <a:srgbClr val="595959"/>
              </a:solidFill>
            </a:endParaRPr>
          </a:p>
        </p:txBody>
      </p:sp>
      <p:sp>
        <p:nvSpPr>
          <p:cNvPr id="249" name="Google Shape;249;g258d9767afa_1_830"/>
          <p:cNvSpPr txBox="1"/>
          <p:nvPr/>
        </p:nvSpPr>
        <p:spPr>
          <a:xfrm>
            <a:off x="9630388" y="4537475"/>
            <a:ext cx="2370600" cy="553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7F7F7F"/>
              </a:buClr>
              <a:buSzPts val="2000"/>
              <a:buFont typeface="Arial"/>
              <a:buNone/>
            </a:pPr>
            <a:r>
              <a:rPr b="0" i="0" lang="en-US" sz="1600" u="none" cap="none" strike="noStrike">
                <a:solidFill>
                  <a:srgbClr val="595959"/>
                </a:solidFill>
                <a:latin typeface="Calibri"/>
                <a:ea typeface="Calibri"/>
                <a:cs typeface="Calibri"/>
                <a:sym typeface="Calibri"/>
              </a:rPr>
              <a:t>terrain-corrected calibrated backscatter</a:t>
            </a:r>
            <a:endParaRPr b="0" i="0" sz="1600" u="none" cap="none" strike="noStrike">
              <a:solidFill>
                <a:srgbClr val="595959"/>
              </a:solidFill>
              <a:latin typeface="Calibri"/>
              <a:ea typeface="Calibri"/>
              <a:cs typeface="Calibri"/>
              <a:sym typeface="Calibri"/>
            </a:endParaRPr>
          </a:p>
        </p:txBody>
      </p:sp>
      <p:sp>
        <p:nvSpPr>
          <p:cNvPr id="250" name="Google Shape;250;g258d9767afa_1_830"/>
          <p:cNvSpPr txBox="1"/>
          <p:nvPr>
            <p:ph idx="1" type="body"/>
          </p:nvPr>
        </p:nvSpPr>
        <p:spPr>
          <a:xfrm>
            <a:off x="5251600" y="1933049"/>
            <a:ext cx="2543100" cy="4857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7F7F7F"/>
              </a:buClr>
              <a:buSzPts val="2800"/>
              <a:buNone/>
            </a:pPr>
            <a:r>
              <a:rPr lang="en-US" sz="1600">
                <a:solidFill>
                  <a:srgbClr val="595959"/>
                </a:solidFill>
              </a:rPr>
              <a:t>S1 SLC pre-processing</a:t>
            </a:r>
            <a:endParaRPr sz="1600">
              <a:solidFill>
                <a:srgbClr val="595959"/>
              </a:solidFill>
            </a:endParaRPr>
          </a:p>
          <a:p>
            <a:pPr indent="0" lvl="0" marL="0" rtl="0" algn="ctr">
              <a:lnSpc>
                <a:spcPct val="90000"/>
              </a:lnSpc>
              <a:spcBef>
                <a:spcPts val="0"/>
              </a:spcBef>
              <a:spcAft>
                <a:spcPts val="0"/>
              </a:spcAft>
              <a:buClr>
                <a:srgbClr val="7F7F7F"/>
              </a:buClr>
              <a:buSzPts val="2800"/>
              <a:buNone/>
            </a:pPr>
            <a:r>
              <a:rPr lang="en-US" sz="1600">
                <a:solidFill>
                  <a:srgbClr val="595959"/>
                </a:solidFill>
              </a:rPr>
              <a:t>pipeline</a:t>
            </a:r>
            <a:endParaRPr sz="1600">
              <a:solidFill>
                <a:srgbClr val="595959"/>
              </a:solidFill>
            </a:endParaRPr>
          </a:p>
        </p:txBody>
      </p:sp>
      <p:sp>
        <p:nvSpPr>
          <p:cNvPr id="251" name="Google Shape;251;g258d9767afa_1_830"/>
          <p:cNvSpPr txBox="1"/>
          <p:nvPr/>
        </p:nvSpPr>
        <p:spPr>
          <a:xfrm>
            <a:off x="612000" y="1690200"/>
            <a:ext cx="4099500" cy="1667400"/>
          </a:xfrm>
          <a:prstGeom prst="rect">
            <a:avLst/>
          </a:prstGeom>
          <a:solidFill>
            <a:srgbClr val="F3F3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1F497D"/>
                </a:solidFill>
                <a:latin typeface="Calibri"/>
                <a:ea typeface="Calibri"/>
                <a:cs typeface="Calibri"/>
                <a:sym typeface="Calibri"/>
              </a:rPr>
              <a:t>General tools for </a:t>
            </a:r>
            <a:r>
              <a:rPr lang="en-US" sz="2000">
                <a:solidFill>
                  <a:srgbClr val="1F497D"/>
                </a:solidFill>
                <a:latin typeface="Calibri"/>
                <a:ea typeface="Calibri"/>
                <a:cs typeface="Calibri"/>
                <a:sym typeface="Calibri"/>
              </a:rPr>
              <a:t>ingesting satellite images from S1 and S2:</a:t>
            </a:r>
            <a:endParaRPr sz="2000">
              <a:solidFill>
                <a:srgbClr val="1F497D"/>
              </a:solidFill>
              <a:latin typeface="Calibri"/>
              <a:ea typeface="Calibri"/>
              <a:cs typeface="Calibri"/>
              <a:sym typeface="Calibri"/>
            </a:endParaRPr>
          </a:p>
          <a:p>
            <a:pPr indent="-342900" lvl="1" marL="514350" rtl="0" algn="l">
              <a:spcBef>
                <a:spcPts val="1000"/>
              </a:spcBef>
              <a:spcAft>
                <a:spcPts val="0"/>
              </a:spcAft>
              <a:buClr>
                <a:srgbClr val="1F497D"/>
              </a:buClr>
              <a:buSzPts val="1800"/>
              <a:buFont typeface="Calibri"/>
              <a:buChar char="○"/>
            </a:pPr>
            <a:r>
              <a:rPr lang="en-US" sz="1800">
                <a:solidFill>
                  <a:srgbClr val="1F497D"/>
                </a:solidFill>
                <a:latin typeface="Calibri"/>
                <a:ea typeface="Calibri"/>
                <a:cs typeface="Calibri"/>
                <a:sym typeface="Calibri"/>
              </a:rPr>
              <a:t>Sentinel-1 GRD pre-processing</a:t>
            </a:r>
            <a:endParaRPr sz="1800">
              <a:solidFill>
                <a:srgbClr val="1F497D"/>
              </a:solidFill>
              <a:latin typeface="Calibri"/>
              <a:ea typeface="Calibri"/>
              <a:cs typeface="Calibri"/>
              <a:sym typeface="Calibri"/>
            </a:endParaRPr>
          </a:p>
          <a:p>
            <a:pPr indent="-342900" lvl="1" marL="514350" rtl="0" algn="l">
              <a:spcBef>
                <a:spcPts val="0"/>
              </a:spcBef>
              <a:spcAft>
                <a:spcPts val="0"/>
              </a:spcAft>
              <a:buClr>
                <a:srgbClr val="1F497D"/>
              </a:buClr>
              <a:buSzPts val="1800"/>
              <a:buFont typeface="Calibri"/>
              <a:buChar char="○"/>
            </a:pPr>
            <a:r>
              <a:rPr lang="en-US" sz="1800">
                <a:solidFill>
                  <a:srgbClr val="1F497D"/>
                </a:solidFill>
                <a:latin typeface="Calibri"/>
                <a:ea typeface="Calibri"/>
                <a:cs typeface="Calibri"/>
                <a:sym typeface="Calibri"/>
              </a:rPr>
              <a:t>Sentinel-1 SLC pre-processing</a:t>
            </a:r>
            <a:endParaRPr sz="1800">
              <a:solidFill>
                <a:srgbClr val="1F497D"/>
              </a:solidFill>
              <a:latin typeface="Calibri"/>
              <a:ea typeface="Calibri"/>
              <a:cs typeface="Calibri"/>
              <a:sym typeface="Calibri"/>
            </a:endParaRPr>
          </a:p>
          <a:p>
            <a:pPr indent="-342900" lvl="1" marL="514350" rtl="0" algn="l">
              <a:spcBef>
                <a:spcPts val="0"/>
              </a:spcBef>
              <a:spcAft>
                <a:spcPts val="0"/>
              </a:spcAft>
              <a:buClr>
                <a:srgbClr val="1F497D"/>
              </a:buClr>
              <a:buSzPts val="1800"/>
              <a:buFont typeface="Calibri"/>
              <a:buChar char="○"/>
            </a:pPr>
            <a:r>
              <a:rPr lang="en-US" sz="1800">
                <a:solidFill>
                  <a:srgbClr val="1F497D"/>
                </a:solidFill>
                <a:latin typeface="Calibri"/>
                <a:ea typeface="Calibri"/>
                <a:cs typeface="Calibri"/>
                <a:sym typeface="Calibri"/>
              </a:rPr>
              <a:t>Sentinel-2 pre-processing</a:t>
            </a:r>
            <a:endParaRPr sz="2000">
              <a:solidFill>
                <a:srgbClr val="1F497D"/>
              </a:solidFill>
              <a:latin typeface="Calibri"/>
              <a:ea typeface="Calibri"/>
              <a:cs typeface="Calibri"/>
              <a:sym typeface="Calibri"/>
            </a:endParaRPr>
          </a:p>
        </p:txBody>
      </p:sp>
      <p:sp>
        <p:nvSpPr>
          <p:cNvPr id="252" name="Google Shape;252;g258d9767afa_1_830"/>
          <p:cNvSpPr/>
          <p:nvPr/>
        </p:nvSpPr>
        <p:spPr>
          <a:xfrm flipH="1" rot="5400000">
            <a:off x="8037450" y="4286925"/>
            <a:ext cx="825000" cy="1726500"/>
          </a:xfrm>
          <a:prstGeom prst="bentArrow">
            <a:avLst>
              <a:gd fmla="val 25000" name="adj1"/>
              <a:gd fmla="val 29135" name="adj2"/>
              <a:gd fmla="val 25000" name="adj3"/>
              <a:gd fmla="val 42458" name="adj4"/>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58d9767afa_1_668"/>
          <p:cNvSpPr txBox="1"/>
          <p:nvPr>
            <p:ph type="title"/>
          </p:nvPr>
        </p:nvSpPr>
        <p:spPr>
          <a:xfrm>
            <a:off x="612000" y="93600"/>
            <a:ext cx="93240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1F497D"/>
              </a:buClr>
              <a:buSzPts val="4400"/>
              <a:buFont typeface="Calibri"/>
              <a:buNone/>
            </a:pPr>
            <a:r>
              <a:rPr lang="en-US"/>
              <a:t>Security Bootstrapping Service</a:t>
            </a:r>
            <a:endParaRPr/>
          </a:p>
          <a:p>
            <a:pPr indent="0" lvl="0" marL="0" rtl="0" algn="l">
              <a:lnSpc>
                <a:spcPct val="90000"/>
              </a:lnSpc>
              <a:spcBef>
                <a:spcPts val="0"/>
              </a:spcBef>
              <a:spcAft>
                <a:spcPts val="0"/>
              </a:spcAft>
              <a:buClr>
                <a:srgbClr val="1F497D"/>
              </a:buClr>
              <a:buSzPts val="4400"/>
              <a:buFont typeface="Calibri"/>
              <a:buNone/>
            </a:pPr>
            <a:r>
              <a:rPr lang="en-US" sz="3200"/>
              <a:t>S1 and S2 change detection</a:t>
            </a:r>
            <a:endParaRPr sz="3200"/>
          </a:p>
        </p:txBody>
      </p:sp>
      <p:sp>
        <p:nvSpPr>
          <p:cNvPr id="258" name="Google Shape;258;g258d9767afa_1_668"/>
          <p:cNvSpPr txBox="1"/>
          <p:nvPr>
            <p:ph idx="11" type="ftr"/>
          </p:nvPr>
        </p:nvSpPr>
        <p:spPr>
          <a:xfrm>
            <a:off x="611999" y="6356350"/>
            <a:ext cx="99567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en-US"/>
              <a:t>IEEE BigDataService 2023, 19</a:t>
            </a:r>
            <a:r>
              <a:rPr baseline="30000" lang="en-US"/>
              <a:t>th</a:t>
            </a:r>
            <a:r>
              <a:rPr lang="en-US"/>
              <a:t> July 2023, Athens, Greece</a:t>
            </a:r>
            <a:endParaRPr/>
          </a:p>
        </p:txBody>
      </p:sp>
      <p:sp>
        <p:nvSpPr>
          <p:cNvPr id="259" name="Google Shape;259;g258d9767afa_1_668"/>
          <p:cNvSpPr txBox="1"/>
          <p:nvPr>
            <p:ph idx="12" type="sldNum"/>
          </p:nvPr>
        </p:nvSpPr>
        <p:spPr>
          <a:xfrm>
            <a:off x="10813311" y="6356350"/>
            <a:ext cx="785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60" name="Google Shape;260;g258d9767afa_1_668"/>
          <p:cNvSpPr txBox="1"/>
          <p:nvPr>
            <p:ph idx="1" type="body"/>
          </p:nvPr>
        </p:nvSpPr>
        <p:spPr>
          <a:xfrm>
            <a:off x="2226025" y="5220750"/>
            <a:ext cx="1397100" cy="365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7F7F7F"/>
              </a:buClr>
              <a:buSzPts val="2800"/>
              <a:buNone/>
            </a:pPr>
            <a:r>
              <a:rPr lang="en-US" sz="1700"/>
              <a:t>Pair of S2 L2A</a:t>
            </a:r>
            <a:endParaRPr sz="1700"/>
          </a:p>
        </p:txBody>
      </p:sp>
      <p:sp>
        <p:nvSpPr>
          <p:cNvPr id="261" name="Google Shape;261;g258d9767afa_1_668"/>
          <p:cNvSpPr txBox="1"/>
          <p:nvPr/>
        </p:nvSpPr>
        <p:spPr>
          <a:xfrm>
            <a:off x="9997925" y="4661375"/>
            <a:ext cx="1322400" cy="46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F7F7F"/>
              </a:buClr>
              <a:buSzPts val="2000"/>
              <a:buFont typeface="Arial"/>
              <a:buNone/>
            </a:pPr>
            <a:r>
              <a:rPr i="0" lang="en-US" sz="1700" u="none" cap="none" strike="noStrike">
                <a:solidFill>
                  <a:srgbClr val="7F7F7F"/>
                </a:solidFill>
                <a:latin typeface="Calibri"/>
                <a:ea typeface="Calibri"/>
                <a:cs typeface="Calibri"/>
                <a:sym typeface="Calibri"/>
              </a:rPr>
              <a:t>CVA</a:t>
            </a:r>
            <a:r>
              <a:rPr lang="en-US" sz="1700">
                <a:latin typeface="Calibri"/>
                <a:ea typeface="Calibri"/>
                <a:cs typeface="Calibri"/>
                <a:sym typeface="Calibri"/>
              </a:rPr>
              <a:t> </a:t>
            </a:r>
            <a:r>
              <a:rPr i="0" lang="en-US" sz="1700" u="none" cap="none" strike="noStrike">
                <a:solidFill>
                  <a:srgbClr val="7F7F7F"/>
                </a:solidFill>
                <a:latin typeface="Calibri"/>
                <a:ea typeface="Calibri"/>
                <a:cs typeface="Calibri"/>
                <a:sym typeface="Calibri"/>
              </a:rPr>
              <a:t>Changes</a:t>
            </a:r>
            <a:endParaRPr i="0" sz="1700" u="none" cap="none" strike="noStrike">
              <a:solidFill>
                <a:srgbClr val="7F7F7F"/>
              </a:solidFill>
              <a:latin typeface="Calibri"/>
              <a:ea typeface="Calibri"/>
              <a:cs typeface="Calibri"/>
              <a:sym typeface="Calibri"/>
            </a:endParaRPr>
          </a:p>
        </p:txBody>
      </p:sp>
      <p:pic>
        <p:nvPicPr>
          <p:cNvPr id="262" name="Google Shape;262;g258d9767afa_1_668"/>
          <p:cNvPicPr preferRelativeResize="0"/>
          <p:nvPr/>
        </p:nvPicPr>
        <p:blipFill rotWithShape="1">
          <a:blip r:embed="rId3">
            <a:alphaModFix/>
          </a:blip>
          <a:srcRect b="0" l="0" r="0" t="0"/>
          <a:stretch/>
        </p:blipFill>
        <p:spPr>
          <a:xfrm>
            <a:off x="4953914" y="2507587"/>
            <a:ext cx="2739262" cy="3216339"/>
          </a:xfrm>
          <a:prstGeom prst="rect">
            <a:avLst/>
          </a:prstGeom>
          <a:noFill/>
          <a:ln cap="flat" cmpd="sng" w="19050">
            <a:solidFill>
              <a:schemeClr val="accent1"/>
            </a:solidFill>
            <a:prstDash val="solid"/>
            <a:round/>
            <a:headEnd len="sm" w="sm" type="none"/>
            <a:tailEnd len="sm" w="sm" type="none"/>
          </a:ln>
        </p:spPr>
      </p:pic>
      <p:pic>
        <p:nvPicPr>
          <p:cNvPr id="263" name="Google Shape;263;g258d9767afa_1_668"/>
          <p:cNvPicPr preferRelativeResize="0"/>
          <p:nvPr/>
        </p:nvPicPr>
        <p:blipFill rotWithShape="1">
          <a:blip r:embed="rId4">
            <a:alphaModFix/>
          </a:blip>
          <a:srcRect b="0" l="0" r="0" t="0"/>
          <a:stretch/>
        </p:blipFill>
        <p:spPr>
          <a:xfrm>
            <a:off x="8474200" y="2246518"/>
            <a:ext cx="3124200" cy="2343677"/>
          </a:xfrm>
          <a:prstGeom prst="rect">
            <a:avLst/>
          </a:prstGeom>
          <a:noFill/>
          <a:ln>
            <a:noFill/>
          </a:ln>
        </p:spPr>
      </p:pic>
      <p:sp>
        <p:nvSpPr>
          <p:cNvPr id="264" name="Google Shape;264;g258d9767afa_1_668"/>
          <p:cNvSpPr txBox="1"/>
          <p:nvPr/>
        </p:nvSpPr>
        <p:spPr>
          <a:xfrm>
            <a:off x="764400" y="2115500"/>
            <a:ext cx="3614700" cy="2072700"/>
          </a:xfrm>
          <a:prstGeom prst="rect">
            <a:avLst/>
          </a:prstGeom>
          <a:solidFill>
            <a:srgbClr val="F3F3F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1F497D"/>
                </a:solidFill>
                <a:latin typeface="Calibri"/>
                <a:ea typeface="Calibri"/>
                <a:cs typeface="Calibri"/>
                <a:sym typeface="Calibri"/>
              </a:rPr>
              <a:t>Change detection </a:t>
            </a:r>
            <a:r>
              <a:rPr lang="en-US" sz="2000">
                <a:solidFill>
                  <a:srgbClr val="1F497D"/>
                </a:solidFill>
                <a:latin typeface="Calibri"/>
                <a:ea typeface="Calibri"/>
                <a:cs typeface="Calibri"/>
                <a:sym typeface="Calibri"/>
              </a:rPr>
              <a:t>pipelines</a:t>
            </a:r>
            <a:r>
              <a:rPr lang="en-US" sz="2000">
                <a:solidFill>
                  <a:srgbClr val="1F497D"/>
                </a:solidFill>
                <a:latin typeface="Calibri"/>
                <a:ea typeface="Calibri"/>
                <a:cs typeface="Calibri"/>
                <a:sym typeface="Calibri"/>
              </a:rPr>
              <a:t> for </a:t>
            </a:r>
            <a:r>
              <a:rPr lang="en-US" sz="2000">
                <a:solidFill>
                  <a:srgbClr val="1F497D"/>
                </a:solidFill>
                <a:latin typeface="Calibri"/>
                <a:ea typeface="Calibri"/>
                <a:cs typeface="Calibri"/>
                <a:sym typeface="Calibri"/>
              </a:rPr>
              <a:t>S1 and S2:</a:t>
            </a:r>
            <a:endParaRPr sz="2000">
              <a:solidFill>
                <a:srgbClr val="1F497D"/>
              </a:solidFill>
              <a:latin typeface="Calibri"/>
              <a:ea typeface="Calibri"/>
              <a:cs typeface="Calibri"/>
              <a:sym typeface="Calibri"/>
            </a:endParaRPr>
          </a:p>
          <a:p>
            <a:pPr indent="-342900" lvl="1" marL="514350" rtl="0" algn="l">
              <a:spcBef>
                <a:spcPts val="1000"/>
              </a:spcBef>
              <a:spcAft>
                <a:spcPts val="0"/>
              </a:spcAft>
              <a:buClr>
                <a:srgbClr val="1F497D"/>
              </a:buClr>
              <a:buSzPts val="1800"/>
              <a:buFont typeface="Calibri"/>
              <a:buChar char="○"/>
            </a:pPr>
            <a:r>
              <a:rPr lang="en-US" sz="1800">
                <a:solidFill>
                  <a:srgbClr val="1F497D"/>
                </a:solidFill>
                <a:latin typeface="Calibri"/>
                <a:ea typeface="Calibri"/>
                <a:cs typeface="Calibri"/>
                <a:sym typeface="Calibri"/>
              </a:rPr>
              <a:t>Sentinel-1 Change detection: Amplitude Change Detection and Multi-temporal Coherence</a:t>
            </a:r>
            <a:endParaRPr sz="1800">
              <a:solidFill>
                <a:srgbClr val="1F497D"/>
              </a:solidFill>
              <a:latin typeface="Calibri"/>
              <a:ea typeface="Calibri"/>
              <a:cs typeface="Calibri"/>
              <a:sym typeface="Calibri"/>
            </a:endParaRPr>
          </a:p>
          <a:p>
            <a:pPr indent="-342900" lvl="1" marL="514350" rtl="0" algn="l">
              <a:spcBef>
                <a:spcPts val="1000"/>
              </a:spcBef>
              <a:spcAft>
                <a:spcPts val="0"/>
              </a:spcAft>
              <a:buClr>
                <a:srgbClr val="1F497D"/>
              </a:buClr>
              <a:buSzPts val="1800"/>
              <a:buFont typeface="Calibri"/>
              <a:buChar char="○"/>
            </a:pPr>
            <a:r>
              <a:rPr lang="en-US" sz="1800">
                <a:solidFill>
                  <a:srgbClr val="1F497D"/>
                </a:solidFill>
                <a:latin typeface="Calibri"/>
                <a:ea typeface="Calibri"/>
                <a:cs typeface="Calibri"/>
                <a:sym typeface="Calibri"/>
              </a:rPr>
              <a:t>Sentinel-2 Change detection</a:t>
            </a:r>
            <a:endParaRPr sz="1800">
              <a:solidFill>
                <a:srgbClr val="1F497D"/>
              </a:solidFill>
              <a:latin typeface="Calibri"/>
              <a:ea typeface="Calibri"/>
              <a:cs typeface="Calibri"/>
              <a:sym typeface="Calibri"/>
            </a:endParaRPr>
          </a:p>
        </p:txBody>
      </p:sp>
      <p:sp>
        <p:nvSpPr>
          <p:cNvPr id="265" name="Google Shape;265;g258d9767afa_1_668"/>
          <p:cNvSpPr/>
          <p:nvPr/>
        </p:nvSpPr>
        <p:spPr>
          <a:xfrm>
            <a:off x="3694300" y="5199300"/>
            <a:ext cx="970500" cy="408000"/>
          </a:xfrm>
          <a:prstGeom prst="rightArrow">
            <a:avLst>
              <a:gd fmla="val 50000" name="adj1"/>
              <a:gd fmla="val 50000" name="adj2"/>
            </a:avLst>
          </a:prstGeom>
          <a:solidFill>
            <a:schemeClr val="lt2"/>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6" name="Google Shape;266;g258d9767afa_1_668"/>
          <p:cNvSpPr/>
          <p:nvPr/>
        </p:nvSpPr>
        <p:spPr>
          <a:xfrm flipH="1" rot="5400000">
            <a:off x="8433038" y="4331550"/>
            <a:ext cx="825000" cy="1726500"/>
          </a:xfrm>
          <a:prstGeom prst="bentArrow">
            <a:avLst>
              <a:gd fmla="val 25000" name="adj1"/>
              <a:gd fmla="val 29135" name="adj2"/>
              <a:gd fmla="val 25000" name="adj3"/>
              <a:gd fmla="val 42458" name="adj4"/>
            </a:avLst>
          </a:prstGeom>
          <a:solidFill>
            <a:schemeClr val="lt2"/>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58d9767afa_1_668"/>
          <p:cNvSpPr txBox="1"/>
          <p:nvPr>
            <p:ph idx="1" type="body"/>
          </p:nvPr>
        </p:nvSpPr>
        <p:spPr>
          <a:xfrm>
            <a:off x="5052000" y="2021874"/>
            <a:ext cx="2543100" cy="4857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7F7F7F"/>
              </a:buClr>
              <a:buSzPts val="2800"/>
              <a:buNone/>
            </a:pPr>
            <a:r>
              <a:rPr lang="en-US" sz="1600">
                <a:solidFill>
                  <a:srgbClr val="595959"/>
                </a:solidFill>
              </a:rPr>
              <a:t>S2 Change Detection</a:t>
            </a:r>
            <a:endParaRPr sz="1600">
              <a:solidFill>
                <a:srgbClr val="595959"/>
              </a:solidFill>
            </a:endParaRPr>
          </a:p>
          <a:p>
            <a:pPr indent="0" lvl="0" marL="0" rtl="0" algn="ctr">
              <a:lnSpc>
                <a:spcPct val="90000"/>
              </a:lnSpc>
              <a:spcBef>
                <a:spcPts val="0"/>
              </a:spcBef>
              <a:spcAft>
                <a:spcPts val="0"/>
              </a:spcAft>
              <a:buClr>
                <a:srgbClr val="7F7F7F"/>
              </a:buClr>
              <a:buSzPts val="2800"/>
              <a:buNone/>
            </a:pPr>
            <a:r>
              <a:rPr lang="en-US" sz="1600">
                <a:solidFill>
                  <a:srgbClr val="595959"/>
                </a:solidFill>
              </a:rPr>
              <a:t>pipeline</a:t>
            </a:r>
            <a:endParaRPr sz="1600">
              <a:solidFill>
                <a:srgbClr val="59595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VAST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AST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VAST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2020-11-25T17:31:51Z</dcterms:created>
  <dc:creator>Georgios Petasis</dc:creator>
</cp:coreProperties>
</file>