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  <p:sldMasterId id="2147483721" r:id="rId2"/>
  </p:sldMasterIdLst>
  <p:notesMasterIdLst>
    <p:notesMasterId r:id="rId39"/>
  </p:notesMasterIdLst>
  <p:handoutMasterIdLst>
    <p:handoutMasterId r:id="rId40"/>
  </p:handoutMasterIdLst>
  <p:sldIdLst>
    <p:sldId id="260" r:id="rId3"/>
    <p:sldId id="287" r:id="rId4"/>
    <p:sldId id="288" r:id="rId5"/>
    <p:sldId id="293" r:id="rId6"/>
    <p:sldId id="294" r:id="rId7"/>
    <p:sldId id="298" r:id="rId8"/>
    <p:sldId id="299" r:id="rId9"/>
    <p:sldId id="296" r:id="rId10"/>
    <p:sldId id="297" r:id="rId11"/>
    <p:sldId id="28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90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91" r:id="rId29"/>
    <p:sldId id="278" r:id="rId30"/>
    <p:sldId id="279" r:id="rId31"/>
    <p:sldId id="280" r:id="rId32"/>
    <p:sldId id="281" r:id="rId33"/>
    <p:sldId id="282" r:id="rId34"/>
    <p:sldId id="283" r:id="rId35"/>
    <p:sldId id="292" r:id="rId36"/>
    <p:sldId id="284" r:id="rId37"/>
    <p:sldId id="286" r:id="rId38"/>
  </p:sldIdLst>
  <p:sldSz cx="9144000" cy="6858000" type="screen4x3"/>
  <p:notesSz cx="6400800" cy="8686800"/>
  <p:embeddedFontLst>
    <p:embeddedFont>
      <p:font typeface="Cambria Math" pitchFamily="18" charset="0"/>
      <p:regular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Freestyle Script" charset="0"/>
      <p:regular r:id="rId46"/>
    </p:embeddedFont>
    <p:embeddedFont>
      <p:font typeface="Wingdings 2" pitchFamily="18" charset="2"/>
      <p:regular r:id="rId47"/>
    </p:embeddedFont>
  </p:embeddedFontLst>
  <p:custDataLst>
    <p:tags r:id="rId4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0" Type="http://schemas.openxmlformats.org/officeDocument/2006/relationships/slide" Target="slides/slide1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8CEBC39D-A03A-40C3-9498-26ED9DF5E8ED}" type="datetimeFigureOut">
              <a:rPr lang="el-GR" smtClean="0"/>
              <a:pPr/>
              <a:t>17/12/12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EBF8AADC-BEEC-4F0F-8A8C-6CCC8B89B21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2713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/>
          <a:lstStyle>
            <a:lvl1pPr algn="r">
              <a:defRPr sz="1100"/>
            </a:lvl1pPr>
          </a:lstStyle>
          <a:p>
            <a:fld id="{5B195655-1D81-4BB9-87E2-97B775C84A02}" type="datetimeFigureOut">
              <a:rPr lang="el-GR" smtClean="0"/>
              <a:pPr/>
              <a:t>17/12/12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10" tIns="43105" rIns="86210" bIns="43105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10" tIns="43105" rIns="86210" bIns="4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l">
              <a:defRPr sz="11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10" tIns="43105" rIns="86210" bIns="43105" rtlCol="0" anchor="b"/>
          <a:lstStyle>
            <a:lvl1pPr algn="r">
              <a:defRPr sz="1100"/>
            </a:lvl1pPr>
          </a:lstStyle>
          <a:p>
            <a:fld id="{198E3A4C-6FA4-4770-BAA6-BC73F1FA6AA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034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AF421-9267-4E31-8A4E-3984EDCE23AE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D088-6C3C-443E-B06E-FF51B53E6455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8A0A-1F55-42B3-BF97-C0C817223918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6AF65-1439-4E8C-A190-AFFB3E248F4B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792464-3F3A-4E7B-A095-B21122FAE804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7256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572560" cy="48737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B6EC03-C4B5-4398-8CD5-0B8EAA0E5CBF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 rtlCol="0"/>
          <a:lstStyle>
            <a:lvl1pPr algn="ctr">
              <a:defRPr sz="1000" strike="noStrike" baseline="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1E5E011-CC3E-4656-98F0-2876FD6FD734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1D1B-FF26-4D53-B9A8-77C64C91B3F2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4FB-D379-4A42-AD92-4213EE4B6EB9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23B43C-E491-4C06-ABE8-FBB6CA99BB08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1257-266A-4260-8B72-672948A7556B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C450-08FE-4DB3-AB70-9322FEF6FC7D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1CEEC1-9CC1-4CB8-8509-25384C778463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latin typeface="Arial" pitchFamily="34" charset="0"/>
              </a:defRPr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DA34ED-8544-4AE9-A331-9314E50CB9C2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B4702-47CE-4C08-909A-B42B5EDB09A1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71419-04BE-4292-A37A-7C68DBDB76AD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1F0A-C3E6-46F4-BC88-5B1A09B29E82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BB2C-8127-4A9A-B3D5-43F4E7DC30C7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7755-B242-4D8C-982B-238EE0DBC6B4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9E84-4AAD-437B-9432-1FAAA5F96AD6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2BB4-0914-4439-8C80-56027075F01A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5B6-158E-46A0-9210-8EC9E138F9FC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1DCE-B7CA-4262-ACF2-B52546187461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2507F-34DD-4D02-BCC8-6804B4A200A7}" type="datetime1">
              <a:rPr lang="el-GR" smtClean="0"/>
              <a:t>17/12/12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B2F7-5322-432E-8DBA-2B16FC8A06E6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fld id="{0C0991E3-D70F-4414-A05A-A752AC6845C7}" type="datetime1">
              <a:rPr lang="el-GR" smtClean="0"/>
              <a:pPr/>
              <a:t>17/12/12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I.P.AN Research Group, University of </a:t>
            </a:r>
            <a:r>
              <a:rPr lang="en-US" dirty="0" err="1" smtClean="0"/>
              <a:t>Ioannina</a:t>
            </a:r>
            <a:endParaRPr lang="el-G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Arial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fld id="{7A7AC868-B2E8-4D55-B847-D0239F8D3E49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Arial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2500306"/>
            <a:ext cx="6172200" cy="1894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Greedy Unsupervised Multiple Kernel Learning</a:t>
            </a:r>
            <a:endParaRPr lang="el-GR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4714884"/>
            <a:ext cx="6172200" cy="20264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Grigorios Tzortzis and Aristidis Likas</a:t>
            </a:r>
          </a:p>
          <a:p>
            <a:endParaRPr lang="en-US" dirty="0" smtClean="0"/>
          </a:p>
          <a:p>
            <a:r>
              <a:rPr lang="en-US" dirty="0" smtClean="0"/>
              <a:t>Department of Computer Science,</a:t>
            </a:r>
          </a:p>
          <a:p>
            <a:r>
              <a:rPr lang="en-US" dirty="0" smtClean="0"/>
              <a:t>University of Ioannina, Greece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smtClean="0"/>
              <a:t>ipan.cs.uoi.gr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7" name="Picture 6" descr="csuoi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700600"/>
            <a:ext cx="1571636" cy="13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/>
              <a:t>Multiple Kernel Learning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Feature Space Clustering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Greedy Unsupervised Multiple Kernel Learning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Experimental Evaluation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 Clustering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sz="2600" dirty="0"/>
                  <a:t>Dataset </a:t>
                </a:r>
                <a:r>
                  <a:rPr lang="en-US" sz="2600" dirty="0" smtClean="0"/>
                  <a:t>instances,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sz="26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600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</a:rPr>
                          <m:t> </m:t>
                        </m:r>
                        <m:r>
                          <a:rPr lang="en-US" sz="2600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dirty="0"/>
                  <a:t>, are mapped from input space to a higher dimensional </a:t>
                </a:r>
                <a:r>
                  <a:rPr lang="en-US" sz="2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feature space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r>
                  <a:rPr lang="en-US" sz="2600" dirty="0"/>
                  <a:t> through a transformation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endParaRPr lang="en-US" sz="2600" dirty="0">
                  <a:ea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Clustering of the data is performed in space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ℋ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ea typeface="Cambria Math"/>
                  </a:rPr>
                  <a:t>Popular methods:</a:t>
                </a:r>
                <a:r>
                  <a:rPr lang="en-US" dirty="0" smtClean="0">
                    <a:ea typeface="Cambria Math"/>
                  </a:rPr>
                  <a:t> kernel </a:t>
                </a:r>
                <a:r>
                  <a:rPr lang="en-US" i="1" dirty="0" smtClean="0">
                    <a:ea typeface="Cambria Math"/>
                  </a:rPr>
                  <a:t>k</a:t>
                </a:r>
                <a:r>
                  <a:rPr lang="en-US" dirty="0" smtClean="0">
                    <a:ea typeface="Cambria Math"/>
                  </a:rPr>
                  <a:t>-means, spectral clustering, SVM, PCA, CCA</a:t>
                </a:r>
              </a:p>
              <a:p>
                <a:pPr marL="0" indent="0">
                  <a:buNone/>
                </a:pP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26" t="-8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2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34280"/>
            <a:ext cx="8572560" cy="1143000"/>
          </a:xfrm>
        </p:spPr>
        <p:txBody>
          <a:bodyPr/>
          <a:lstStyle/>
          <a:p>
            <a:r>
              <a:rPr lang="en-US" dirty="0" smtClean="0"/>
              <a:t>Kernel Trick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980728"/>
                <a:ext cx="8677628" cy="54932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kernel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𝒦</m:t>
                    </m:r>
                  </m:oMath>
                </a14:m>
                <a:r>
                  <a:rPr lang="en-US" dirty="0"/>
                  <a:t> directly provides the inner products in feature space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No explicit definition </a:t>
                </a:r>
                <a:r>
                  <a:rPr lang="en-US" dirty="0"/>
                  <a:t>of transformation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𝜙</m:t>
                    </m:r>
                  </m:oMath>
                </a14:m>
                <a:r>
                  <a:rPr lang="en-US" dirty="0"/>
                  <a:t> is required</a:t>
                </a:r>
              </a:p>
              <a:p>
                <a:r>
                  <a:rPr lang="en-US" dirty="0"/>
                  <a:t>Represent the </a:t>
                </a:r>
                <a:r>
                  <a:rPr lang="en-US" dirty="0" smtClean="0"/>
                  <a:t>dataset </a:t>
                </a:r>
                <a:r>
                  <a:rPr lang="en-US" dirty="0"/>
                  <a:t>through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kernel 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𝒦</m:t>
                    </m:r>
                    <m:d>
                      <m:d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dirty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⊺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Kernel matrices are symmetric and positive semidefinite </a:t>
                </a:r>
                <a:r>
                  <a:rPr lang="en-US" dirty="0" smtClean="0"/>
                  <a:t>matrices</a:t>
                </a:r>
              </a:p>
              <a:p>
                <a:endParaRPr lang="en-US" dirty="0"/>
              </a:p>
              <a:p>
                <a:r>
                  <a:rPr lang="en-US" dirty="0" smtClean="0"/>
                  <a:t>Kernel methods require only the kernel matrix, not the instances</a:t>
                </a:r>
              </a:p>
              <a:p>
                <a:pPr lvl="1"/>
                <a:r>
                  <a:rPr lang="en-US" dirty="0" smtClean="0"/>
                  <a:t>This provides flexibility in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handling different data types</a:t>
                </a:r>
              </a:p>
              <a:p>
                <a:pPr lvl="1"/>
                <a:r>
                  <a:rPr lang="en-US" dirty="0" smtClean="0"/>
                  <a:t>Euclidean distance: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980728"/>
                <a:ext cx="8677628" cy="5493224"/>
              </a:xfrm>
              <a:blipFill rotWithShape="1">
                <a:blip r:embed="rId2"/>
                <a:stretch>
                  <a:fillRect l="-421" t="-999" r="-1826" b="-11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63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-medoids in Feature Space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Given a kernel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, split </a:t>
                </a:r>
                <a:r>
                  <a:rPr lang="en-US" dirty="0"/>
                  <a:t>the dataset into </a:t>
                </a:r>
                <a:r>
                  <a:rPr lang="en-US" i="1" dirty="0"/>
                  <a:t>M</a:t>
                </a:r>
                <a:r>
                  <a:rPr lang="en-US" dirty="0"/>
                  <a:t> disjoint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cluster representatives correspond to actual data points, called medoids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Minimize the intra-cluster variance in feature </a:t>
                </a:r>
                <a:r>
                  <a:rPr lang="en-US" dirty="0" smtClean="0"/>
                  <a:t>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ℋ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lvl="1"/>
                <a:endParaRPr lang="en-US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-th cluster medoid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=1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</a:t>
                </a:r>
                <a:r>
                  <a:rPr lang="en-US" dirty="0" smtClean="0"/>
                  <a:t>s the index of the data point corresponding to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-th medoid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84" t="-8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44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-medoids in Feature Space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Iteratively assign instances to their closest </a:t>
            </a:r>
            <a:r>
              <a:rPr lang="en-US" dirty="0" smtClean="0"/>
              <a:t>medoid and update the medoids</a:t>
            </a:r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Monotonic convergence to a local minimum</a:t>
            </a:r>
          </a:p>
          <a:p>
            <a:pPr lvl="1"/>
            <a:r>
              <a:rPr lang="en-US" dirty="0"/>
              <a:t>Strong dependence on the </a:t>
            </a:r>
            <a:r>
              <a:rPr lang="en-US" dirty="0" smtClean="0"/>
              <a:t>initialization of the medoids</a:t>
            </a:r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To circumvent </a:t>
            </a:r>
            <a:r>
              <a:rPr lang="en-US" dirty="0"/>
              <a:t>the poor minima </a:t>
            </a:r>
            <a:r>
              <a:rPr lang="en-US" dirty="0" smtClean="0"/>
              <a:t>issue we develop a greedy method for selecting initial medoids</a:t>
            </a:r>
          </a:p>
          <a:p>
            <a:pPr lvl="1"/>
            <a:r>
              <a:rPr lang="en-US" dirty="0" smtClean="0"/>
              <a:t>Similar to the fast global kernel </a:t>
            </a:r>
            <a:r>
              <a:rPr lang="en-US" i="1" dirty="0" smtClean="0"/>
              <a:t>k</a:t>
            </a:r>
            <a:r>
              <a:rPr lang="en-US" dirty="0" smtClean="0"/>
              <a:t>-means approach</a:t>
            </a:r>
            <a:r>
              <a:rPr lang="en-US" baseline="30000" dirty="0" smtClean="0"/>
              <a:t>1</a:t>
            </a:r>
            <a:endParaRPr lang="en-US" dirty="0"/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960313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Tzortzis, G., Likas, A</a:t>
            </a:r>
            <a:r>
              <a:rPr lang="en-US" sz="1200" dirty="0" smtClean="0">
                <a:latin typeface="Arial" pitchFamily="34" charset="0"/>
              </a:rPr>
              <a:t>., </a:t>
            </a:r>
            <a:r>
              <a:rPr lang="en-US" sz="1200" i="1" dirty="0">
                <a:latin typeface="Arial" pitchFamily="34" charset="0"/>
              </a:rPr>
              <a:t>The </a:t>
            </a:r>
            <a:r>
              <a:rPr lang="en-US" sz="1200" i="1" dirty="0" smtClean="0">
                <a:latin typeface="Arial" pitchFamily="34" charset="0"/>
              </a:rPr>
              <a:t>global kernel k-means algorithm </a:t>
            </a:r>
            <a:r>
              <a:rPr lang="en-US" sz="1200" i="1" dirty="0">
                <a:latin typeface="Arial" pitchFamily="34" charset="0"/>
              </a:rPr>
              <a:t>for </a:t>
            </a:r>
            <a:r>
              <a:rPr lang="en-US" sz="1200" i="1" dirty="0" smtClean="0">
                <a:latin typeface="Arial" pitchFamily="34" charset="0"/>
              </a:rPr>
              <a:t>clustering </a:t>
            </a:r>
            <a:r>
              <a:rPr lang="en-US" sz="1200" i="1" dirty="0">
                <a:latin typeface="Arial" pitchFamily="34" charset="0"/>
              </a:rPr>
              <a:t>in </a:t>
            </a:r>
            <a:r>
              <a:rPr lang="en-US" sz="1200" i="1" dirty="0" smtClean="0">
                <a:latin typeface="Arial" pitchFamily="34" charset="0"/>
              </a:rPr>
              <a:t>feature space</a:t>
            </a:r>
            <a:r>
              <a:rPr lang="en-US" sz="1200" dirty="0" smtClean="0">
                <a:latin typeface="Arial" pitchFamily="34" charset="0"/>
              </a:rPr>
              <a:t>, IEEE TNN, 2009</a:t>
            </a:r>
            <a:endParaRPr lang="el-GR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4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Medoid Initialization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ncremental approach that deterministically identifies a set of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medoids</a:t>
            </a:r>
            <a:r>
              <a:rPr lang="en-US" dirty="0" smtClean="0"/>
              <a:t> to initialize the </a:t>
            </a:r>
            <a:r>
              <a:rPr lang="en-US" i="1" dirty="0" smtClean="0"/>
              <a:t>k</a:t>
            </a:r>
            <a:r>
              <a:rPr lang="en-US" dirty="0" smtClean="0"/>
              <a:t>-medoids algorithm</a:t>
            </a:r>
          </a:p>
          <a:p>
            <a:pPr lvl="1"/>
            <a:r>
              <a:rPr lang="en-US" dirty="0" smtClean="0"/>
              <a:t>Start with one medoid</a:t>
            </a:r>
          </a:p>
          <a:p>
            <a:pPr lvl="1"/>
            <a:r>
              <a:rPr lang="en-US" dirty="0" smtClean="0"/>
              <a:t>At each stage a new medoid is added </a:t>
            </a:r>
          </a:p>
          <a:p>
            <a:pPr lvl="1"/>
            <a:r>
              <a:rPr lang="en-US" dirty="0" smtClean="0"/>
              <a:t>Until </a:t>
            </a:r>
            <a:r>
              <a:rPr lang="en-US" i="1" dirty="0" smtClean="0"/>
              <a:t>M</a:t>
            </a:r>
            <a:r>
              <a:rPr lang="en-US" dirty="0" smtClean="0"/>
              <a:t> medoids are selected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53150" y="4005064"/>
                <a:ext cx="7031218" cy="21602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u="sng" dirty="0" smtClean="0">
                    <a:latin typeface="Arial" pitchFamily="34" charset="0"/>
                  </a:rPr>
                  <a:t>Idea</a:t>
                </a:r>
              </a:p>
              <a:p>
                <a:pPr algn="just"/>
                <a:r>
                  <a:rPr lang="en-US" sz="2400" dirty="0" smtClean="0">
                    <a:latin typeface="Arial" pitchFamily="34" charset="0"/>
                  </a:rPr>
                  <a:t>Given </a:t>
                </a:r>
                <a:r>
                  <a:rPr lang="en-US" sz="2400" i="1" dirty="0" smtClean="0">
                    <a:latin typeface="Arial" pitchFamily="34" charset="0"/>
                  </a:rPr>
                  <a:t>k</a:t>
                </a:r>
                <a:r>
                  <a:rPr lang="en-US" sz="2400" dirty="0" smtClean="0">
                    <a:latin typeface="Arial" pitchFamily="34" charset="0"/>
                  </a:rPr>
                  <a:t>-1 medoids, an appropriate representative for the </a:t>
                </a:r>
                <a:r>
                  <a:rPr lang="en-US" sz="2400" i="1" dirty="0" smtClean="0">
                    <a:latin typeface="Arial" pitchFamily="34" charset="0"/>
                  </a:rPr>
                  <a:t>k</a:t>
                </a:r>
                <a:r>
                  <a:rPr lang="en-US" sz="2400" dirty="0" smtClean="0">
                    <a:latin typeface="Arial" pitchFamily="34" charset="0"/>
                  </a:rPr>
                  <a:t>-th cluster can be located by selecting the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𝐱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 smtClean="0">
                    <a:latin typeface="Arial" pitchFamily="34" charset="0"/>
                  </a:rPr>
                  <a:t> that </a:t>
                </a:r>
                <a:r>
                  <a:rPr lang="en-US" sz="2400" u="sng" dirty="0" smtClean="0">
                    <a:latin typeface="Arial" pitchFamily="34" charset="0"/>
                  </a:rPr>
                  <a:t>guarantees</a:t>
                </a:r>
                <a:r>
                  <a:rPr lang="en-US" sz="2400" dirty="0" smtClean="0">
                    <a:latin typeface="Arial" pitchFamily="34" charset="0"/>
                  </a:rPr>
                  <a:t> the greatest reduction of the intra-cluster 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ℰ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ℋ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Arial" pitchFamily="34" charset="0"/>
                  </a:rPr>
                  <a:t>, as the </a:t>
                </a:r>
                <a:r>
                  <a:rPr lang="en-US" sz="2400" i="1" dirty="0" smtClean="0">
                    <a:latin typeface="Arial" pitchFamily="34" charset="0"/>
                  </a:rPr>
                  <a:t>k</a:t>
                </a:r>
                <a:r>
                  <a:rPr lang="en-US" sz="2400" dirty="0" smtClean="0">
                    <a:latin typeface="Arial" pitchFamily="34" charset="0"/>
                  </a:rPr>
                  <a:t>-th medoid</a:t>
                </a:r>
                <a:endParaRPr lang="el-GR" sz="2400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50" y="4005064"/>
                <a:ext cx="7031218" cy="2160240"/>
              </a:xfrm>
              <a:prstGeom prst="rect">
                <a:avLst/>
              </a:prstGeom>
              <a:blipFill rotWithShape="1">
                <a:blip r:embed="rId2"/>
                <a:stretch>
                  <a:fillRect l="-1210" r="-1124" b="-11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23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90264"/>
            <a:ext cx="8572560" cy="1143000"/>
          </a:xfrm>
        </p:spPr>
        <p:txBody>
          <a:bodyPr/>
          <a:lstStyle/>
          <a:p>
            <a:r>
              <a:rPr lang="en-US" dirty="0"/>
              <a:t>Greedy Medoid Initialization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124744"/>
                <a:ext cx="8389596" cy="547260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Start by considering the whole dataset as one cluster</a:t>
                </a:r>
              </a:p>
              <a:p>
                <a:pPr lvl="1"/>
                <a:r>
                  <a:rPr lang="en-US" dirty="0" smtClean="0"/>
                  <a:t>Choose the medoid of the dataset as the first medoid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Suppose that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-1 medoids have already been added</a:t>
                </a:r>
              </a:p>
              <a:p>
                <a:pPr lvl="1"/>
                <a:r>
                  <a:rPr lang="en-US" dirty="0" smtClean="0"/>
                  <a:t>If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selected as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-th medoid, it will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allocate all instances that are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in feature space than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to their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current cluster medoid</a:t>
                </a:r>
                <a:r>
                  <a:rPr lang="en-US" dirty="0" smtClean="0"/>
                  <a:t> </a:t>
                </a:r>
                <a:r>
                  <a:rPr lang="en-US" dirty="0"/>
                  <a:t>(in the solution with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-1 </a:t>
                </a:r>
                <a:r>
                  <a:rPr lang="en-US" dirty="0"/>
                  <a:t>clusters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reduction caused by the reallocation is: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{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, 0</m:t>
                      </m:r>
                      <m:r>
                        <a:rPr lang="en-US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 smtClean="0"/>
                  <a:t> is the distance, in feature space,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its cluster medoid, in the solution with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-1 clusters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124744"/>
                <a:ext cx="8389596" cy="5472608"/>
              </a:xfrm>
              <a:blipFill rotWithShape="1">
                <a:blip r:embed="rId2"/>
                <a:stretch>
                  <a:fillRect l="-436" t="-1003" r="-15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98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97768"/>
            <a:ext cx="8572560" cy="1143000"/>
          </a:xfrm>
        </p:spPr>
        <p:txBody>
          <a:bodyPr/>
          <a:lstStyle/>
          <a:p>
            <a:r>
              <a:rPr lang="en-US" dirty="0"/>
              <a:t>Greedy Medoid Initialization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844824"/>
                <a:ext cx="8572560" cy="468052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Suppose that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-1 medoids have already been added</a:t>
                </a:r>
              </a:p>
              <a:p>
                <a:pPr lvl="1"/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as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-th medoid,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Sup>
                          <m:sSub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sup>
                        </m:sSubSup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Assign all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which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to the new medoid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Repeat until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M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844824"/>
                <a:ext cx="8572560" cy="4680520"/>
              </a:xfrm>
              <a:blipFill rotWithShape="1">
                <a:blip r:embed="rId2"/>
                <a:stretch>
                  <a:fillRect l="-426" t="-1173" r="-11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11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/>
              <a:t>Multiple Kernel Learning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 Space Clustering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Greedy Unsupervised Multiple Kernel Learning</a:t>
            </a:r>
            <a:endParaRPr lang="en-US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Experimental Evaluation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332656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Greedy Unsupervised Multiple Kernel Learning (GUMKL)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3501008"/>
            <a:ext cx="8572560" cy="2972944"/>
          </a:xfrm>
        </p:spPr>
        <p:txBody>
          <a:bodyPr/>
          <a:lstStyle/>
          <a:p>
            <a:r>
              <a:rPr lang="en-US" dirty="0"/>
              <a:t>Why?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-medoids </a:t>
            </a:r>
            <a:r>
              <a:rPr lang="en-US" dirty="0"/>
              <a:t>is a simple, yet effective clustering technique</a:t>
            </a:r>
          </a:p>
          <a:p>
            <a:pPr lvl="1"/>
            <a:r>
              <a:rPr lang="en-US" dirty="0" smtClean="0"/>
              <a:t>Different kernels capture different aspects of the data and thus contain complementary information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egenerate kernels </a:t>
            </a:r>
            <a:r>
              <a:rPr lang="en-US" dirty="0"/>
              <a:t>that degrade performance </a:t>
            </a:r>
            <a:r>
              <a:rPr lang="en-US" dirty="0" smtClean="0"/>
              <a:t>also exist </a:t>
            </a:r>
            <a:r>
              <a:rPr lang="en-US" dirty="0"/>
              <a:t>in practice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00034" y="1803033"/>
            <a:ext cx="7715304" cy="1193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We propose an extension of the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-medoids objective to unsupervised multiple kernel learning, that also differentiates and ranks the kernels according to the conveyed information</a:t>
            </a:r>
            <a:endParaRPr lang="el-GR" sz="2000" i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/>
              <a:t>Multiple Kernel Learning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 Space Clustering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Greedy Unsupervised Multiple Kernel Learning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Experimental Evaluation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027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Greedy Unsupervised Multiple Kernel </a:t>
            </a:r>
            <a:r>
              <a:rPr lang="en-US" dirty="0" smtClean="0"/>
              <a:t>Learning (GUMKL)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Target</a:t>
            </a:r>
          </a:p>
          <a:p>
            <a:pPr lvl="1"/>
            <a:r>
              <a:rPr lang="en-US" dirty="0"/>
              <a:t>Split the dataset by simultaneously considering all kernels </a:t>
            </a:r>
          </a:p>
          <a:p>
            <a:pPr lvl="1"/>
            <a:r>
              <a:rPr lang="en-US" dirty="0"/>
              <a:t>Automatically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determine the relevance of each kernel</a:t>
            </a:r>
            <a:r>
              <a:rPr lang="en-US" dirty="0"/>
              <a:t> to the clustering task</a:t>
            </a:r>
          </a:p>
          <a:p>
            <a:endParaRPr lang="en-US" dirty="0" smtClean="0"/>
          </a:p>
          <a:p>
            <a:r>
              <a:rPr lang="en-US" dirty="0"/>
              <a:t>How?</a:t>
            </a:r>
          </a:p>
          <a:p>
            <a:pPr lvl="1"/>
            <a:r>
              <a:rPr lang="en-US" dirty="0" smtClean="0"/>
              <a:t>Associate </a:t>
            </a:r>
            <a:r>
              <a:rPr lang="en-US" dirty="0"/>
              <a:t>a weight with each kernel</a:t>
            </a:r>
          </a:p>
          <a:p>
            <a:pPr lvl="1"/>
            <a:r>
              <a:rPr lang="en-US" dirty="0"/>
              <a:t>Learn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linear combination of the kernels </a:t>
            </a:r>
            <a:r>
              <a:rPr lang="en-US" dirty="0"/>
              <a:t>together with the clustering</a:t>
            </a:r>
          </a:p>
          <a:p>
            <a:pPr lvl="1"/>
            <a:r>
              <a:rPr lang="en-US" dirty="0"/>
              <a:t>Weights determine the degree that each </a:t>
            </a:r>
            <a:r>
              <a:rPr lang="en-US" dirty="0" smtClean="0"/>
              <a:t>kernel </a:t>
            </a:r>
            <a:r>
              <a:rPr lang="en-US" dirty="0"/>
              <a:t>contributes to the clustering solution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83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7384"/>
            <a:ext cx="8572560" cy="1143000"/>
          </a:xfrm>
        </p:spPr>
        <p:txBody>
          <a:bodyPr/>
          <a:lstStyle/>
          <a:p>
            <a:r>
              <a:rPr lang="en-US" dirty="0" smtClean="0"/>
              <a:t>Kernel Mixing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196752"/>
                <a:ext cx="8533612" cy="5277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Assume </a:t>
                </a:r>
                <a:r>
                  <a:rPr lang="en-US" dirty="0" smtClean="0"/>
                  <a:t>that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V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kernel matrices are available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to which </a:t>
                </a:r>
                <a:r>
                  <a:rPr lang="en-US" dirty="0" smtClean="0"/>
                  <a:t>transformations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and feature </a:t>
                </a:r>
                <a:r>
                  <a:rPr lang="en-US" dirty="0" smtClean="0"/>
                  <a:t>spaces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correspond</a:t>
                </a:r>
              </a:p>
              <a:p>
                <a:endParaRPr lang="en-US" dirty="0"/>
              </a:p>
              <a:p>
                <a:r>
                  <a:rPr lang="en-US" dirty="0"/>
                  <a:t>Define a composite kernel: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≥0, 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=1,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valid kernel matrix </a:t>
                </a:r>
                <a:r>
                  <a:rPr lang="en-US" dirty="0"/>
                  <a:t>with transformation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</m:acc>
                  </m:oMath>
                </a14:m>
                <a:r>
                  <a:rPr lang="en-US" dirty="0"/>
                  <a:t> and feature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are the </a:t>
                </a:r>
                <a:r>
                  <a:rPr lang="en-US" dirty="0" smtClean="0"/>
                  <a:t>weights that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reflect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 contribution </a:t>
                </a:r>
                <a:r>
                  <a:rPr lang="en-US" dirty="0"/>
                  <a:t>of each kernel</a:t>
                </a:r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an exponent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controlling the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distribution of the weights </a:t>
                </a:r>
                <a:r>
                  <a:rPr lang="en-US" dirty="0" smtClean="0"/>
                  <a:t>across  the kernels</a:t>
                </a:r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196752"/>
                <a:ext cx="8533612" cy="5277200"/>
              </a:xfrm>
              <a:blipFill rotWithShape="1">
                <a:blip r:embed="rId2"/>
                <a:stretch>
                  <a:fillRect l="-286" t="-693" r="-39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71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34280"/>
            <a:ext cx="8572560" cy="1143000"/>
          </a:xfrm>
        </p:spPr>
        <p:txBody>
          <a:bodyPr/>
          <a:lstStyle/>
          <a:p>
            <a:r>
              <a:rPr lang="en-US" dirty="0" smtClean="0"/>
              <a:t>GUMKL Objective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908720"/>
                <a:ext cx="8572560" cy="568863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Split the dataset into </a:t>
                </a:r>
                <a:r>
                  <a:rPr lang="en-US" i="1" dirty="0"/>
                  <a:t>M</a:t>
                </a:r>
                <a:r>
                  <a:rPr lang="en-US" dirty="0"/>
                  <a:t> disjoint clusters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and simultaneously learn the composite kernel,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, weights</a:t>
                </a:r>
              </a:p>
              <a:p>
                <a:endParaRPr lang="en-US" dirty="0" smtClean="0"/>
              </a:p>
              <a:p>
                <a:r>
                  <a:rPr lang="en-US" dirty="0"/>
                  <a:t>Minimize the intra-cluster variance in feature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ℰ</m:t>
                              </m:r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ℋ</m:t>
                                  </m:r>
                                </m:e>
                              </m:acc>
                            </m:sub>
                          </m:sSub>
                        </m:e>
                      </m:func>
                      <m:r>
                        <a:rPr lang="en-US" sz="2400" i="1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s</m:t>
                      </m:r>
                      <m:r>
                        <a:rPr lang="en-US" sz="240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t</m:t>
                      </m:r>
                      <m:r>
                        <a:rPr lang="en-US" sz="2400">
                          <a:latin typeface="Cambria Math"/>
                        </a:rPr>
                        <m:t>. 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≥0,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365760" lvl="2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</m:acc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 i="1">
                                                  <a:latin typeface="Cambria Math"/>
                                                </a:rPr>
                                                <m:t>𝐱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𝜙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 smtClean="0"/>
              </a:p>
              <a:p>
                <a:pPr marL="365760" lvl="2" indent="0">
                  <a:spcBef>
                    <a:spcPts val="600"/>
                  </a:spcBef>
                  <a:buSzPct val="70000"/>
                  <a:buNone/>
                </a:pPr>
                <a:endParaRPr lang="en-US" sz="2400" dirty="0"/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is not part of the optimization and must be </a:t>
                </a:r>
                <a:r>
                  <a:rPr lang="en-US" dirty="0" smtClean="0"/>
                  <a:t>set </a:t>
                </a:r>
                <a:r>
                  <a:rPr lang="en-US" dirty="0"/>
                  <a:t>a priori</a:t>
                </a:r>
              </a:p>
              <a:p>
                <a:pPr lvl="1"/>
                <a:r>
                  <a:rPr lang="en-US" dirty="0"/>
                  <a:t>Distance calculations require only the kernel </a:t>
                </a:r>
                <a:r>
                  <a:rPr lang="en-US" dirty="0" smtClean="0"/>
                  <a:t>matrices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ea typeface="Cambria Math"/>
                          </a:rPr>
                          <m:t>𝐦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𝒳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k</a:t>
                </a:r>
                <a:r>
                  <a:rPr lang="en-US" dirty="0"/>
                  <a:t>-th cluster medoid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=1 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=0 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if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∉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908720"/>
                <a:ext cx="8572560" cy="5688632"/>
              </a:xfrm>
              <a:blipFill rotWithShape="1">
                <a:blip r:embed="rId2"/>
                <a:stretch>
                  <a:fillRect l="-284" t="-13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62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GUMKL Objective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objective can be rewritten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lvl="2" indent="0">
                  <a:spcBef>
                    <a:spcPts val="600"/>
                  </a:spcBef>
                  <a:buClr>
                    <a:schemeClr val="accent1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ℰ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</m:acc>
                        </m:sub>
                      </m:sSub>
                      <m:r>
                        <a:rPr lang="en-US" sz="22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p>
                          </m:sSubSup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𝑖𝑘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𝑖𝑖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−2</m:t>
                                      </m:r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640800" lvl="1" indent="-36576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the index of the data point corresponding to the </a:t>
                </a:r>
                <a:r>
                  <a:rPr lang="en-US" i="1" dirty="0"/>
                  <a:t>k</a:t>
                </a:r>
                <a:r>
                  <a:rPr lang="en-US" dirty="0"/>
                  <a:t>-th medoid</a:t>
                </a:r>
                <a:endParaRPr lang="el-GR" dirty="0"/>
              </a:p>
              <a:p>
                <a:pPr marL="560070" lvl="3" indent="-285750">
                  <a:spcBef>
                    <a:spcPts val="600"/>
                  </a:spcBef>
                  <a:buClr>
                    <a:schemeClr val="accent1"/>
                  </a:buClr>
                  <a:buSzPct val="70000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26" t="-11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grpSp>
        <p:nvGrpSpPr>
          <p:cNvPr id="6" name="Group 5"/>
          <p:cNvGrpSpPr/>
          <p:nvPr/>
        </p:nvGrpSpPr>
        <p:grpSpPr>
          <a:xfrm>
            <a:off x="3275856" y="1984333"/>
            <a:ext cx="3888432" cy="1156634"/>
            <a:chOff x="1949016" y="1984333"/>
            <a:chExt cx="3775112" cy="1156634"/>
          </a:xfrm>
        </p:grpSpPr>
        <p:sp>
          <p:nvSpPr>
            <p:cNvPr id="7" name="Left Brace 6"/>
            <p:cNvSpPr/>
            <p:nvPr/>
          </p:nvSpPr>
          <p:spPr>
            <a:xfrm rot="5400000">
              <a:off x="3484276" y="901116"/>
              <a:ext cx="704591" cy="377511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latin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459744" y="1984333"/>
                  <a:ext cx="936104" cy="4848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400" i="1" smtClean="0">
                                <a:latin typeface="Cambria Math"/>
                                <a:ea typeface="Cambria Math"/>
                              </a:rPr>
                              <m:t>ℰ</m:t>
                            </m:r>
                          </m:e>
                          <m:sub>
                            <m:sSup>
                              <m:sSupPr>
                                <m:ctrlPr>
                                  <a:rPr lang="el-GR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400" i="1" smtClean="0">
                                    <a:latin typeface="Cambria Math"/>
                                    <a:ea typeface="Cambria Math"/>
                                  </a:rPr>
                                  <m:t>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l-GR" dirty="0">
                    <a:latin typeface="Arial" pitchFamily="34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9744" y="1984333"/>
                  <a:ext cx="936104" cy="48481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32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23528" y="4869160"/>
                <a:ext cx="7776864" cy="1440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 smtClean="0">
                    <a:latin typeface="Arial" pitchFamily="34" charset="0"/>
                  </a:rPr>
                  <a:t>The intra-cluster variance in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Arial" pitchFamily="34" charset="0"/>
                  </a:rPr>
                  <a:t> is the weighted sum of the intra-cluster variances in the individual feature spaces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latin typeface="Arial" pitchFamily="34" charset="0"/>
                  </a:rPr>
                  <a:t> </a:t>
                </a:r>
                <a:r>
                  <a:rPr lang="en-US" sz="2400" u="sng" dirty="0" smtClean="0">
                    <a:latin typeface="Arial" pitchFamily="34" charset="0"/>
                  </a:rPr>
                  <a:t>under a common clustering</a:t>
                </a:r>
                <a:endParaRPr lang="el-GR" sz="2400" u="sng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9160"/>
                <a:ext cx="7776864" cy="1440160"/>
              </a:xfrm>
              <a:prstGeom prst="rect">
                <a:avLst/>
              </a:prstGeom>
              <a:blipFill rotWithShape="1">
                <a:blip r:embed="rId4"/>
                <a:stretch>
                  <a:fillRect l="-1016" r="-1094" b="-1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7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GUMKL Training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Iteratively update the clusters and the </a:t>
                </a:r>
                <a:r>
                  <a:rPr lang="en-US" dirty="0" smtClean="0"/>
                  <a:t>kernel weights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Cluster Update </a:t>
                </a:r>
              </a:p>
              <a:p>
                <a:pPr lvl="1"/>
                <a:r>
                  <a:rPr lang="en-US" dirty="0" smtClean="0"/>
                  <a:t>Keep the weights fixed</a:t>
                </a:r>
                <a:endParaRPr lang="en-US" dirty="0"/>
              </a:p>
              <a:p>
                <a:pPr lvl="1"/>
                <a:r>
                  <a:rPr lang="en-US" dirty="0"/>
                  <a:t>Compute the composite kernel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Apply the greedy medoid initialization procedure </a:t>
                </a:r>
                <a:r>
                  <a:rPr lang="en-US" dirty="0" smtClean="0"/>
                  <a:t>to pick initial medoids</a:t>
                </a:r>
              </a:p>
              <a:p>
                <a:pPr lvl="1"/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Employ </a:t>
                </a:r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-medoids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 space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</m:acc>
                  </m:oMath>
                </a14:m>
                <a:r>
                  <a:rPr lang="en-US" dirty="0" smtClean="0"/>
                  <a:t> to get the cluster assignments and their representatives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 medoids are greedily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reinitialized at each iteration</a:t>
                </a:r>
              </a:p>
              <a:p>
                <a:pPr lvl="1"/>
                <a:r>
                  <a:rPr lang="en-US" dirty="0" smtClean="0"/>
                  <a:t>Previous iteration medoids may be inappropriate, if the weights change significantly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84" t="-16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03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GUMKL Training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Weight </a:t>
                </a:r>
                <a:r>
                  <a:rPr lang="en-US" dirty="0"/>
                  <a:t>Update</a:t>
                </a:r>
              </a:p>
              <a:p>
                <a:pPr lvl="1"/>
                <a:r>
                  <a:rPr lang="en-US" dirty="0" smtClean="0"/>
                  <a:t>Keep the clusters fixed</a:t>
                </a:r>
                <a:endParaRPr lang="en-US" dirty="0"/>
              </a:p>
              <a:p>
                <a:pPr lvl="1"/>
                <a:r>
                  <a:rPr lang="en-US" dirty="0"/>
                  <a:t>The objective is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convex w.r.t. the weights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Closed-form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updates</a:t>
                </a:r>
                <a:r>
                  <a:rPr lang="en-US" dirty="0"/>
                  <a:t>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26" t="-11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979712" y="5293525"/>
                <a:ext cx="4987134" cy="799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en-US" sz="2400" b="1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argmin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2400" i="1">
                                          <a:latin typeface="Cambria Math"/>
                                          <a:ea typeface="Cambria Math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l-GR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sz="2400" i="1">
                                              <a:latin typeface="Cambria Math"/>
                                              <a:ea typeface="Cambria Math"/>
                                            </a:rPr>
                                            <m:t>ℋ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l-GR" sz="2400" dirty="0">
                                      <a:latin typeface="Arial" pitchFamily="34" charset="0"/>
                                    </a:rPr>
                                    <m:t> </m:t>
                                  </m:r>
                                </m:e>
                              </m:box>
                            </m:e>
                            <m:e>
                              <m:r>
                                <a:rPr lang="en-US" sz="2400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</a:rPr>
                        <m:t>𝑝</m:t>
                      </m:r>
                      <m:r>
                        <a:rPr lang="en-US" sz="24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l-GR" sz="2400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293525"/>
                <a:ext cx="4987134" cy="7997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083298" y="3602596"/>
                <a:ext cx="4779963" cy="1130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′=1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24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l-GR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l-GR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ℰ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l-GR" sz="2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l-GR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ℋ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l-GR" sz="2400" dirty="0">
                                                  <a:latin typeface="Arial" pitchFamily="34" charset="0"/>
                                                </a:rPr>
                                                <m:t> 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l-GR" sz="24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l-GR" sz="2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ℰ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l-GR" sz="24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l-GR" sz="2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ℋ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  <m:r>
                                                        <a:rPr lang="en-US" sz="2400" b="0" i="1" smtClean="0">
                                                          <a:latin typeface="Cambria Math"/>
                                                        </a:rPr>
                                                        <m:t>′</m:t>
                                                      </m:r>
                                                      <m:r>
                                                        <a:rPr lang="en-US" sz="2400" i="1">
                                                          <a:latin typeface="Cambria Math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l-GR" sz="2400" dirty="0">
                                                  <a:latin typeface="Arial" pitchFamily="34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>
                          <a:latin typeface="Cambria Math"/>
                        </a:rPr>
                        <m:t>, </m:t>
                      </m:r>
                      <m:r>
                        <a:rPr lang="en-US" sz="2400" i="1">
                          <a:latin typeface="Cambria Math"/>
                        </a:rPr>
                        <m:t>𝑝</m:t>
                      </m:r>
                      <m:r>
                        <a:rPr lang="en-US" sz="240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l-GR" sz="2400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298" y="3602596"/>
                <a:ext cx="4779963" cy="1130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 Analysis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2924944"/>
                <a:ext cx="8572560" cy="354900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 quality of the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kernels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is measured in terms of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intra-cluster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variance in the corresponding feature space</a:t>
                </a:r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sz="2000" dirty="0"/>
                  <a:t>Higher </a:t>
                </a:r>
                <a:r>
                  <a:rPr lang="en-US" sz="2000" dirty="0" smtClean="0"/>
                  <a:t>variance </a:t>
                </a:r>
                <a:r>
                  <a:rPr lang="en-US" sz="2000" dirty="0"/>
                  <a:t>results in a smaller </a:t>
                </a:r>
                <a:r>
                  <a:rPr lang="en-US" sz="2000" dirty="0" smtClean="0"/>
                  <a:t>kernel </a:t>
                </a:r>
                <a:r>
                  <a:rPr lang="en-US" sz="2000" dirty="0"/>
                  <a:t>weight</a:t>
                </a:r>
              </a:p>
              <a:p>
                <a:pPr lvl="1"/>
                <a:endParaRPr lang="en-US" sz="2000" dirty="0"/>
              </a:p>
              <a:p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Smaller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values</a:t>
                </a:r>
                <a:r>
                  <a:rPr lang="en-US" sz="2400" dirty="0"/>
                  <a:t> enhance the differences among the </a:t>
                </a:r>
                <a:r>
                  <a:rPr lang="en-US" sz="2400" dirty="0" smtClean="0"/>
                  <a:t>kernels, </a:t>
                </a:r>
                <a:r>
                  <a:rPr lang="en-US" sz="2400" dirty="0"/>
                  <a:t>resulting in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sparser </a:t>
                </a:r>
                <a:r>
                  <a:rPr lang="en-US" sz="24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weights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Small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 values are useful when few kernels are of good quality</a:t>
                </a:r>
              </a:p>
              <a:p>
                <a:pPr lvl="1"/>
                <a:r>
                  <a:rPr lang="en-US" sz="2000" dirty="0"/>
                  <a:t>High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 values are useful when all kernels are equally important</a:t>
                </a:r>
              </a:p>
              <a:p>
                <a:pPr lvl="1"/>
                <a:r>
                  <a:rPr lang="en-US" sz="2000" dirty="0"/>
                  <a:t>Intermediate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 values are more realistic in practice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2924944"/>
                <a:ext cx="8572560" cy="3549008"/>
              </a:xfrm>
              <a:blipFill rotWithShape="1">
                <a:blip r:embed="rId2"/>
                <a:stretch>
                  <a:fillRect l="-284" t="-1203" b="-6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-146604" y="1506218"/>
                <a:ext cx="4430572" cy="1044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2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/>
                                </a:rPr>
                                <m:t>′=1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𝑉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box>
                                        <m:box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22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l-GR" sz="2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l-GR" sz="2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ℰ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l-GR" sz="22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l-GR" sz="22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ℋ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l-GR" sz="2200" dirty="0">
                                                  <a:latin typeface="Arial" pitchFamily="34" charset="0"/>
                                                </a:rPr>
                                                <m:t> 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el-GR" sz="2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l-GR" sz="22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ℰ</m:t>
                                                  </m:r>
                                                </m:e>
                                                <m:sub>
                                                  <m:sSup>
                                                    <m:sSupPr>
                                                      <m:ctrlPr>
                                                        <a:rPr lang="el-GR" sz="22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l-GR" sz="22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ℋ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𝑣</m:t>
                                                      </m:r>
                                                      <m:r>
                                                        <a:rPr lang="en-US" sz="2200" b="0" i="1" smtClean="0">
                                                          <a:latin typeface="Cambria Math"/>
                                                        </a:rPr>
                                                        <m:t>′</m:t>
                                                      </m:r>
                                                      <m:r>
                                                        <a:rPr lang="en-US" sz="2200" i="1">
                                                          <a:latin typeface="Cambria Math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</m:sub>
                                              </m:sSub>
                                              <m:r>
                                                <m:rPr>
                                                  <m:nor/>
                                                </m:rPr>
                                                <a:rPr lang="el-GR" sz="2200" dirty="0">
                                                  <a:latin typeface="Arial" pitchFamily="34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</m:e>
                                  </m:d>
                                </m:e>
                                <m:sup>
                                  <m:box>
                                    <m:boxPr>
                                      <m:ctrlPr>
                                        <a:rPr lang="en-US" sz="2200" i="1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2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box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200">
                          <a:latin typeface="Cambria Math"/>
                        </a:rPr>
                        <m:t>, </m:t>
                      </m:r>
                      <m:r>
                        <a:rPr lang="en-US" sz="2200" i="1">
                          <a:latin typeface="Cambria Math"/>
                        </a:rPr>
                        <m:t>𝑝</m:t>
                      </m:r>
                      <m:r>
                        <a:rPr lang="en-US" sz="220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l-GR" sz="2200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604" y="1506218"/>
                <a:ext cx="4430572" cy="10441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265386" y="1657862"/>
                <a:ext cx="4592732" cy="740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1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b="1" i="1">
                                  <a:latin typeface="Cambria Math"/>
                                </a:rPr>
                              </m:ctrlPr>
                            </m:eqArrPr>
                            <m:e>
                              <m:box>
                                <m:boxPr>
                                  <m:ctrlPr>
                                    <a:rPr lang="en-US" sz="2200" b="1" i="1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i="1" smtClean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i="0">
                                          <a:latin typeface="Cambria Math"/>
                                        </a:rPr>
                                        <m:t>argmin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l-GR" sz="2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l-GR" sz="2200" i="1">
                                          <a:latin typeface="Cambria Math"/>
                                          <a:ea typeface="Cambria Math"/>
                                        </a:rPr>
                                        <m:t>ℰ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l-GR" sz="22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l-GR" sz="2200" i="1">
                                              <a:latin typeface="Cambria Math"/>
                                              <a:ea typeface="Cambria Math"/>
                                            </a:rPr>
                                            <m:t>ℋ</m:t>
                                          </m:r>
                                        </m:e>
                                        <m:sup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  <m:r>
                                            <a:rPr lang="en-US" sz="2200" i="1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l-GR" sz="2200" dirty="0">
                                      <a:latin typeface="Arial" pitchFamily="34" charset="0"/>
                                    </a:rPr>
                                    <m:t> </m:t>
                                  </m:r>
                                </m:e>
                              </m:box>
                            </m:e>
                            <m:e>
                              <m:r>
                                <a:rPr lang="en-US" sz="2200">
                                  <a:latin typeface="Cambria Math"/>
                                </a:rPr>
                                <m:t>0, 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  <m:r>
                        <a:rPr lang="en-US" sz="2200" b="0" i="0" smtClean="0">
                          <a:latin typeface="Cambria Math"/>
                        </a:rPr>
                        <m:t>, </m:t>
                      </m:r>
                      <m:r>
                        <a:rPr lang="en-US" sz="2200" b="0" i="1" smtClean="0">
                          <a:latin typeface="Cambria Math"/>
                        </a:rPr>
                        <m:t>𝑝</m:t>
                      </m:r>
                      <m:r>
                        <a:rPr lang="en-US" sz="2200" b="0" i="0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l-GR" sz="2200" dirty="0"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86" y="1657862"/>
                <a:ext cx="4592732" cy="7409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7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/>
              <a:t>Multiple Kernel Learning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 Space Clustering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Greedy Unsupervised Multiple Kernel Learning</a:t>
            </a:r>
            <a:endParaRPr lang="en-US" dirty="0"/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Evaluation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27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compared </a:t>
                </a:r>
                <a:r>
                  <a:rPr lang="en-US" u="sng" dirty="0" smtClean="0"/>
                  <a:t>GUMKL</a:t>
                </a:r>
                <a:r>
                  <a:rPr lang="en-US" dirty="0" smtClean="0"/>
                  <a:t> </a:t>
                </a:r>
                <a:r>
                  <a:rPr lang="en-US" dirty="0"/>
                  <a:t>for various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values </a:t>
                </a:r>
                <a:r>
                  <a:rPr lang="en-US" dirty="0" smtClean="0"/>
                  <a:t>to two baselines:</a:t>
                </a:r>
                <a:endParaRPr lang="en-US" dirty="0"/>
              </a:p>
              <a:p>
                <a:pPr lvl="1"/>
                <a:r>
                  <a:rPr lang="en-US" dirty="0"/>
                  <a:t>The best single </a:t>
                </a:r>
                <a:r>
                  <a:rPr lang="en-US" dirty="0" smtClean="0"/>
                  <a:t>kernel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𝑝</m:t>
                    </m:r>
                    <m:r>
                      <a:rPr lang="en-US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Uniform weighting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Goals</a:t>
                </a:r>
              </a:p>
              <a:p>
                <a:pPr lvl="1"/>
                <a:r>
                  <a:rPr lang="en-US" dirty="0"/>
                  <a:t>Investigate the impact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value</a:t>
                </a:r>
              </a:p>
              <a:p>
                <a:pPr lvl="1"/>
                <a:r>
                  <a:rPr lang="en-US" dirty="0"/>
                  <a:t>Examine the efficacy of </a:t>
                </a:r>
                <a:r>
                  <a:rPr lang="en-US" dirty="0" smtClean="0"/>
                  <a:t>kernel weighting under GUMKL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26" t="-8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16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Corel</a:t>
            </a:r>
            <a:r>
              <a:rPr lang="en-US" baseline="30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– Image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/>
              <a:t>34 classes</a:t>
            </a:r>
          </a:p>
          <a:p>
            <a:pPr lvl="1"/>
            <a:r>
              <a:rPr lang="en-US" dirty="0"/>
              <a:t>100 instances per </a:t>
            </a:r>
            <a:r>
              <a:rPr lang="en-US" dirty="0" smtClean="0"/>
              <a:t>class</a:t>
            </a:r>
            <a:endParaRPr lang="en-US" dirty="0"/>
          </a:p>
          <a:p>
            <a:pPr lvl="1"/>
            <a:r>
              <a:rPr lang="en-US" dirty="0" smtClean="0"/>
              <a:t>Great variance in </a:t>
            </a:r>
            <a:r>
              <a:rPr lang="en-US" dirty="0"/>
              <a:t>terms </a:t>
            </a:r>
            <a:r>
              <a:rPr lang="en-US" dirty="0" smtClean="0"/>
              <a:t>of color</a:t>
            </a:r>
            <a:r>
              <a:rPr lang="en-US" dirty="0"/>
              <a:t>, </a:t>
            </a:r>
            <a:r>
              <a:rPr lang="en-US" dirty="0" smtClean="0"/>
              <a:t>lighting, and </a:t>
            </a:r>
            <a:r>
              <a:rPr lang="en-US" dirty="0"/>
              <a:t>background </a:t>
            </a:r>
            <a:r>
              <a:rPr lang="en-US" dirty="0" smtClean="0"/>
              <a:t>composition within each class</a:t>
            </a:r>
          </a:p>
          <a:p>
            <a:pPr lvl="1"/>
            <a:r>
              <a:rPr lang="en-US" dirty="0" smtClean="0"/>
              <a:t>Seven modalities </a:t>
            </a:r>
            <a:r>
              <a:rPr lang="en-US" dirty="0"/>
              <a:t>(color and texture</a:t>
            </a:r>
            <a:r>
              <a:rPr lang="en-US" dirty="0" smtClean="0"/>
              <a:t>) are available, which naturally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produce seven base kernels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We extracted </a:t>
            </a:r>
            <a:r>
              <a:rPr lang="en-US" dirty="0"/>
              <a:t>several four class </a:t>
            </a:r>
            <a:r>
              <a:rPr lang="en-US" dirty="0" smtClean="0"/>
              <a:t>subsets for the experiments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7282" y="6125234"/>
            <a:ext cx="8661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http://www.cs.virginia.edu/~xj3a/research/CBIR/Download.htm</a:t>
            </a:r>
            <a:endParaRPr lang="en-US" sz="1200" dirty="0" smtClean="0">
              <a:latin typeface="Arial" pitchFamily="34" charset="0"/>
            </a:endParaRPr>
          </a:p>
          <a:p>
            <a:endParaRPr lang="el-GR" sz="1200" baseline="30000" dirty="0">
              <a:latin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1560" y="5371237"/>
            <a:ext cx="7427150" cy="650051"/>
            <a:chOff x="869125" y="4847387"/>
            <a:chExt cx="7427150" cy="65005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125" y="4847387"/>
              <a:ext cx="371475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59263"/>
              <a:ext cx="372427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89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to </a:t>
            </a:r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Multiple Kernel Learning</a:t>
            </a:r>
            <a:endParaRPr lang="en-US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Feature Space Clustering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Greedy Unsupervised Multiple Kernel Learning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Experimental Evaluation</a:t>
            </a:r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Linear kernels </a:t>
            </a:r>
            <a:r>
              <a:rPr lang="en-US" dirty="0"/>
              <a:t>are adopted for all </a:t>
            </a:r>
            <a:r>
              <a:rPr lang="en-US" dirty="0" smtClean="0"/>
              <a:t>modalities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number of clusters is set equal to the true number of classes in the dataset</a:t>
            </a:r>
          </a:p>
          <a:p>
            <a:endParaRPr lang="en-US" dirty="0"/>
          </a:p>
          <a:p>
            <a:r>
              <a:rPr lang="en-US" dirty="0"/>
              <a:t>Performance is measured in terms of NMI</a:t>
            </a:r>
          </a:p>
          <a:p>
            <a:pPr lvl="1"/>
            <a:r>
              <a:rPr lang="en-US" dirty="0"/>
              <a:t>Higher NMI values indicate a better match between cluster and class </a:t>
            </a:r>
            <a:r>
              <a:rPr lang="en-US" dirty="0" smtClean="0"/>
              <a:t>labels</a:t>
            </a:r>
          </a:p>
          <a:p>
            <a:pPr lvl="1"/>
            <a:endParaRPr lang="en-US" dirty="0"/>
          </a:p>
          <a:p>
            <a:r>
              <a:rPr lang="en-US" dirty="0" smtClean="0"/>
              <a:t>On the following we present results for five representative subsets of the corel collection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30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93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44624"/>
            <a:ext cx="8572560" cy="1143000"/>
          </a:xfrm>
        </p:spPr>
        <p:txBody>
          <a:bodyPr/>
          <a:lstStyle/>
          <a:p>
            <a:r>
              <a:rPr lang="en-US" dirty="0" smtClean="0"/>
              <a:t>Weight Distribution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-17794" y="5643912"/>
                <a:ext cx="8461604" cy="83004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increases </a:t>
                </a:r>
                <a:r>
                  <a:rPr lang="en-US" dirty="0"/>
                  <a:t>the </a:t>
                </a:r>
                <a:r>
                  <a:rPr lang="en-US" dirty="0" smtClean="0"/>
                  <a:t>weights </a:t>
                </a:r>
                <a:r>
                  <a:rPr lang="en-US" dirty="0"/>
                  <a:t>distribution becomes less </a:t>
                </a:r>
                <a:r>
                  <a:rPr lang="en-US" dirty="0" smtClean="0"/>
                  <a:t>sparse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-17794" y="5643912"/>
                <a:ext cx="8461604" cy="830040"/>
              </a:xfrm>
              <a:blipFill rotWithShape="1">
                <a:blip r:embed="rId2"/>
                <a:stretch>
                  <a:fillRect l="-432" t="-11765" b="-154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31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/>
          <a:stretch/>
        </p:blipFill>
        <p:spPr bwMode="auto">
          <a:xfrm>
            <a:off x="95005" y="1220502"/>
            <a:ext cx="8881301" cy="44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Performance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3" y="1484784"/>
            <a:ext cx="8863965" cy="523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2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274638"/>
            <a:ext cx="86649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GUMKL systematically outperforms both baselines</a:t>
                </a:r>
              </a:p>
              <a:p>
                <a:pPr lvl="1"/>
                <a:r>
                  <a:rPr lang="en-US" dirty="0" smtClean="0"/>
                  <a:t>Exploiting multiple kernels and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appropriately ranking these kernels</a:t>
                </a:r>
                <a:r>
                  <a:rPr lang="en-US" dirty="0" smtClean="0"/>
                  <a:t> can boost clustering accuracy </a:t>
                </a:r>
                <a:r>
                  <a:rPr lang="en-US" dirty="0"/>
                  <a:t>→ Assign weights to the </a:t>
                </a:r>
                <a:r>
                  <a:rPr lang="en-US" dirty="0" smtClean="0"/>
                  <a:t>kernels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 single kernel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 is even worse than equally considering all kernels</a:t>
                </a:r>
              </a:p>
              <a:p>
                <a:pPr lvl="1"/>
                <a:r>
                  <a:rPr lang="en-US" dirty="0" smtClean="0"/>
                  <a:t>Choosing a single kernel results in loss of information</a:t>
                </a:r>
              </a:p>
              <a:p>
                <a:pPr lvl="1"/>
                <a:r>
                  <a:rPr lang="en-US" dirty="0"/>
                  <a:t>Sparse </a:t>
                </a:r>
                <a:r>
                  <a:rPr lang="en-US" dirty="0" smtClean="0"/>
                  <a:t>solutions suffer from poor performance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GUMKL seems to be quite insensitive to the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, if extremes are avoided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2.5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≤3.5</m:t>
                    </m:r>
                  </m:oMath>
                </a14:m>
                <a:r>
                  <a:rPr lang="en-US" dirty="0" smtClean="0"/>
                  <a:t> achieves the highest NMI</a:t>
                </a:r>
              </a:p>
              <a:p>
                <a:pPr lvl="1"/>
                <a:r>
                  <a:rPr lang="en-US" dirty="0" smtClean="0"/>
                  <a:t>A balance between high sparsity and high uniformity is preferable</a:t>
                </a:r>
              </a:p>
              <a:p>
                <a:pPr lvl="1"/>
                <a:r>
                  <a:rPr lang="en-US" dirty="0" smtClean="0"/>
                  <a:t>Controlling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distribution of the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weights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parameter) is important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84" t="-1627" b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33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94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/>
              <a:t>Multiple Kernel Learning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 Space Clustering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Greedy Unsupervised Multiple Kernel Learning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Experimental Evaluation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Summary</a:t>
            </a:r>
            <a:endParaRPr lang="el-GR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34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14282" y="6492240"/>
            <a:ext cx="8572560" cy="365760"/>
          </a:xfrm>
        </p:spPr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6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484784"/>
            <a:ext cx="8245580" cy="511256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studied the multiple kernel learning problem under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unsupervised setting</a:t>
            </a:r>
          </a:p>
          <a:p>
            <a:endParaRPr lang="en-US" dirty="0"/>
          </a:p>
          <a:p>
            <a:r>
              <a:rPr lang="en-US" dirty="0" smtClean="0"/>
              <a:t>We proposed an iterative method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linearly combining a set of base kernels</a:t>
            </a:r>
            <a:r>
              <a:rPr lang="en-US" dirty="0" smtClean="0"/>
              <a:t> by optimizing the intra-cluster variance objective</a:t>
            </a:r>
          </a:p>
          <a:p>
            <a:endParaRPr lang="en-US" dirty="0"/>
          </a:p>
          <a:p>
            <a:r>
              <a:rPr lang="en-US" dirty="0" smtClean="0"/>
              <a:t>We derived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closed-form expressions </a:t>
            </a:r>
            <a:r>
              <a:rPr lang="en-US" dirty="0" smtClean="0"/>
              <a:t>for the weights</a:t>
            </a:r>
          </a:p>
          <a:p>
            <a:endParaRPr lang="en-US" dirty="0"/>
          </a:p>
          <a:p>
            <a:r>
              <a:rPr lang="en-US" dirty="0" smtClean="0"/>
              <a:t>We introduced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parameter that moderates the sparsity of the weights</a:t>
            </a:r>
            <a:r>
              <a:rPr lang="en-US" dirty="0" smtClean="0"/>
              <a:t>, allowing all kernels to </a:t>
            </a:r>
            <a:r>
              <a:rPr lang="en-US" dirty="0"/>
              <a:t>contribute to the </a:t>
            </a:r>
            <a:r>
              <a:rPr lang="en-US" dirty="0" smtClean="0"/>
              <a:t>solution, albeit </a:t>
            </a:r>
            <a:r>
              <a:rPr lang="en-US" dirty="0"/>
              <a:t>with distinct </a:t>
            </a:r>
            <a:r>
              <a:rPr lang="en-US" dirty="0" smtClean="0"/>
              <a:t>degrees</a:t>
            </a:r>
          </a:p>
          <a:p>
            <a:endParaRPr lang="en-US" dirty="0"/>
          </a:p>
          <a:p>
            <a:r>
              <a:rPr lang="en-US" dirty="0" smtClean="0"/>
              <a:t>We provided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experimental results </a:t>
            </a:r>
            <a:r>
              <a:rPr lang="en-US" dirty="0" smtClean="0"/>
              <a:t>for the efficacy of our framework</a:t>
            </a:r>
            <a:endParaRPr lang="el-GR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45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36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333520" y="2921169"/>
            <a:ext cx="2476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tyle Script" pitchFamily="66" charset="0"/>
              </a:rPr>
              <a:t>Thank you!</a:t>
            </a:r>
            <a:endParaRPr lang="el-GR" sz="60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3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Kernel-based Learning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3068960"/>
            <a:ext cx="8572560" cy="3404992"/>
          </a:xfrm>
        </p:spPr>
        <p:txBody>
          <a:bodyPr/>
          <a:lstStyle/>
          <a:p>
            <a:r>
              <a:rPr lang="en-US" dirty="0" smtClean="0"/>
              <a:t>Kernel methods are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very effective</a:t>
            </a:r>
            <a:r>
              <a:rPr lang="en-US" dirty="0" smtClean="0"/>
              <a:t>, if an appropriate kernel for the learning task is available</a:t>
            </a:r>
          </a:p>
          <a:p>
            <a:endParaRPr lang="en-US" dirty="0" smtClean="0"/>
          </a:p>
          <a:p>
            <a:r>
              <a:rPr lang="en-US" dirty="0" smtClean="0"/>
              <a:t>Which is the most appropriate kernel?</a:t>
            </a:r>
          </a:p>
          <a:p>
            <a:pPr lvl="1"/>
            <a:r>
              <a:rPr lang="en-US" dirty="0" smtClean="0"/>
              <a:t>A very difficult question to answer</a:t>
            </a:r>
          </a:p>
          <a:p>
            <a:pPr lvl="1"/>
            <a:r>
              <a:rPr lang="en-US" dirty="0" smtClean="0"/>
              <a:t>The application of kernel methods is severely limited by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sensitivity to the choice of the kernel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00034" y="1700808"/>
                <a:ext cx="7715304" cy="108012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</a:rPr>
                  <a:t>Given a dataset,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𝒳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</a:rPr>
                  <a:t>, and a corresponding kernel matrix,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𝐾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</a:rPr>
                  <a:t>, we </a:t>
                </a:r>
                <a:r>
                  <a:rPr lang="en-US" sz="2000" dirty="0">
                    <a:solidFill>
                      <a:schemeClr val="tx1"/>
                    </a:solidFill>
                    <a:latin typeface="Arial" pitchFamily="34" charset="0"/>
                  </a:rPr>
                  <a:t>aim at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itchFamily="34" charset="0"/>
                  </a:rPr>
                  <a:t>training a learner by using solely the kernel entries</a:t>
                </a:r>
                <a:endParaRPr lang="el-GR" sz="2000" i="1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1700808"/>
                <a:ext cx="7715304" cy="10801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67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-243408"/>
            <a:ext cx="8572560" cy="1143000"/>
          </a:xfrm>
        </p:spPr>
        <p:txBody>
          <a:bodyPr/>
          <a:lstStyle/>
          <a:p>
            <a:r>
              <a:rPr lang="en-US" dirty="0" smtClean="0"/>
              <a:t>Multiple Kernel Learning (MKL)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2492896"/>
            <a:ext cx="8572560" cy="3888432"/>
          </a:xfrm>
        </p:spPr>
        <p:txBody>
          <a:bodyPr>
            <a:normAutofit/>
          </a:bodyPr>
          <a:lstStyle/>
          <a:p>
            <a:r>
              <a:rPr lang="en-US" dirty="0" smtClean="0"/>
              <a:t>Base kernels may describe:</a:t>
            </a:r>
          </a:p>
          <a:p>
            <a:pPr lvl="1"/>
            <a:r>
              <a:rPr lang="en-US" dirty="0" smtClean="0"/>
              <a:t>Different notions of similarity in the data, e.g. through different kernel functions</a:t>
            </a:r>
          </a:p>
          <a:p>
            <a:pPr lvl="1"/>
            <a:r>
              <a:rPr lang="en-US" dirty="0" smtClean="0"/>
              <a:t>Different modalities of the same instances, e.g. text, video, audio</a:t>
            </a:r>
          </a:p>
          <a:p>
            <a:pPr lvl="1"/>
            <a:endParaRPr lang="en-US" dirty="0"/>
          </a:p>
          <a:p>
            <a:r>
              <a:rPr lang="en-US" dirty="0" smtClean="0"/>
              <a:t>Most MKL studies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address the </a:t>
            </a:r>
            <a:r>
              <a:rPr lang="en-US" dirty="0" smtClean="0"/>
              <a:t>supervised setting</a:t>
            </a:r>
          </a:p>
          <a:p>
            <a:pPr lvl="1"/>
            <a:r>
              <a:rPr lang="en-US" dirty="0"/>
              <a:t>Usually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linear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kernel combination </a:t>
            </a:r>
            <a:r>
              <a:rPr lang="en-US" dirty="0"/>
              <a:t>is </a:t>
            </a:r>
            <a:r>
              <a:rPr lang="en-US" dirty="0" smtClean="0"/>
              <a:t>adopted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 work focuses on the unsupervised setting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320353"/>
            <a:ext cx="8501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G</a:t>
            </a:r>
            <a:r>
              <a:rPr lang="en-US" sz="1200" dirty="0">
                <a:latin typeface="Arial" pitchFamily="34" charset="0"/>
                <a:cs typeface="Times New Roman"/>
              </a:rPr>
              <a:t>ö</a:t>
            </a:r>
            <a:r>
              <a:rPr lang="en-US" sz="1200" dirty="0" smtClean="0">
                <a:latin typeface="Arial" pitchFamily="34" charset="0"/>
              </a:rPr>
              <a:t>nen, </a:t>
            </a:r>
            <a:r>
              <a:rPr lang="en-US" sz="1200" dirty="0">
                <a:latin typeface="Arial" pitchFamily="34" charset="0"/>
              </a:rPr>
              <a:t>M</a:t>
            </a:r>
            <a:r>
              <a:rPr lang="en-US" sz="1200" dirty="0" smtClean="0">
                <a:latin typeface="Arial" pitchFamily="34" charset="0"/>
              </a:rPr>
              <a:t>., Alpaydin, </a:t>
            </a:r>
            <a:r>
              <a:rPr lang="en-US" sz="1200" dirty="0">
                <a:latin typeface="Arial" pitchFamily="34" charset="0"/>
              </a:rPr>
              <a:t>E</a:t>
            </a:r>
            <a:r>
              <a:rPr lang="en-US" sz="1200" dirty="0" smtClean="0">
                <a:latin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</a:rPr>
              <a:t>Multiple kernel learning algorithms</a:t>
            </a:r>
            <a:r>
              <a:rPr lang="en-US" sz="1200" dirty="0" smtClean="0">
                <a:latin typeface="Arial" pitchFamily="34" charset="0"/>
              </a:rPr>
              <a:t>, JMLR, 2011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1052736"/>
            <a:ext cx="810821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u="sng" dirty="0" smtClean="0">
                <a:solidFill>
                  <a:schemeClr val="tx1"/>
                </a:solidFill>
                <a:latin typeface="Arial" pitchFamily="34" charset="0"/>
              </a:rPr>
              <a:t>MKL idea</a:t>
            </a:r>
          </a:p>
          <a:p>
            <a:pPr marL="0" lvl="1" algn="just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Instead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of using a single kernel,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</a:rPr>
              <a:t>learn a weighted combination of a set of predefined (base) kernels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to alleviate the kernel selection problem</a:t>
            </a:r>
          </a:p>
        </p:txBody>
      </p:sp>
    </p:spTree>
    <p:extLst>
      <p:ext uri="{BB962C8B-B14F-4D97-AF65-F5344CB8AC3E}">
        <p14:creationId xmlns:p14="http://schemas.microsoft.com/office/powerpoint/2010/main" val="26936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of the Kernel Combination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42844" y="1772816"/>
                <a:ext cx="8572560" cy="4701136"/>
              </a:xfrm>
            </p:spPr>
            <p:txBody>
              <a:bodyPr/>
              <a:lstStyle/>
              <a:p>
                <a:r>
                  <a:rPr lang="en-US" dirty="0" smtClean="0"/>
                  <a:t>A debate exists regarding the sparsity of the kernel combination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Usually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constraint on the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combination weights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controls the admissible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sparsity </a:t>
                </a:r>
                <a:r>
                  <a:rPr lang="en-US" dirty="0" smtClean="0"/>
                  <a:t>of the solution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-norm</a:t>
                </a:r>
                <a:r>
                  <a:rPr lang="en-US" baseline="30000" dirty="0"/>
                  <a:t>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-norm</a:t>
                </a:r>
                <a:r>
                  <a:rPr lang="en-US" baseline="30000" dirty="0"/>
                  <a:t>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</a:t>
                </a:r>
                <a:r>
                  <a:rPr lang="en-US" baseline="30000" dirty="0"/>
                  <a:t>3</a:t>
                </a:r>
                <a:r>
                  <a:rPr lang="en-US" dirty="0"/>
                  <a:t>, weight </a:t>
                </a:r>
                <a:r>
                  <a:rPr lang="en-US" dirty="0" smtClean="0"/>
                  <a:t>entropy</a:t>
                </a:r>
                <a:r>
                  <a:rPr lang="en-US" baseline="30000" dirty="0" smtClean="0"/>
                  <a:t>4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norm → sparse solutions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-norm → </a:t>
                </a:r>
                <a:r>
                  <a:rPr lang="en-US" dirty="0" smtClean="0"/>
                  <a:t>less sparse solutions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increases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42844" y="1772816"/>
                <a:ext cx="8572560" cy="4701136"/>
              </a:xfrm>
              <a:blipFill rotWithShape="1">
                <a:blip r:embed="rId2"/>
                <a:stretch>
                  <a:fillRect l="-426" t="-1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365665"/>
            <a:ext cx="81021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Valizadegan, H., Jin, R., </a:t>
            </a:r>
            <a:r>
              <a:rPr lang="en-US" sz="1200" i="1" dirty="0" smtClean="0">
                <a:latin typeface="Arial" pitchFamily="34" charset="0"/>
              </a:rPr>
              <a:t>Generalized maximum margin clustering and unsupervised kernel learning</a:t>
            </a:r>
            <a:r>
              <a:rPr lang="en-US" sz="1200" dirty="0" smtClean="0">
                <a:latin typeface="Arial" pitchFamily="34" charset="0"/>
              </a:rPr>
              <a:t>, NIPS, 2006</a:t>
            </a:r>
          </a:p>
          <a:p>
            <a:r>
              <a:rPr lang="en-US" sz="1200" baseline="30000" dirty="0" smtClean="0">
                <a:latin typeface="Arial" pitchFamily="34" charset="0"/>
              </a:rPr>
              <a:t>2 </a:t>
            </a:r>
            <a:r>
              <a:rPr lang="en-US" sz="1200" dirty="0" smtClean="0">
                <a:latin typeface="Arial" pitchFamily="34" charset="0"/>
              </a:rPr>
              <a:t>Zhao, B., Kwok, J.T., Zhang, C., </a:t>
            </a:r>
            <a:r>
              <a:rPr lang="en-US" sz="1200" i="1" dirty="0" smtClean="0">
                <a:latin typeface="Arial" pitchFamily="34" charset="0"/>
              </a:rPr>
              <a:t>Multiple kernel clustering</a:t>
            </a:r>
            <a:r>
              <a:rPr lang="en-US" sz="1200" dirty="0" smtClean="0">
                <a:latin typeface="Arial" pitchFamily="34" charset="0"/>
              </a:rPr>
              <a:t>, SDM, 2009</a:t>
            </a:r>
          </a:p>
          <a:p>
            <a:r>
              <a:rPr lang="en-US" sz="1200" baseline="30000" dirty="0" smtClean="0">
                <a:latin typeface="Arial" pitchFamily="34" charset="0"/>
              </a:rPr>
              <a:t>3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Kloft, M., Brefeld, U., Sonnenburg, S., Laskov, P., </a:t>
            </a:r>
            <a:r>
              <a:rPr lang="en-US" sz="1200" dirty="0" smtClean="0">
                <a:latin typeface="Arial" pitchFamily="34" charset="0"/>
              </a:rPr>
              <a:t>M</a:t>
            </a:r>
            <a:r>
              <a:rPr lang="en-US" sz="1200" dirty="0" smtClean="0">
                <a:latin typeface="Arial" pitchFamily="34" charset="0"/>
                <a:cs typeface="Times New Roman"/>
              </a:rPr>
              <a:t>ü</a:t>
            </a:r>
            <a:r>
              <a:rPr lang="en-US" sz="1200" dirty="0" smtClean="0">
                <a:latin typeface="Arial" pitchFamily="34" charset="0"/>
              </a:rPr>
              <a:t>ller</a:t>
            </a:r>
            <a:r>
              <a:rPr lang="en-US" sz="1200" dirty="0">
                <a:latin typeface="Arial" pitchFamily="34" charset="0"/>
              </a:rPr>
              <a:t>, K.R., Zien, </a:t>
            </a:r>
            <a:r>
              <a:rPr lang="en-US" sz="1200" dirty="0" smtClean="0">
                <a:latin typeface="Arial" pitchFamily="34" charset="0"/>
              </a:rPr>
              <a:t>A., </a:t>
            </a:r>
            <a:r>
              <a:rPr lang="en-US" sz="1200" i="1" dirty="0" smtClean="0">
                <a:latin typeface="Arial" pitchFamily="34" charset="0"/>
              </a:rPr>
              <a:t>Efficient</a:t>
            </a:r>
            <a:r>
              <a:rPr lang="en-US" sz="1200" i="1" dirty="0">
                <a:latin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</a:rPr>
              <a:t>and </a:t>
            </a:r>
            <a:r>
              <a:rPr lang="en-US" sz="1200" i="1" dirty="0">
                <a:latin typeface="Arial" pitchFamily="34" charset="0"/>
              </a:rPr>
              <a:t>accurate lp-norm multiple kernel </a:t>
            </a:r>
            <a:r>
              <a:rPr lang="en-US" sz="1200" i="1" dirty="0" smtClean="0">
                <a:latin typeface="Arial" pitchFamily="34" charset="0"/>
              </a:rPr>
              <a:t>learning</a:t>
            </a:r>
            <a:r>
              <a:rPr lang="en-US" sz="1200" dirty="0">
                <a:latin typeface="Arial" pitchFamily="34" charset="0"/>
              </a:rPr>
              <a:t>,</a:t>
            </a:r>
            <a:r>
              <a:rPr lang="en-US" sz="1200" dirty="0" smtClean="0">
                <a:latin typeface="Arial" pitchFamily="34" charset="0"/>
              </a:rPr>
              <a:t> NIPS, 2009</a:t>
            </a:r>
          </a:p>
          <a:p>
            <a:r>
              <a:rPr lang="en-US" sz="1200" baseline="30000" dirty="0" smtClean="0">
                <a:latin typeface="Arial" pitchFamily="34" charset="0"/>
              </a:rPr>
              <a:t>4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Lange, T., Buhmann, J.M</a:t>
            </a:r>
            <a:r>
              <a:rPr lang="en-US" sz="1200" dirty="0" smtClean="0">
                <a:latin typeface="Arial" pitchFamily="34" charset="0"/>
              </a:rPr>
              <a:t>., </a:t>
            </a:r>
            <a:r>
              <a:rPr lang="en-US" sz="1200" i="1" dirty="0">
                <a:latin typeface="Arial" pitchFamily="34" charset="0"/>
              </a:rPr>
              <a:t>Fusion of similarity data in </a:t>
            </a:r>
            <a:r>
              <a:rPr lang="en-US" sz="1200" i="1" dirty="0" smtClean="0">
                <a:latin typeface="Arial" pitchFamily="34" charset="0"/>
              </a:rPr>
              <a:t>clustering</a:t>
            </a:r>
            <a:r>
              <a:rPr lang="en-US" sz="1200" dirty="0">
                <a:latin typeface="Arial" pitchFamily="34" charset="0"/>
              </a:rPr>
              <a:t>,</a:t>
            </a:r>
            <a:r>
              <a:rPr lang="en-US" sz="1200" dirty="0" smtClean="0">
                <a:latin typeface="Arial" pitchFamily="34" charset="0"/>
              </a:rPr>
              <a:t> NIPS 2005</a:t>
            </a:r>
            <a:endParaRPr lang="en-US" sz="1200" baseline="30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Sparsity of the Kernel Combination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Sparse combinations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Are c</a:t>
            </a:r>
            <a:r>
              <a:rPr lang="el-GR" dirty="0"/>
              <a:t>haracterized by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reduced complexity </a:t>
            </a:r>
            <a:r>
              <a:rPr lang="el-GR" dirty="0"/>
              <a:t>and enhance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interpretability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Assumption: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Some kernels are irrelevant for the underlying problem, or noisy (degenerate kernels)</a:t>
            </a:r>
          </a:p>
          <a:p>
            <a:pPr lvl="1"/>
            <a:endParaRPr lang="en-US" dirty="0"/>
          </a:p>
          <a:p>
            <a:r>
              <a:rPr lang="en-US" dirty="0"/>
              <a:t>However</a:t>
            </a:r>
          </a:p>
          <a:p>
            <a:pPr lvl="1"/>
            <a:r>
              <a:rPr lang="en-US" dirty="0"/>
              <a:t>Many </a:t>
            </a:r>
            <a:r>
              <a:rPr lang="en-US" dirty="0" smtClean="0"/>
              <a:t>studies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show that they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suffer from low accuracy </a:t>
            </a:r>
            <a:r>
              <a:rPr lang="en-US" dirty="0"/>
              <a:t>and are even outperformed by the uniform combination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Different kernels capture different aspects of the data</a:t>
            </a:r>
            <a:r>
              <a:rPr lang="en-US" dirty="0"/>
              <a:t>, hence all kernels are important, albeit to a different degree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951021"/>
            <a:ext cx="810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>
                <a:latin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</a:rPr>
              <a:t> Valizadegan, H., Jin, R., </a:t>
            </a:r>
            <a:r>
              <a:rPr lang="en-US" sz="1200" i="1" dirty="0" smtClean="0">
                <a:latin typeface="Arial" pitchFamily="34" charset="0"/>
              </a:rPr>
              <a:t>Generalized maximum margin clustering and unsupervised kernel learning</a:t>
            </a:r>
            <a:r>
              <a:rPr lang="en-US" sz="1200" dirty="0" smtClean="0">
                <a:latin typeface="Arial" pitchFamily="34" charset="0"/>
              </a:rPr>
              <a:t>, NIPS, 2006</a:t>
            </a:r>
          </a:p>
          <a:p>
            <a:r>
              <a:rPr lang="en-US" sz="1200" baseline="30000" dirty="0">
                <a:latin typeface="Arial" pitchFamily="34" charset="0"/>
              </a:rPr>
              <a:t>2</a:t>
            </a:r>
            <a:r>
              <a:rPr lang="en-US" sz="1200" dirty="0" smtClean="0">
                <a:latin typeface="Arial" pitchFamily="34" charset="0"/>
              </a:rPr>
              <a:t> </a:t>
            </a:r>
            <a:r>
              <a:rPr lang="en-US" sz="1200" dirty="0">
                <a:latin typeface="Arial" pitchFamily="34" charset="0"/>
              </a:rPr>
              <a:t>Kloft, M., Brefeld, U., Sonnenburg, S., Laskov, P., </a:t>
            </a:r>
            <a:r>
              <a:rPr lang="en-US" sz="1200" dirty="0" smtClean="0">
                <a:latin typeface="Arial" pitchFamily="34" charset="0"/>
              </a:rPr>
              <a:t>M</a:t>
            </a:r>
            <a:r>
              <a:rPr lang="en-US" sz="1200" dirty="0" smtClean="0">
                <a:latin typeface="Arial" pitchFamily="34" charset="0"/>
                <a:cs typeface="Times New Roman"/>
              </a:rPr>
              <a:t>ü</a:t>
            </a:r>
            <a:r>
              <a:rPr lang="en-US" sz="1200" dirty="0" smtClean="0">
                <a:latin typeface="Arial" pitchFamily="34" charset="0"/>
              </a:rPr>
              <a:t>ller</a:t>
            </a:r>
            <a:r>
              <a:rPr lang="en-US" sz="1200" dirty="0">
                <a:latin typeface="Arial" pitchFamily="34" charset="0"/>
              </a:rPr>
              <a:t>, K.R., Zien, </a:t>
            </a:r>
            <a:r>
              <a:rPr lang="en-US" sz="1200" dirty="0" smtClean="0">
                <a:latin typeface="Arial" pitchFamily="34" charset="0"/>
              </a:rPr>
              <a:t>A., </a:t>
            </a:r>
            <a:r>
              <a:rPr lang="en-US" sz="1200" i="1" dirty="0" smtClean="0">
                <a:latin typeface="Arial" pitchFamily="34" charset="0"/>
              </a:rPr>
              <a:t>Efficient</a:t>
            </a:r>
            <a:r>
              <a:rPr lang="en-US" sz="1200" i="1" dirty="0">
                <a:latin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</a:rPr>
              <a:t>and </a:t>
            </a:r>
            <a:r>
              <a:rPr lang="en-US" sz="1200" i="1" dirty="0">
                <a:latin typeface="Arial" pitchFamily="34" charset="0"/>
              </a:rPr>
              <a:t>accurate lp-norm multiple kernel </a:t>
            </a:r>
            <a:r>
              <a:rPr lang="en-US" sz="1200" i="1" dirty="0" smtClean="0">
                <a:latin typeface="Arial" pitchFamily="34" charset="0"/>
              </a:rPr>
              <a:t>learning</a:t>
            </a:r>
            <a:r>
              <a:rPr lang="en-US" sz="1200" dirty="0">
                <a:latin typeface="Arial" pitchFamily="34" charset="0"/>
              </a:rPr>
              <a:t>,</a:t>
            </a:r>
            <a:r>
              <a:rPr lang="en-US" sz="1200" dirty="0" smtClean="0">
                <a:latin typeface="Arial" pitchFamily="34" charset="0"/>
              </a:rPr>
              <a:t> NIPS, 2009</a:t>
            </a:r>
          </a:p>
        </p:txBody>
      </p:sp>
    </p:spTree>
    <p:extLst>
      <p:ext uri="{BB962C8B-B14F-4D97-AF65-F5344CB8AC3E}">
        <p14:creationId xmlns:p14="http://schemas.microsoft.com/office/powerpoint/2010/main" val="1258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focus on MKL clustering and optimize the intra-cluster variance objective</a:t>
            </a:r>
          </a:p>
          <a:p>
            <a:endParaRPr lang="en-US" dirty="0"/>
          </a:p>
          <a:p>
            <a:r>
              <a:rPr lang="en-US" dirty="0" smtClean="0"/>
              <a:t>We propose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linear combination </a:t>
            </a:r>
            <a:r>
              <a:rPr lang="en-US" dirty="0" smtClean="0"/>
              <a:t>for the base kernels</a:t>
            </a:r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incorporate a parameter to the combination that regulates the admissible sparsity </a:t>
            </a:r>
            <a:r>
              <a:rPr lang="en-US" dirty="0" smtClean="0"/>
              <a:t>of the weights</a:t>
            </a:r>
          </a:p>
          <a:p>
            <a:pPr lvl="1"/>
            <a:r>
              <a:rPr lang="en-US" dirty="0" smtClean="0"/>
              <a:t>Exploit the complementary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of all available kernels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Rank kernels</a:t>
            </a:r>
            <a:r>
              <a:rPr lang="en-US" dirty="0" smtClean="0"/>
              <a:t> according to the conveyed information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209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867616"/>
            <a:ext cx="857256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We devise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simple iterative procedure</a:t>
            </a:r>
            <a:r>
              <a:rPr lang="en-US" dirty="0" smtClean="0"/>
              <a:t> to recover the clusters and learn the kernel combination</a:t>
            </a:r>
          </a:p>
          <a:p>
            <a:pPr lvl="1"/>
            <a:r>
              <a:rPr lang="en-US" dirty="0" smtClean="0"/>
              <a:t>Iterative frameworks are constantly gaining ground in MKL</a:t>
            </a:r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-medoids is utilized</a:t>
            </a:r>
          </a:p>
          <a:p>
            <a:pPr lvl="1"/>
            <a:r>
              <a:rPr lang="en-US" dirty="0" smtClean="0"/>
              <a:t>The kernel mixing coefficients are estimated by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closed-form expressions</a:t>
            </a:r>
          </a:p>
          <a:p>
            <a:pPr lvl="1"/>
            <a:endParaRPr lang="en-US" dirty="0"/>
          </a:p>
          <a:p>
            <a:r>
              <a:rPr lang="en-US" dirty="0" smtClean="0"/>
              <a:t>We develop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greedy initialization strategy</a:t>
            </a:r>
            <a:r>
              <a:rPr lang="en-US" dirty="0" smtClean="0"/>
              <a:t> to avoid multiple restarts for </a:t>
            </a:r>
            <a:r>
              <a:rPr lang="en-US" i="1" dirty="0" smtClean="0"/>
              <a:t>k</a:t>
            </a:r>
            <a:r>
              <a:rPr lang="en-US" dirty="0" smtClean="0"/>
              <a:t>-medoids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7AC868-B2E8-4D55-B847-D0239F8D3E4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I.P.AN Research Group, University of Ioannina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1 - &amp;quot;Convex Mixture Models for Multi-view Clustering&amp;quot;&quot;/&gt;&lt;property id=&quot;20307&quot; value=&quot;260&quot;/&gt;&lt;/object&gt;&lt;object type=&quot;3&quot; unique_id=&quot;10061&quot;&gt;&lt;property id=&quot;20148&quot; value=&quot;5&quot;/&gt;&lt;property id=&quot;20300&quot; value=&quot;Slide 2 - &amp;quot;Outline&amp;quot;&quot;/&gt;&lt;property id=&quot;20307&quot; value=&quot;261&quot;/&gt;&lt;/object&gt;&lt;object type=&quot;3&quot; unique_id=&quot;10068&quot;&gt;&lt;property id=&quot;20148&quot; value=&quot;5&quot;/&gt;&lt;property id=&quot;20300&quot; value=&quot;Slide 4 - &amp;quot;Clustering&amp;quot;&quot;/&gt;&lt;property id=&quot;20307&quot; value=&quot;262&quot;/&gt;&lt;/object&gt;&lt;object type=&quot;3&quot; unique_id=&quot;10103&quot;&gt;&lt;property id=&quot;20148&quot; value=&quot;5&quot;/&gt;&lt;property id=&quot;20300&quot; value=&quot;Slide 5 - &amp;quot;Examples of Multi-view Data&amp;quot;&quot;/&gt;&lt;property id=&quot;20307&quot; value=&quot;263&quot;/&gt;&lt;/object&gt;&lt;object type=&quot;3&quot; unique_id=&quot;10158&quot;&gt;&lt;property id=&quot;20148&quot; value=&quot;5&quot;/&gt;&lt;property id=&quot;20300&quot; value=&quot;Slide 6 - &amp;quot;Multi-view Clustering&amp;quot;&quot;/&gt;&lt;property id=&quot;20307&quot; value=&quot;264&quot;/&gt;&lt;/object&gt;&lt;object type=&quot;3&quot; unique_id=&quot;10201&quot;&gt;&lt;property id=&quot;20148&quot; value=&quot;5&quot;/&gt;&lt;property id=&quot;20300&quot; value=&quot;Slide 7 - &amp;quot;Existing Work (1)&amp;quot;&quot;/&gt;&lt;property id=&quot;20307&quot; value=&quot;265&quot;/&gt;&lt;/object&gt;&lt;object type=&quot;3&quot; unique_id=&quot;10274&quot;&gt;&lt;property id=&quot;20148&quot; value=&quot;5&quot;/&gt;&lt;property id=&quot;20300&quot; value=&quot;Slide 8 - &amp;quot;Existing Work (2)&amp;quot;&quot;/&gt;&lt;property id=&quot;20307&quot; value=&quot;266&quot;/&gt;&lt;/object&gt;&lt;object type=&quot;3&quot; unique_id=&quot;10302&quot;&gt;&lt;property id=&quot;20148&quot; value=&quot;5&quot;/&gt;&lt;property id=&quot;20300&quot; value=&quot;Slide 9 - &amp;quot;Our Contribution&amp;quot;&quot;/&gt;&lt;property id=&quot;20307&quot; value=&quot;267&quot;/&gt;&lt;/object&gt;&lt;object type=&quot;3&quot; unique_id=&quot;10353&quot;&gt;&lt;property id=&quot;20148&quot; value=&quot;5&quot;/&gt;&lt;property id=&quot;20300&quot; value=&quot;Slide 11 - &amp;quot;Convex Mixture Models (CMM) (1)&amp;quot;&quot;/&gt;&lt;property id=&quot;20307&quot; value=&quot;268&quot;/&gt;&lt;/object&gt;&lt;object type=&quot;3&quot; unique_id=&quot;10420&quot;&gt;&lt;property id=&quot;20148&quot; value=&quot;5&quot;/&gt;&lt;property id=&quot;20300&quot; value=&quot;Slide 12 - &amp;quot;Convex Mixture Models (CMM) (2)&amp;quot;&quot;/&gt;&lt;property id=&quot;20307&quot; value=&quot;269&quot;/&gt;&lt;/object&gt;&lt;object type=&quot;3&quot; unique_id=&quot;10433&quot;&gt;&lt;property id=&quot;20148&quot; value=&quot;5&quot;/&gt;&lt;property id=&quot;20300&quot; value=&quot;Slide 13 - &amp;quot;Clustering with CMMs (1)&amp;quot;&quot;/&gt;&lt;property id=&quot;20307&quot; value=&quot;270&quot;/&gt;&lt;/object&gt;&lt;object type=&quot;3&quot; unique_id=&quot;10512&quot;&gt;&lt;property id=&quot;20148&quot; value=&quot;5&quot;/&gt;&lt;property id=&quot;20300&quot; value=&quot;Slide 14 - &amp;quot;Clustering with CMMs (2)&amp;quot;&quot;/&gt;&lt;property id=&quot;20307&quot; value=&quot;271&quot;/&gt;&lt;/object&gt;&lt;object type=&quot;3&quot; unique_id=&quot;10611&quot;&gt;&lt;property id=&quot;20148&quot; value=&quot;5&quot;/&gt;&lt;property id=&quot;20300&quot; value=&quot;Slide 15 - &amp;quot;Advantages of CMMs&amp;quot;&quot;/&gt;&lt;property id=&quot;20307&quot; value=&quot;272&quot;/&gt;&lt;/object&gt;&lt;object type=&quot;3&quot; unique_id=&quot;10657&quot;&gt;&lt;property id=&quot;20148&quot; value=&quot;5&quot;/&gt;&lt;property id=&quot;20300&quot; value=&quot;Slide 17 - &amp;quot;Multi-view CMMs&amp;quot;&quot;/&gt;&lt;property id=&quot;20307&quot; value=&quot;273&quot;/&gt;&lt;/object&gt;&lt;object type=&quot;3&quot; unique_id=&quot;10790&quot;&gt;&lt;property id=&quot;20148&quot; value=&quot;5&quot;/&gt;&lt;property id=&quot;20300&quot; value=&quot;Slide 18 - &amp;quot;Multi-view CMMs – Model (1)&amp;quot;&quot;/&gt;&lt;property id=&quot;20307&quot; value=&quot;274&quot;/&gt;&lt;/object&gt;&lt;object type=&quot;3&quot; unique_id=&quot;10876&quot;&gt;&lt;property id=&quot;20148&quot; value=&quot;5&quot;/&gt;&lt;property id=&quot;20300&quot; value=&quot;Slide 19 - &amp;quot;Multi-view CMMs – Model (2)&amp;quot;&quot;/&gt;&lt;property id=&quot;20307&quot; value=&quot;275&quot;/&gt;&lt;/object&gt;&lt;object type=&quot;3&quot; unique_id=&quot;10895&quot;&gt;&lt;property id=&quot;20148&quot; value=&quot;5&quot;/&gt;&lt;property id=&quot;20300&quot; value=&quot;Slide 20 - &amp;quot;Clustering with Multi-view CMMs (1)&amp;quot;&quot;/&gt;&lt;property id=&quot;20307&quot; value=&quot;276&quot;/&gt;&lt;/object&gt;&lt;object type=&quot;3&quot; unique_id=&quot;10896&quot;&gt;&lt;property id=&quot;20148&quot; value=&quot;5&quot;/&gt;&lt;property id=&quot;20300&quot; value=&quot;Slide 21 - &amp;quot;Clustering with Multi-view CMMs (2)&amp;quot;&quot;/&gt;&lt;property id=&quot;20307&quot; value=&quot;277&quot;/&gt;&lt;/object&gt;&lt;object type=&quot;3&quot; unique_id=&quot;10977&quot;&gt;&lt;property id=&quot;20148&quot; value=&quot;5&quot;/&gt;&lt;property id=&quot;20300&quot; value=&quot;Slide 23 - &amp;quot;Experimental Evaluation (1) &amp;quot;&quot;/&gt;&lt;property id=&quot;20307&quot; value=&quot;278&quot;/&gt;&lt;/object&gt;&lt;object type=&quot;3&quot; unique_id=&quot;11041&quot;&gt;&lt;property id=&quot;20148&quot; value=&quot;5&quot;/&gt;&lt;property id=&quot;20300&quot; value=&quot;Slide 24 - &amp;quot;Experimental Evaluation (2) &amp;quot;&quot;/&gt;&lt;property id=&quot;20307&quot; value=&quot;279&quot;/&gt;&lt;/object&gt;&lt;object type=&quot;3&quot; unique_id=&quot;11152&quot;&gt;&lt;property id=&quot;20148&quot; value=&quot;5&quot;/&gt;&lt;property id=&quot;20300&quot; value=&quot;Slide 25 - &amp;quot;Artificial Dataset&amp;quot;&quot;/&gt;&lt;property id=&quot;20307&quot; value=&quot;280&quot;/&gt;&lt;/object&gt;&lt;object type=&quot;3&quot; unique_id=&quot;11360&quot;&gt;&lt;property id=&quot;20148&quot; value=&quot;5&quot;/&gt;&lt;property id=&quot;20300&quot; value=&quot;Slide 26 - &amp;quot;Artificial Dataset - Results&amp;quot;&quot;/&gt;&lt;property id=&quot;20307&quot; value=&quot;281&quot;/&gt;&lt;/object&gt;&lt;object type=&quot;3&quot; unique_id=&quot;11673&quot;&gt;&lt;property id=&quot;20148&quot; value=&quot;5&quot;/&gt;&lt;property id=&quot;20300&quot; value=&quot;Slide 27 - &amp;quot;Artificial Dataset - Conclusions&amp;quot;&quot;/&gt;&lt;property id=&quot;20307&quot; value=&quot;282&quot;/&gt;&lt;/object&gt;&lt;object type=&quot;3&quot; unique_id=&quot;11849&quot;&gt;&lt;property id=&quot;20148&quot; value=&quot;5&quot;/&gt;&lt;property id=&quot;20300&quot; value=&quot;Slide 28 - &amp;quot;Document Archives&amp;quot;&quot;/&gt;&lt;property id=&quot;20307&quot; value=&quot;283&quot;/&gt;&lt;/object&gt;&lt;object type=&quot;3&quot; unique_id=&quot;12190&quot;&gt;&lt;property id=&quot;20148&quot; value=&quot;5&quot;/&gt;&lt;property id=&quot;20300&quot; value=&quot;Slide 29 - &amp;quot;Document Archives - Results&amp;quot;&quot;/&gt;&lt;property id=&quot;20307&quot; value=&quot;284&quot;/&gt;&lt;/object&gt;&lt;object type=&quot;3&quot; unique_id=&quot;12272&quot;&gt;&lt;property id=&quot;20148&quot; value=&quot;5&quot;/&gt;&lt;property id=&quot;20300&quot; value=&quot;Slide 30 - &amp;quot;Document Archives - Conclusions&amp;quot;&quot;/&gt;&lt;property id=&quot;20307&quot; value=&quot;285&quot;/&gt;&lt;/object&gt;&lt;object type=&quot;3&quot; unique_id=&quot;12357&quot;&gt;&lt;property id=&quot;20148&quot; value=&quot;5&quot;/&gt;&lt;property id=&quot;20300&quot; value=&quot;Slide 32 - &amp;quot;Summary&amp;quot;&quot;/&gt;&lt;property id=&quot;20307&quot; value=&quot;286&quot;/&gt;&lt;/object&gt;&lt;object type=&quot;3&quot; unique_id=&quot;12619&quot;&gt;&lt;property id=&quot;20148&quot; value=&quot;5&quot;/&gt;&lt;property id=&quot;20300&quot; value=&quot;Slide 33 - &amp;quot;Thank you for your attention!&amp;quot;&quot;/&gt;&lt;property id=&quot;20307&quot; value=&quot;287&quot;/&gt;&lt;/object&gt;&lt;object type=&quot;3&quot; unique_id=&quot;12830&quot;&gt;&lt;property id=&quot;20148&quot; value=&quot;5&quot;/&gt;&lt;property id=&quot;20300&quot; value=&quot;Slide 3 - &amp;quot;Outline&amp;quot;&quot;/&gt;&lt;property id=&quot;20307&quot; value=&quot;288&quot;/&gt;&lt;/object&gt;&lt;object type=&quot;3&quot; unique_id=&quot;12831&quot;&gt;&lt;property id=&quot;20148&quot; value=&quot;5&quot;/&gt;&lt;property id=&quot;20300&quot; value=&quot;Slide 10 - &amp;quot;Outline&amp;quot;&quot;/&gt;&lt;property id=&quot;20307&quot; value=&quot;289&quot;/&gt;&lt;/object&gt;&lt;object type=&quot;3&quot; unique_id=&quot;12832&quot;&gt;&lt;property id=&quot;20148&quot; value=&quot;5&quot;/&gt;&lt;property id=&quot;20300&quot; value=&quot;Slide 16 - &amp;quot;Outline&amp;quot;&quot;/&gt;&lt;property id=&quot;20307&quot; value=&quot;290&quot;/&gt;&lt;/object&gt;&lt;object type=&quot;3&quot; unique_id=&quot;12833&quot;&gt;&lt;property id=&quot;20148&quot; value=&quot;5&quot;/&gt;&lt;property id=&quot;20300&quot; value=&quot;Slide 22 - &amp;quot;Outline&amp;quot;&quot;/&gt;&lt;property id=&quot;20307&quot; value=&quot;291&quot;/&gt;&lt;/object&gt;&lt;object type=&quot;3&quot; unique_id=&quot;12834&quot;&gt;&lt;property id=&quot;20148&quot; value=&quot;5&quot;/&gt;&lt;property id=&quot;20300&quot; value=&quot;Slide 31 - &amp;quot;Outline&amp;quot;&quot;/&gt;&lt;property id=&quot;20307&quot; value=&quot;292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8850</TotalTime>
  <Words>3079</Words>
  <Application>Microsoft Office PowerPoint</Application>
  <PresentationFormat>On-screen Show (4:3)</PresentationFormat>
  <Paragraphs>380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Cambria Math</vt:lpstr>
      <vt:lpstr>Calibri</vt:lpstr>
      <vt:lpstr>Freestyle Script</vt:lpstr>
      <vt:lpstr>Wingdings</vt:lpstr>
      <vt:lpstr>Wingdings 2</vt:lpstr>
      <vt:lpstr>Times New Roman</vt:lpstr>
      <vt:lpstr>Custom Design</vt:lpstr>
      <vt:lpstr>Oriel</vt:lpstr>
      <vt:lpstr>Greedy Unsupervised Multiple Kernel Learning</vt:lpstr>
      <vt:lpstr>Outline</vt:lpstr>
      <vt:lpstr>Outline</vt:lpstr>
      <vt:lpstr>Kernel-based Learning</vt:lpstr>
      <vt:lpstr>Multiple Kernel Learning (MKL)</vt:lpstr>
      <vt:lpstr>Sparsity of the Kernel Combination</vt:lpstr>
      <vt:lpstr>Sparsity of the Kernel Combination</vt:lpstr>
      <vt:lpstr>Contribution</vt:lpstr>
      <vt:lpstr>Contribution</vt:lpstr>
      <vt:lpstr>Outline</vt:lpstr>
      <vt:lpstr>Feature Space Clustering</vt:lpstr>
      <vt:lpstr>Kernel Trick</vt:lpstr>
      <vt:lpstr>k-medoids in Feature Space</vt:lpstr>
      <vt:lpstr>k-medoids in Feature Space</vt:lpstr>
      <vt:lpstr>Greedy Medoid Initialization</vt:lpstr>
      <vt:lpstr>Greedy Medoid Initialization</vt:lpstr>
      <vt:lpstr>Greedy Medoid Initialization</vt:lpstr>
      <vt:lpstr>Outline</vt:lpstr>
      <vt:lpstr>Greedy Unsupervised Multiple Kernel Learning (GUMKL)</vt:lpstr>
      <vt:lpstr>Greedy Unsupervised Multiple Kernel Learning (GUMKL)</vt:lpstr>
      <vt:lpstr>Kernel Mixing</vt:lpstr>
      <vt:lpstr>GUMKL Objective</vt:lpstr>
      <vt:lpstr>GUMKL Objective</vt:lpstr>
      <vt:lpstr>GUMKL Training</vt:lpstr>
      <vt:lpstr>GUMKL Training</vt:lpstr>
      <vt:lpstr>Weight Update Analysis</vt:lpstr>
      <vt:lpstr>Outline</vt:lpstr>
      <vt:lpstr>Experimental Evaluation</vt:lpstr>
      <vt:lpstr>Dataset</vt:lpstr>
      <vt:lpstr>Experimental Setup</vt:lpstr>
      <vt:lpstr>Weight Distribution</vt:lpstr>
      <vt:lpstr>Clustering Performance</vt:lpstr>
      <vt:lpstr>Conclusions</vt:lpstr>
      <vt:lpstr>Outline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Belief Networks for Spam Filtering</dc:title>
  <dc:creator>Greg</dc:creator>
  <cp:lastModifiedBy>Greg</cp:lastModifiedBy>
  <cp:revision>890</cp:revision>
  <dcterms:created xsi:type="dcterms:W3CDTF">2007-10-04T08:18:04Z</dcterms:created>
  <dcterms:modified xsi:type="dcterms:W3CDTF">2012-12-17T16:16:25Z</dcterms:modified>
</cp:coreProperties>
</file>