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  <p:sldMasterId id="2147483721" r:id="rId2"/>
  </p:sldMasterIdLst>
  <p:notesMasterIdLst>
    <p:notesMasterId r:id="rId42"/>
  </p:notesMasterIdLst>
  <p:handoutMasterIdLst>
    <p:handoutMasterId r:id="rId43"/>
  </p:handoutMasterIdLst>
  <p:sldIdLst>
    <p:sldId id="260" r:id="rId3"/>
    <p:sldId id="332" r:id="rId4"/>
    <p:sldId id="349" r:id="rId5"/>
    <p:sldId id="262" r:id="rId6"/>
    <p:sldId id="263" r:id="rId7"/>
    <p:sldId id="264" r:id="rId8"/>
    <p:sldId id="345" r:id="rId9"/>
    <p:sldId id="344" r:id="rId10"/>
    <p:sldId id="346" r:id="rId11"/>
    <p:sldId id="350" r:id="rId12"/>
    <p:sldId id="339" r:id="rId13"/>
    <p:sldId id="340" r:id="rId14"/>
    <p:sldId id="303" r:id="rId15"/>
    <p:sldId id="305" r:id="rId16"/>
    <p:sldId id="331" r:id="rId17"/>
    <p:sldId id="351" r:id="rId18"/>
    <p:sldId id="310" r:id="rId19"/>
    <p:sldId id="311" r:id="rId20"/>
    <p:sldId id="313" r:id="rId21"/>
    <p:sldId id="314" r:id="rId22"/>
    <p:sldId id="315" r:id="rId23"/>
    <p:sldId id="320" r:id="rId24"/>
    <p:sldId id="318" r:id="rId25"/>
    <p:sldId id="319" r:id="rId26"/>
    <p:sldId id="317" r:id="rId27"/>
    <p:sldId id="352" r:id="rId28"/>
    <p:sldId id="321" r:id="rId29"/>
    <p:sldId id="323" r:id="rId30"/>
    <p:sldId id="341" r:id="rId31"/>
    <p:sldId id="342" r:id="rId32"/>
    <p:sldId id="324" r:id="rId33"/>
    <p:sldId id="326" r:id="rId34"/>
    <p:sldId id="325" r:id="rId35"/>
    <p:sldId id="328" r:id="rId36"/>
    <p:sldId id="327" r:id="rId37"/>
    <p:sldId id="343" r:id="rId38"/>
    <p:sldId id="353" r:id="rId39"/>
    <p:sldId id="348" r:id="rId40"/>
    <p:sldId id="347" r:id="rId41"/>
  </p:sldIdLst>
  <p:sldSz cx="9144000" cy="6858000" type="screen4x3"/>
  <p:notesSz cx="6400800" cy="8686800"/>
  <p:embeddedFontLst>
    <p:embeddedFont>
      <p:font typeface="Monotype Corsiva" pitchFamily="66" charset="0"/>
      <p:italic r:id="rId44"/>
    </p:embeddedFont>
    <p:embeddedFont>
      <p:font typeface="FreesiaUPC" pitchFamily="34" charset="-34"/>
      <p:regular r:id="rId45"/>
      <p:bold r:id="rId46"/>
      <p:italic r:id="rId47"/>
      <p:boldItalic r:id="rId48"/>
    </p:embeddedFont>
    <p:embeddedFont>
      <p:font typeface="Lucida Sans Unicode" pitchFamily="34" charset="0"/>
      <p:regular r:id="rId49"/>
    </p:embeddedFont>
    <p:embeddedFont>
      <p:font typeface="Wingdings 2" pitchFamily="18" charset="2"/>
      <p:regular r:id="rId50"/>
    </p:embeddedFont>
    <p:embeddedFont>
      <p:font typeface="Cambria Math" pitchFamily="18" charset="0"/>
      <p:regular r:id="rId51"/>
    </p:embeddedFont>
    <p:embeddedFont>
      <p:font typeface="Calibri" pitchFamily="34" charset="0"/>
      <p:regular r:id="rId52"/>
      <p:bold r:id="rId53"/>
      <p:italic r:id="rId54"/>
      <p:boldItalic r:id="rId55"/>
    </p:embeddedFont>
  </p:embeddedFontLst>
  <p:custDataLst>
    <p:tags r:id="rId5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80" d="100"/>
          <a:sy n="80" d="100"/>
        </p:scale>
        <p:origin x="-117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736"/>
        <p:guide pos="20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>
              <a:defRPr sz="11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>
              <a:defRPr sz="1100"/>
            </a:lvl1pPr>
          </a:lstStyle>
          <a:p>
            <a:fld id="{8CEBC39D-A03A-40C3-9498-26ED9DF5E8ED}" type="datetimeFigureOut">
              <a:rPr lang="el-GR" smtClean="0"/>
              <a:pPr/>
              <a:t>05/12/12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>
              <a:defRPr sz="1100"/>
            </a:lvl1pPr>
          </a:lstStyle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>
              <a:defRPr sz="1100"/>
            </a:lvl1pPr>
          </a:lstStyle>
          <a:p>
            <a:fld id="{EBF8AADC-BEEC-4F0F-8A8C-6CCC8B89B2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2713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>
              <a:defRPr sz="11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>
              <a:defRPr sz="1100"/>
            </a:lvl1pPr>
          </a:lstStyle>
          <a:p>
            <a:fld id="{5B195655-1D81-4BB9-87E2-97B775C84A02}" type="datetimeFigureOut">
              <a:rPr lang="el-GR" smtClean="0"/>
              <a:pPr/>
              <a:t>05/12/12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10" tIns="43105" rIns="86210" bIns="43105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10" tIns="43105" rIns="86210" bIns="431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>
              <a:defRPr sz="11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>
              <a:defRPr sz="1100"/>
            </a:lvl1pPr>
          </a:lstStyle>
          <a:p>
            <a:fld id="{198E3A4C-6FA4-4770-BAA6-BC73F1FA6AA0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034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E3A4C-6FA4-4770-BAA6-BC73F1FA6AA0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174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F421-9267-4E31-8A4E-3984EDCE23AE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D088-6C3C-443E-B06E-FF51B53E6455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8A0A-1F55-42B3-BF97-C0C817223918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AF65-1439-4E8C-A190-AFFB3E248F4B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E792464-3F3A-4E7B-A095-B21122FAE804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572560" cy="48737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B6EC03-C4B5-4398-8CD5-0B8EAA0E5CBF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7AC868-B2E8-4D55-B847-D0239F8D3E4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214282" y="6492240"/>
            <a:ext cx="8572560" cy="365760"/>
          </a:xfrm>
        </p:spPr>
        <p:txBody>
          <a:bodyPr rtlCol="0"/>
          <a:lstStyle>
            <a:lvl1pPr algn="ctr">
              <a:defRPr sz="1000" strike="noStrike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1E5E011-CC3E-4656-98F0-2876FD6FD734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7AC868-B2E8-4D55-B847-D0239F8D3E4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1D1B-FF26-4D53-B9A8-77C64C91B3F2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4FB-D379-4A42-AD92-4213EE4B6EB9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23B43C-E491-4C06-ABE8-FBB6CA99BB08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7AC868-B2E8-4D55-B847-D0239F8D3E4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1257-266A-4260-8B72-672948A7556B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C450-08FE-4DB3-AB70-9322FEF6FC7D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1CEEC1-9CC1-4CB8-8509-25384C778463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7AC868-B2E8-4D55-B847-D0239F8D3E4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>
                <a:latin typeface="Arial" pitchFamily="34" charset="0"/>
              </a:defRPr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DA34ED-8544-4AE9-A331-9314E50CB9C2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7AC868-B2E8-4D55-B847-D0239F8D3E4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4702-47CE-4C08-909A-B42B5EDB09A1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1419-04BE-4292-A37A-7C68DBDB76AD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1F0A-C3E6-46F4-BC88-5B1A09B29E82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BB2C-8127-4A9A-B3D5-43F4E7DC30C7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7755-B242-4D8C-982B-238EE0DBC6B4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9E84-4AAD-437B-9432-1FAAA5F96AD6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2BB4-0914-4439-8C80-56027075F01A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D5B6-158E-46A0-9210-8EC9E138F9FC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1DCE-B7CA-4262-ACF2-B52546187461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2507F-34DD-4D02-BCC8-6804B4A200A7}" type="datetime1">
              <a:rPr lang="el-GR" smtClean="0"/>
              <a:t>05/12/12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0C0991E3-D70F-4414-A05A-A752AC6845C7}" type="datetime1">
              <a:rPr lang="el-GR" smtClean="0"/>
              <a:pPr/>
              <a:t>05/12/12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I.P.AN Research Group, University of </a:t>
            </a:r>
            <a:r>
              <a:rPr lang="en-US" dirty="0" err="1" smtClean="0"/>
              <a:t>Ioannina</a:t>
            </a:r>
            <a:endParaRPr lang="el-G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fld id="{7A7AC868-B2E8-4D55-B847-D0239F8D3E4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Arial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29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2500306"/>
            <a:ext cx="6172200" cy="1894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Kernel-based Weighted Multi-view Clustering</a:t>
            </a:r>
            <a:endParaRPr lang="el-GR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4714884"/>
            <a:ext cx="6172200" cy="2026484"/>
          </a:xfrm>
        </p:spPr>
        <p:txBody>
          <a:bodyPr>
            <a:normAutofit/>
          </a:bodyPr>
          <a:lstStyle/>
          <a:p>
            <a:r>
              <a:rPr lang="en-US" dirty="0" err="1" smtClean="0"/>
              <a:t>Grigorios</a:t>
            </a:r>
            <a:r>
              <a:rPr lang="en-US" dirty="0" smtClean="0"/>
              <a:t> </a:t>
            </a:r>
            <a:r>
              <a:rPr lang="en-US" dirty="0" err="1" smtClean="0"/>
              <a:t>Tzortzis</a:t>
            </a:r>
            <a:r>
              <a:rPr lang="en-US" dirty="0" smtClean="0"/>
              <a:t> and </a:t>
            </a:r>
            <a:r>
              <a:rPr lang="en-US" dirty="0" err="1" smtClean="0"/>
              <a:t>Aristidis</a:t>
            </a:r>
            <a:r>
              <a:rPr lang="en-US" dirty="0" smtClean="0"/>
              <a:t> </a:t>
            </a:r>
            <a:r>
              <a:rPr lang="en-US" dirty="0" err="1" smtClean="0"/>
              <a:t>Likas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Department of Computer Science,</a:t>
            </a:r>
          </a:p>
          <a:p>
            <a:r>
              <a:rPr lang="en-US" dirty="0" smtClean="0"/>
              <a:t>University of Ioannina, Greece</a:t>
            </a:r>
          </a:p>
          <a:p>
            <a:endParaRPr lang="en-US" dirty="0"/>
          </a:p>
        </p:txBody>
      </p:sp>
      <p:pic>
        <p:nvPicPr>
          <p:cNvPr id="7" name="Picture 6" descr="csuoi"/>
          <p:cNvPicPr/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700600"/>
            <a:ext cx="1571636" cy="130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Feature Space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Clustering</a:t>
            </a:r>
          </a:p>
          <a:p>
            <a:endParaRPr lang="en-US" dirty="0" smtClean="0"/>
          </a:p>
          <a:p>
            <a:r>
              <a:rPr lang="en-US" dirty="0" smtClean="0"/>
              <a:t>Kernel-based Weighted Multi-view Clustering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Experimental Evaluation</a:t>
            </a:r>
          </a:p>
          <a:p>
            <a:endParaRPr lang="en-US" dirty="0"/>
          </a:p>
          <a:p>
            <a:r>
              <a:rPr lang="en-US" dirty="0"/>
              <a:t>Summary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14282" y="6492240"/>
            <a:ext cx="8572560" cy="365760"/>
          </a:xfrm>
        </p:spPr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65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Space Clustering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274320" lvl="1">
                  <a:spcBef>
                    <a:spcPts val="600"/>
                  </a:spcBef>
                  <a:buSzPct val="70000"/>
                  <a:buFont typeface="Wingdings"/>
                  <a:buChar char=""/>
                </a:pPr>
                <a:r>
                  <a:rPr lang="en-US" sz="2600" dirty="0"/>
                  <a:t>Dataset </a:t>
                </a:r>
                <a:r>
                  <a:rPr lang="en-US" sz="2600" dirty="0" smtClean="0"/>
                  <a:t>points,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Cambria Math"/>
                      </a:rPr>
                      <m:t>𝒳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 </m:t>
                        </m:r>
                        <m:r>
                          <a:rPr lang="en-US" sz="2600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600" dirty="0"/>
                  <a:t>, are mapped from input space to a higher dimensional 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feature space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ℋ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/>
                  <a:t>via a nonlinear </a:t>
                </a:r>
                <a:r>
                  <a:rPr lang="en-US" sz="2600" dirty="0"/>
                  <a:t>transformation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endParaRPr lang="en-US" sz="2600" dirty="0">
                  <a:ea typeface="Cambria Math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Clustering of the data is performed in space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ℋ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ea typeface="Cambria Math"/>
                </a:endParaRPr>
              </a:p>
              <a:p>
                <a:endParaRPr lang="en-US" dirty="0">
                  <a:ea typeface="Cambria Math"/>
                </a:endParaRPr>
              </a:p>
              <a:p>
                <a:pPr marL="274320" lvl="1">
                  <a:spcBef>
                    <a:spcPts val="600"/>
                  </a:spcBef>
                  <a:buSzPct val="70000"/>
                  <a:buFont typeface="Wingdings"/>
                  <a:buChar char=""/>
                </a:pP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Non-linearly</a:t>
                </a:r>
                <a:r>
                  <a:rPr lang="en-US" sz="2600" dirty="0"/>
                  <a:t> separable clusters are identified in input </a:t>
                </a:r>
                <a:r>
                  <a:rPr lang="en-US" sz="2600" dirty="0" smtClean="0"/>
                  <a:t>space and the structure of the data is better explored</a:t>
                </a:r>
                <a:endParaRPr lang="en-US" sz="2600" dirty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26" t="-10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11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9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44624"/>
            <a:ext cx="8572560" cy="1143000"/>
          </a:xfrm>
        </p:spPr>
        <p:txBody>
          <a:bodyPr/>
          <a:lstStyle/>
          <a:p>
            <a:r>
              <a:rPr lang="en-US" dirty="0" smtClean="0"/>
              <a:t>Kernel Trick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2844" y="1268760"/>
                <a:ext cx="8677628" cy="549322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A kernel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𝒦</m:t>
                    </m:r>
                  </m:oMath>
                </a14:m>
                <a:r>
                  <a:rPr lang="en-US" sz="2400" dirty="0"/>
                  <a:t> directly provides the inner products in feature </a:t>
                </a:r>
                <a:r>
                  <a:rPr lang="en-US" sz="2400" dirty="0" smtClean="0"/>
                  <a:t>space using the input space representations</a:t>
                </a:r>
                <a:endParaRPr lang="en-US" sz="2400" dirty="0"/>
              </a:p>
              <a:p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No explicit definition </a:t>
                </a:r>
                <a:r>
                  <a:rPr lang="en-US" sz="2400" dirty="0"/>
                  <a:t>of transformation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dirty="0" smtClean="0"/>
                  <a:t>necessary</a:t>
                </a:r>
              </a:p>
              <a:p>
                <a:pPr lvl="1"/>
                <a:r>
                  <a:rPr lang="en-US" sz="2000" dirty="0" smtClean="0"/>
                  <a:t>The transformation is intractable for certain kernel functions</a:t>
                </a:r>
                <a:endParaRPr lang="en-US" sz="2000" dirty="0"/>
              </a:p>
              <a:p>
                <a:r>
                  <a:rPr lang="en-US" sz="2400" dirty="0" smtClean="0"/>
                  <a:t>The dataset is represented through the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kernel matrix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𝐾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=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𝒦</m:t>
                    </m:r>
                    <m:d>
                      <m:dPr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dirty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⊺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mbria Math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Kernel matrices are symmetric and positive semidefinite </a:t>
                </a:r>
                <a:r>
                  <a:rPr lang="en-US" sz="2000" dirty="0" smtClean="0"/>
                  <a:t>matrices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K</a:t>
                </a:r>
                <a:r>
                  <a:rPr lang="en-US" sz="2400" dirty="0" smtClean="0"/>
                  <a:t>ernel-based methods require only the kernel matrix entries during training and not the instances</a:t>
                </a:r>
              </a:p>
              <a:p>
                <a:pPr lvl="1"/>
                <a:r>
                  <a:rPr lang="en-US" sz="2000" dirty="0" smtClean="0"/>
                  <a:t>This provides flexibility in </a:t>
                </a:r>
                <a: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handling different data types</a:t>
                </a:r>
              </a:p>
              <a:p>
                <a:pPr lvl="1"/>
                <a:r>
                  <a:rPr lang="en-US" sz="2000" dirty="0" smtClean="0"/>
                  <a:t>Euclidean distance:</a:t>
                </a:r>
                <a: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00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𝑖𝑖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</a:rPr>
                      <m:t>−2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𝑖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𝑗𝑗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44" y="1268760"/>
                <a:ext cx="8677628" cy="5493224"/>
              </a:xfrm>
              <a:blipFill rotWithShape="1">
                <a:blip r:embed="rId2"/>
                <a:stretch>
                  <a:fillRect l="-281" t="-777" r="-5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47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53752"/>
            <a:ext cx="8572560" cy="1143000"/>
          </a:xfrm>
        </p:spPr>
        <p:txBody>
          <a:bodyPr/>
          <a:lstStyle/>
          <a:p>
            <a:r>
              <a:rPr lang="en-US" dirty="0"/>
              <a:t>Kernel </a:t>
            </a:r>
            <a:r>
              <a:rPr lang="en-US" i="1" dirty="0" smtClean="0"/>
              <a:t>k</a:t>
            </a:r>
            <a:r>
              <a:rPr lang="en-US" dirty="0" smtClean="0"/>
              <a:t>-means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2844" y="1412776"/>
                <a:ext cx="8677628" cy="55652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a kernel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, split the dataset into </a:t>
                </a:r>
                <a:r>
                  <a:rPr lang="en-US" i="1" dirty="0"/>
                  <a:t>M</a:t>
                </a:r>
                <a:r>
                  <a:rPr lang="en-US" dirty="0"/>
                  <a:t> disjoint clusters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-365760"/>
                <a:endParaRPr lang="en-US" dirty="0" smtClean="0"/>
              </a:p>
              <a:p>
                <a:pPr marL="0" indent="-365760"/>
                <a:r>
                  <a:rPr lang="en-US" dirty="0" smtClean="0"/>
                  <a:t>Minimize </a:t>
                </a:r>
                <a:r>
                  <a:rPr lang="en-US" dirty="0"/>
                  <a:t>the intra-cluster variance in feature space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365760" lvl="2" indent="0">
                  <a:spcBef>
                    <a:spcPts val="600"/>
                  </a:spcBef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ℰ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ℋ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𝑖𝑘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en-US" sz="26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b="1" i="1">
                                                  <a:latin typeface="Cambria Math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1">
                                              <a:latin typeface="Cambria Math"/>
                                              <a:ea typeface="Cambria Math"/>
                                            </a:rPr>
                                            <m:t>𝐦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>
                                  <a:latin typeface="Cambria Math"/>
                                  <a:ea typeface="Cambria Math"/>
                                </a:rPr>
                                <m:t>𝐦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latin typeface="Cambria Math"/>
                                              <a:ea typeface="Cambria Math"/>
                                            </a:rPr>
                                            <m:t>𝑖𝑘</m:t>
                                          </m:r>
                                        </m:sub>
                                      </m:sSub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en-US" sz="26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b="1" i="1">
                                                  <a:latin typeface="Cambria Math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latin typeface="Cambria Math"/>
                                              <a:ea typeface="Cambria Math"/>
                                            </a:rPr>
                                            <m:t>𝑖𝑘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</m:e>
                          </m:box>
                        </m:e>
                      </m:nary>
                    </m:oMath>
                  </m:oMathPara>
                </a14:m>
                <a:endParaRPr lang="en-US" sz="2600" dirty="0"/>
              </a:p>
              <a:p>
                <a:pPr lvl="1"/>
                <a:endParaRPr lang="en-US" i="1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𝐦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i="1" dirty="0"/>
                  <a:t>k</a:t>
                </a:r>
                <a:r>
                  <a:rPr lang="en-US" dirty="0"/>
                  <a:t>-th cluster </a:t>
                </a:r>
                <a:r>
                  <a:rPr lang="en-US" dirty="0" smtClean="0"/>
                  <a:t>center (cannot be analytically calculated)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𝑖𝑘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=1 </m:t>
                    </m:r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if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𝑖𝑘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=0 </m:t>
                    </m:r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if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∉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lvl="1"/>
                <a:endParaRPr lang="en-US" dirty="0" smtClean="0">
                  <a:ea typeface="Cambria Math"/>
                </a:endParaRPr>
              </a:p>
              <a:p>
                <a:pPr marL="0">
                  <a:buNone/>
                </a:pPr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44" y="1412776"/>
                <a:ext cx="8677628" cy="5565232"/>
              </a:xfrm>
              <a:blipFill rotWithShape="1">
                <a:blip r:embed="rId2"/>
                <a:stretch>
                  <a:fillRect l="-421" t="-986" r="-5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1313306" y="5877272"/>
            <a:ext cx="63367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FFFF"/>
                </a:solidFill>
                <a:latin typeface="Arial" pitchFamily="34" charset="0"/>
              </a:rPr>
              <a:t>Kernel </a:t>
            </a:r>
            <a:r>
              <a:rPr lang="en-US" sz="2200" i="1" dirty="0" smtClean="0">
                <a:solidFill>
                  <a:srgbClr val="FFFFFF"/>
                </a:solidFill>
                <a:latin typeface="Arial" pitchFamily="34" charset="0"/>
              </a:rPr>
              <a:t>k</a:t>
            </a:r>
            <a:r>
              <a:rPr lang="en-US" sz="2200" dirty="0" smtClean="0">
                <a:solidFill>
                  <a:srgbClr val="FFFFFF"/>
                </a:solidFill>
                <a:latin typeface="Arial" pitchFamily="34" charset="0"/>
              </a:rPr>
              <a:t>-means </a:t>
            </a:r>
            <a:r>
              <a:rPr lang="en-US" sz="2200" dirty="0">
                <a:solidFill>
                  <a:srgbClr val="FFFFFF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≡ </a:t>
            </a:r>
            <a:r>
              <a:rPr lang="en-US" sz="2200" i="1" dirty="0" smtClean="0">
                <a:solidFill>
                  <a:srgbClr val="FFFFFF"/>
                </a:solidFill>
                <a:latin typeface="Arial" pitchFamily="34" charset="0"/>
              </a:rPr>
              <a:t>k</a:t>
            </a:r>
            <a:r>
              <a:rPr lang="en-US" sz="2200" dirty="0" smtClean="0">
                <a:solidFill>
                  <a:srgbClr val="FFFFFF"/>
                </a:solidFill>
                <a:latin typeface="Arial" pitchFamily="34" charset="0"/>
              </a:rPr>
              <a:t>-means </a:t>
            </a:r>
            <a:r>
              <a:rPr lang="en-US" sz="2200" dirty="0">
                <a:solidFill>
                  <a:srgbClr val="FFFFFF"/>
                </a:solidFill>
                <a:latin typeface="Arial" pitchFamily="34" charset="0"/>
              </a:rPr>
              <a:t>in feature space</a:t>
            </a:r>
            <a:endParaRPr lang="el-GR" sz="220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3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97768"/>
            <a:ext cx="8572560" cy="1143000"/>
          </a:xfrm>
        </p:spPr>
        <p:txBody>
          <a:bodyPr/>
          <a:lstStyle/>
          <a:p>
            <a:r>
              <a:rPr lang="en-US" dirty="0"/>
              <a:t>Kernel </a:t>
            </a:r>
            <a:r>
              <a:rPr lang="en-US" i="1" dirty="0" smtClean="0"/>
              <a:t>k</a:t>
            </a:r>
            <a:r>
              <a:rPr lang="en-US" dirty="0" smtClean="0"/>
              <a:t>-means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2844" y="1579584"/>
                <a:ext cx="8677628" cy="487375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Iteratively assign instances to their closest center in feature space</a:t>
                </a:r>
              </a:p>
              <a:p>
                <a:pPr lvl="1"/>
                <a:r>
                  <a:rPr lang="en-US" sz="2000" dirty="0" smtClean="0">
                    <a:ea typeface="Cambria Math"/>
                  </a:rPr>
                  <a:t>Distance calculation: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1">
                                    <a:latin typeface="Cambria Math"/>
                                    <a:ea typeface="Cambria Math"/>
                                  </a:rPr>
                                  <m:t>𝐦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180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𝑖𝑖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2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US" sz="18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𝑗𝑘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US" sz="18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𝑗𝑘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sz="1800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US" sz="18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𝑗𝑘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𝑙𝑘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/>
                                      </a:rPr>
                                      <m:t>𝑗𝑙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US" sz="18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𝑗𝑘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𝑙𝑘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den>
                    </m:f>
                  </m:oMath>
                </a14:m>
                <a:endParaRPr lang="en-US" sz="1800" dirty="0" smtClean="0"/>
              </a:p>
              <a:p>
                <a:endParaRPr lang="en-US" sz="2400" dirty="0"/>
              </a:p>
              <a:p>
                <a:r>
                  <a:rPr lang="en-US" sz="2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Monotonic convergence to a local minimum</a:t>
                </a:r>
              </a:p>
              <a:p>
                <a:pPr lvl="1"/>
                <a:r>
                  <a:rPr lang="en-US" sz="2000" dirty="0" smtClean="0"/>
                  <a:t>Strongly depends on the initialization of the clusters</a:t>
                </a:r>
                <a:endParaRPr lang="en-US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Global kernel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-means</a:t>
                </a:r>
                <a:r>
                  <a:rPr lang="en-US" sz="2400" baseline="30000" dirty="0" smtClean="0"/>
                  <a:t>1</a:t>
                </a:r>
                <a:r>
                  <a:rPr lang="en-US" sz="2400" dirty="0" smtClean="0"/>
                  <a:t> is a deterministic-incremental approach that circumvents the poor minima issue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44" y="1579584"/>
                <a:ext cx="8677628" cy="4873752"/>
              </a:xfrm>
              <a:blipFill rotWithShape="1">
                <a:blip r:embed="rId2"/>
                <a:stretch>
                  <a:fillRect l="-281" t="-8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6165304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latin typeface="Arial" pitchFamily="34" charset="0"/>
              </a:rPr>
              <a:t>1</a:t>
            </a:r>
            <a:r>
              <a:rPr lang="en-US" sz="1200" dirty="0" smtClean="0">
                <a:latin typeface="Arial" pitchFamily="34" charset="0"/>
              </a:rPr>
              <a:t> </a:t>
            </a:r>
            <a:r>
              <a:rPr lang="en-US" sz="1200" dirty="0">
                <a:latin typeface="Arial" pitchFamily="34" charset="0"/>
              </a:rPr>
              <a:t>Tzortzis, G., Likas, A</a:t>
            </a:r>
            <a:r>
              <a:rPr lang="en-US" sz="1200" dirty="0" smtClean="0">
                <a:latin typeface="Arial" pitchFamily="34" charset="0"/>
              </a:rPr>
              <a:t>., </a:t>
            </a:r>
            <a:r>
              <a:rPr lang="en-US" sz="1200" i="1" dirty="0">
                <a:latin typeface="Arial" pitchFamily="34" charset="0"/>
              </a:rPr>
              <a:t>The </a:t>
            </a:r>
            <a:r>
              <a:rPr lang="en-US" sz="1200" i="1" dirty="0" smtClean="0">
                <a:latin typeface="Arial" pitchFamily="34" charset="0"/>
              </a:rPr>
              <a:t>global kernel k-means algorithm </a:t>
            </a:r>
            <a:r>
              <a:rPr lang="en-US" sz="1200" i="1" dirty="0">
                <a:latin typeface="Arial" pitchFamily="34" charset="0"/>
              </a:rPr>
              <a:t>for </a:t>
            </a:r>
            <a:r>
              <a:rPr lang="en-US" sz="1200" i="1" dirty="0" smtClean="0">
                <a:latin typeface="Arial" pitchFamily="34" charset="0"/>
              </a:rPr>
              <a:t>clustering </a:t>
            </a:r>
            <a:r>
              <a:rPr lang="en-US" sz="1200" i="1" dirty="0">
                <a:latin typeface="Arial" pitchFamily="34" charset="0"/>
              </a:rPr>
              <a:t>in </a:t>
            </a:r>
            <a:r>
              <a:rPr lang="en-US" sz="1200" i="1" dirty="0" smtClean="0">
                <a:latin typeface="Arial" pitchFamily="34" charset="0"/>
              </a:rPr>
              <a:t>feature space</a:t>
            </a:r>
            <a:r>
              <a:rPr lang="en-US" sz="1200" dirty="0" smtClean="0">
                <a:latin typeface="Arial" pitchFamily="34" charset="0"/>
              </a:rPr>
              <a:t>, IEEE TNN, 2009</a:t>
            </a:r>
            <a:endParaRPr lang="el-GR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88640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Spectral Relaxation of Kernel </a:t>
            </a:r>
            <a:r>
              <a:rPr lang="en-US" i="1" dirty="0" smtClean="0"/>
              <a:t>k</a:t>
            </a:r>
            <a:r>
              <a:rPr lang="en-US" dirty="0" smtClean="0"/>
              <a:t>-means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2844" y="1412776"/>
                <a:ext cx="8677628" cy="487375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The intra-cluster variance can be written in trace terms</a:t>
                </a:r>
                <a:r>
                  <a:rPr lang="en-US" sz="2400" baseline="30000" dirty="0" smtClean="0"/>
                  <a:t>1</a:t>
                </a:r>
                <a:r>
                  <a:rPr lang="en-US" sz="24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ℰ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ℋ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𝑡𝑟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𝑡𝑟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⊺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r>
                        <a:rPr lang="en-US" sz="2400" b="0" i="1">
                          <a:latin typeface="Cambria Math"/>
                        </a:rPr>
                        <m:t>𝑌</m:t>
                      </m:r>
                      <m:r>
                        <a:rPr lang="en-US" sz="2400" b="0" i="1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sz="2400" b="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0" i="1">
                              <a:latin typeface="Cambria Math"/>
                              <a:ea typeface="Cambria Math"/>
                            </a:rPr>
                            <m:t>𝑀</m:t>
                          </m:r>
                        </m:sup>
                      </m:sSup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𝑖𝑘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𝑖𝑘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rad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 smtClean="0"/>
                  <a:t> is allowed to be an arbitrary orthonormal matrix, a </a:t>
                </a:r>
                <a:r>
                  <a:rPr lang="en-US" sz="2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relaxed version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ℰ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ℋ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smtClean="0"/>
                  <a:t>can be optimized via spectral analysis: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𝑌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𝑡𝑟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⊺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𝑌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s</m:t>
                        </m:r>
                        <m:r>
                          <a:rPr lang="en-US" sz="2400" i="0"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t</m:t>
                        </m:r>
                        <m:r>
                          <a:rPr lang="en-US" sz="2400" i="0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  </m:t>
                        </m:r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⊺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𝐼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000" dirty="0" smtClean="0">
                    <a:ea typeface="Cambria Math"/>
                  </a:rPr>
                  <a:t>The </a:t>
                </a:r>
                <a:r>
                  <a:rPr lang="en-US" sz="2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ea typeface="Cambria Math"/>
                  </a:rPr>
                  <a:t>o</a:t>
                </a:r>
                <a: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ea typeface="Cambria Math"/>
                  </a:rPr>
                  <a:t>ptimal</a:t>
                </a:r>
                <a:r>
                  <a:rPr lang="en-US" sz="20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𝑌</m:t>
                    </m:r>
                  </m:oMath>
                </a14:m>
                <a:r>
                  <a:rPr lang="en-US" sz="2000" dirty="0" smtClean="0"/>
                  <a:t> consists of the top </a:t>
                </a:r>
                <a:r>
                  <a:rPr lang="en-US" sz="2000" i="1" dirty="0"/>
                  <a:t>M</a:t>
                </a:r>
                <a:r>
                  <a:rPr lang="en-US" sz="2000" dirty="0" smtClean="0"/>
                  <a:t> eigenvectors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Post-processing is performed 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𝑌</m:t>
                    </m:r>
                  </m:oMath>
                </a14:m>
                <a:r>
                  <a:rPr lang="en-US" sz="2000" dirty="0" smtClean="0"/>
                  <a:t> to get discrete clusters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44" y="1412776"/>
                <a:ext cx="8677628" cy="4873752"/>
              </a:xfrm>
              <a:blipFill rotWithShape="1">
                <a:blip r:embed="rId2"/>
                <a:stretch>
                  <a:fillRect l="-281" t="-876" r="-8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6248345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latin typeface="Arial" pitchFamily="34" charset="0"/>
              </a:rPr>
              <a:t>1</a:t>
            </a:r>
            <a:r>
              <a:rPr lang="en-US" sz="1200" dirty="0" smtClean="0">
                <a:latin typeface="Arial" pitchFamily="34" charset="0"/>
              </a:rPr>
              <a:t> Dhillon, I.S., Guan, Y., Kulis, </a:t>
            </a:r>
            <a:r>
              <a:rPr lang="en-US" sz="1200" dirty="0">
                <a:latin typeface="Arial" pitchFamily="34" charset="0"/>
              </a:rPr>
              <a:t>B</a:t>
            </a:r>
            <a:r>
              <a:rPr lang="en-US" sz="1200" dirty="0" smtClean="0">
                <a:latin typeface="Arial" pitchFamily="34" charset="0"/>
              </a:rPr>
              <a:t>., </a:t>
            </a:r>
            <a:r>
              <a:rPr lang="en-US" sz="1200" i="1" dirty="0" smtClean="0">
                <a:latin typeface="Arial" pitchFamily="34" charset="0"/>
              </a:rPr>
              <a:t>Weighted graph cuts without eigenvectors: A multilevel approach</a:t>
            </a:r>
            <a:r>
              <a:rPr lang="en-US" sz="1200" dirty="0" smtClean="0">
                <a:latin typeface="Arial" pitchFamily="34" charset="0"/>
              </a:rPr>
              <a:t>, IEEE TPAMI, 2007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6675" y="5517232"/>
            <a:ext cx="6589966" cy="668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FFFF"/>
                </a:solidFill>
                <a:latin typeface="Arial" pitchFamily="34" charset="0"/>
              </a:rPr>
              <a:t>Spectral methods can substitute kernel </a:t>
            </a:r>
            <a:r>
              <a:rPr lang="en-US" sz="2200" i="1" dirty="0" smtClean="0">
                <a:solidFill>
                  <a:srgbClr val="FFFFFF"/>
                </a:solidFill>
                <a:latin typeface="Arial" pitchFamily="34" charset="0"/>
              </a:rPr>
              <a:t>k</a:t>
            </a:r>
            <a:r>
              <a:rPr lang="en-US" sz="2200" dirty="0" smtClean="0">
                <a:solidFill>
                  <a:srgbClr val="FFFFFF"/>
                </a:solidFill>
                <a:latin typeface="Arial" pitchFamily="34" charset="0"/>
              </a:rPr>
              <a:t>-means </a:t>
            </a:r>
            <a:r>
              <a:rPr lang="en-US" sz="2200" dirty="0" smtClean="0">
                <a:solidFill>
                  <a:srgbClr val="FFFFFF"/>
                </a:solidFill>
                <a:latin typeface="Arial" pitchFamily="34" charset="0"/>
                <a:ea typeface="Lucida Sans Unicode" pitchFamily="34" charset="0"/>
                <a:cs typeface="Lucida Sans Unicode" pitchFamily="34" charset="0"/>
              </a:rPr>
              <a:t>and vice versa</a:t>
            </a:r>
            <a:endParaRPr lang="el-GR" sz="2200" dirty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17769" y="1840425"/>
            <a:ext cx="1978167" cy="886318"/>
            <a:chOff x="-2019427" y="6140997"/>
            <a:chExt cx="1978167" cy="886318"/>
          </a:xfrm>
        </p:grpSpPr>
        <p:sp>
          <p:nvSpPr>
            <p:cNvPr id="9" name="Oval 8"/>
            <p:cNvSpPr/>
            <p:nvPr/>
          </p:nvSpPr>
          <p:spPr>
            <a:xfrm>
              <a:off x="-2019427" y="6140997"/>
              <a:ext cx="826039" cy="5077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atin typeface="Arial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11" idx="1"/>
              <a:endCxn id="9" idx="4"/>
            </p:cNvCxnSpPr>
            <p:nvPr/>
          </p:nvCxnSpPr>
          <p:spPr>
            <a:xfrm flipH="1" flipV="1">
              <a:off x="-1606407" y="6648734"/>
              <a:ext cx="413019" cy="2523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-1193388" y="6774926"/>
              <a:ext cx="1152128" cy="2523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</a:rPr>
                <a:t>Constant</a:t>
              </a:r>
              <a:endParaRPr lang="el-GR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24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/>
              <a:t>Feature Space </a:t>
            </a:r>
            <a:r>
              <a:rPr lang="en-US" dirty="0" smtClean="0"/>
              <a:t>Clustering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Kernel-based Weighted Multi-view Clustering</a:t>
            </a:r>
            <a:endParaRPr lang="en-US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Experimental Evaluation</a:t>
            </a:r>
          </a:p>
          <a:p>
            <a:endParaRPr lang="en-US" dirty="0"/>
          </a:p>
          <a:p>
            <a:r>
              <a:rPr lang="en-US" dirty="0"/>
              <a:t>Summary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16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14282" y="6492240"/>
            <a:ext cx="8572560" cy="365760"/>
          </a:xfrm>
        </p:spPr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65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-99392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Kernel-based Weighted Multi-view Clustering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2403586"/>
            <a:ext cx="8245580" cy="440979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/>
              <a:t>Kernel </a:t>
            </a:r>
            <a:r>
              <a:rPr lang="en-US" i="1" dirty="0"/>
              <a:t>k</a:t>
            </a:r>
            <a:r>
              <a:rPr lang="en-US" dirty="0"/>
              <a:t>-means is a simple, yet effective clustering </a:t>
            </a:r>
            <a:r>
              <a:rPr lang="en-US" dirty="0" smtClean="0"/>
              <a:t>technique</a:t>
            </a:r>
          </a:p>
          <a:p>
            <a:pPr lvl="1"/>
            <a:r>
              <a:rPr lang="en-US" dirty="0" smtClean="0"/>
              <a:t>Complementary information in the views can boost clustering accuracy</a:t>
            </a:r>
          </a:p>
          <a:p>
            <a:pPr lvl="1"/>
            <a:r>
              <a:rPr lang="en-US" dirty="0" smtClean="0"/>
              <a:t>Degenerate views that degrade </a:t>
            </a:r>
            <a:r>
              <a:rPr lang="en-US" dirty="0"/>
              <a:t>performance </a:t>
            </a:r>
            <a:r>
              <a:rPr lang="en-US" dirty="0" smtClean="0"/>
              <a:t>exist in practice</a:t>
            </a:r>
          </a:p>
          <a:p>
            <a:pPr lvl="1"/>
            <a:endParaRPr lang="en-US" dirty="0"/>
          </a:p>
          <a:p>
            <a:r>
              <a:rPr lang="en-US" dirty="0"/>
              <a:t>Target</a:t>
            </a:r>
          </a:p>
          <a:p>
            <a:pPr lvl="1"/>
            <a:r>
              <a:rPr lang="en-US" dirty="0" smtClean="0"/>
              <a:t>Split </a:t>
            </a:r>
            <a:r>
              <a:rPr lang="en-US" dirty="0"/>
              <a:t>the dataset by simultaneously considering all views </a:t>
            </a:r>
          </a:p>
          <a:p>
            <a:pPr lvl="1"/>
            <a:r>
              <a:rPr lang="en-US" dirty="0"/>
              <a:t>Automatically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determine the relevance of each view</a:t>
            </a:r>
            <a:r>
              <a:rPr lang="en-US" dirty="0"/>
              <a:t> to the clustering task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Represent views with kernels</a:t>
            </a:r>
          </a:p>
          <a:p>
            <a:pPr lvl="1"/>
            <a:r>
              <a:rPr lang="en-US" dirty="0" smtClean="0"/>
              <a:t>Associate a weight with each kernel</a:t>
            </a:r>
          </a:p>
          <a:p>
            <a:pPr lvl="1"/>
            <a:r>
              <a:rPr lang="en-US" dirty="0" smtClean="0"/>
              <a:t>Learn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linear combination of the kernels </a:t>
            </a:r>
            <a:r>
              <a:rPr lang="en-US" dirty="0" smtClean="0"/>
              <a:t>together with the cluster labels</a:t>
            </a:r>
          </a:p>
          <a:p>
            <a:pPr lvl="1"/>
            <a:r>
              <a:rPr lang="en-US" dirty="0" smtClean="0"/>
              <a:t>Weights determine the degree that each kernel-view participates in the solution and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should reflect its quality</a:t>
            </a:r>
          </a:p>
          <a:p>
            <a:pPr lvl="1"/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17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107504" y="1052736"/>
            <a:ext cx="8640960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We propose an extension of the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</a:rPr>
              <a:t>kernel 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</a:rPr>
              <a:t>k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</a:rPr>
              <a:t>-means objective to the multi-view setting that:</a:t>
            </a:r>
          </a:p>
          <a:p>
            <a:pPr marL="108000" indent="-342900" algn="just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</a:rPr>
              <a:t>anks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the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</a:rPr>
              <a:t>views based on the quality of the conveyed information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</a:rPr>
              <a:t>Differentiates their contribution to the solution according to the ranking</a:t>
            </a:r>
            <a:endParaRPr lang="el-GR" sz="2000" i="1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9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-315416"/>
            <a:ext cx="8572560" cy="1143000"/>
          </a:xfrm>
        </p:spPr>
        <p:txBody>
          <a:bodyPr/>
          <a:lstStyle/>
          <a:p>
            <a:r>
              <a:rPr lang="en-US" dirty="0" smtClean="0"/>
              <a:t>Kernel mixing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2843" y="836712"/>
                <a:ext cx="8605621" cy="5832648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Given a dataset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𝒳</m:t>
                    </m:r>
                  </m:oMath>
                </a14:m>
                <a:r>
                  <a:rPr lang="en-US" sz="2200" dirty="0"/>
                  <a:t> with </a:t>
                </a:r>
                <a:r>
                  <a:rPr lang="en-US" sz="2200" i="1" dirty="0"/>
                  <a:t>N</a:t>
                </a:r>
                <a:r>
                  <a:rPr lang="en-US" sz="2200" dirty="0"/>
                  <a:t> instances and </a:t>
                </a:r>
                <a:r>
                  <a:rPr lang="en-US" sz="2200" i="1" dirty="0"/>
                  <a:t>V</a:t>
                </a:r>
                <a:r>
                  <a:rPr lang="en-US" sz="2200" dirty="0"/>
                  <a:t> views</a:t>
                </a:r>
                <a:r>
                  <a:rPr lang="en-US" sz="2200" dirty="0" smtClean="0"/>
                  <a:t>:</a:t>
                </a:r>
              </a:p>
              <a:p>
                <a:endParaRPr lang="en-US" sz="220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Assume </a:t>
                </a:r>
                <a:r>
                  <a:rPr lang="en-US" sz="22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 kernel matrix,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2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,</a:t>
                </a:r>
                <a:r>
                  <a:rPr lang="en-US" sz="22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is available for the </a:t>
                </a:r>
                <a:r>
                  <a:rPr lang="en-US" sz="2200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v</a:t>
                </a:r>
                <a:r>
                  <a:rPr lang="en-US" sz="22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-</a:t>
                </a:r>
                <a:r>
                  <a:rPr lang="en-US" sz="2200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th</a:t>
                </a:r>
                <a:r>
                  <a:rPr lang="en-US" sz="22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view</a:t>
                </a:r>
                <a:r>
                  <a:rPr lang="en-US" sz="2200" dirty="0" smtClean="0"/>
                  <a:t> to which transformation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200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 smtClean="0"/>
                  <a:t> and feature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ℋ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200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 smtClean="0"/>
                  <a:t> corresponds</a:t>
                </a:r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Define a composite kernel by combining the view kernels: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𝐾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𝑝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a:rPr lang="en-US" sz="2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≥0, 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=1,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≥1</m:t>
                      </m:r>
                    </m:oMath>
                  </m:oMathPara>
                </a14:m>
                <a:endParaRPr lang="en-US" sz="2200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9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900" i="1"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sz="1900" dirty="0" smtClean="0"/>
                  <a:t> is a valid kernel matrix</a:t>
                </a:r>
                <a:r>
                  <a:rPr lang="en-US" sz="19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1900" dirty="0" smtClean="0"/>
                  <a:t>with transformation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9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90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US" sz="1900" dirty="0" smtClean="0"/>
                  <a:t> and feature space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9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900" i="1" smtClean="0">
                            <a:latin typeface="Cambria Math"/>
                            <a:ea typeface="Cambria Math"/>
                          </a:rPr>
                          <m:t>ℋ</m:t>
                        </m:r>
                      </m:e>
                    </m:acc>
                  </m:oMath>
                </a14:m>
                <a:r>
                  <a:rPr lang="en-US" sz="1900" dirty="0" smtClean="0"/>
                  <a:t> that </a:t>
                </a:r>
                <a:r>
                  <a:rPr lang="en-US" sz="19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carries information from all views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900" dirty="0" smtClean="0"/>
                  <a:t> are the weights that </a:t>
                </a:r>
                <a:r>
                  <a:rPr lang="en-US" sz="19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regulate </a:t>
                </a:r>
                <a:r>
                  <a:rPr lang="en-US" sz="1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the contribution </a:t>
                </a:r>
                <a:r>
                  <a:rPr lang="en-US" sz="1900" dirty="0"/>
                  <a:t>of each </a:t>
                </a:r>
                <a:r>
                  <a:rPr lang="en-US" sz="1900" dirty="0" smtClean="0"/>
                  <a:t>kernel (view)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1900" dirty="0"/>
                  <a:t> is a user specified exponent </a:t>
                </a:r>
                <a:r>
                  <a:rPr lang="en-US" sz="1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controlling the distribution of the weights </a:t>
                </a:r>
                <a:r>
                  <a:rPr lang="en-US" sz="1900" dirty="0"/>
                  <a:t>across the </a:t>
                </a:r>
                <a:r>
                  <a:rPr lang="en-US" sz="1900" dirty="0" smtClean="0"/>
                  <a:t>kernels (views)</a:t>
                </a:r>
              </a:p>
              <a:p>
                <a:pPr lvl="1"/>
                <a:r>
                  <a:rPr lang="en-US" sz="1900" dirty="0" smtClean="0"/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9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𝑣</m:t>
                        </m:r>
                      </m:sub>
                      <m:sup>
                        <m:r>
                          <a:rPr lang="en-US" sz="1900" i="1">
                            <a:latin typeface="Cambria Math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sz="1900" dirty="0" smtClean="0"/>
                  <a:t> values are the actual kernel mixing coefficients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43" y="836712"/>
                <a:ext cx="8605621" cy="5832648"/>
              </a:xfrm>
              <a:blipFill rotWithShape="1">
                <a:blip r:embed="rId2"/>
                <a:stretch>
                  <a:fillRect l="-212" t="-522" r="-1275" b="-9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18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24637" y="1347061"/>
                <a:ext cx="8928992" cy="595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𝒳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  <m:t>𝔁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  <m:t>𝔁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  <m:t>𝔁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200">
                          <a:latin typeface="Cambria Math"/>
                        </a:rPr>
                        <m:t>, </m:t>
                      </m:r>
                      <m:r>
                        <a:rPr lang="en-US" sz="2200" b="0" i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  <a:ea typeface="Cambria Math"/>
                            </a:rPr>
                            <m:t>𝔁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(1)</m:t>
                              </m:r>
                            </m:sup>
                          </m:sSubSup>
                          <m:r>
                            <a:rPr lang="en-US" sz="22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(2)</m:t>
                              </m:r>
                            </m:sup>
                          </m:sSubSup>
                          <m:r>
                            <a:rPr lang="en-US" sz="2200" i="1">
                              <a:latin typeface="Cambria Math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  <m:r>
                        <a:rPr lang="en-US" sz="2200" i="1">
                          <a:latin typeface="Cambria Math"/>
                        </a:rPr>
                        <m:t>,</m:t>
                      </m:r>
                      <m:r>
                        <a:rPr lang="en-US" sz="2200" b="0" i="1" smtClean="0">
                          <a:latin typeface="Cambria Math"/>
                        </a:rPr>
                        <m:t>  </m:t>
                      </m:r>
                      <m:sSubSup>
                        <m:sSub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200" b="1"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</a:rPr>
                            <m:t>(</m:t>
                          </m:r>
                          <m:r>
                            <a:rPr lang="en-US" sz="2200" i="1">
                              <a:latin typeface="Cambria Math"/>
                            </a:rPr>
                            <m:t>𝑣</m:t>
                          </m:r>
                          <m:r>
                            <a:rPr lang="en-US" sz="2200" i="1">
                              <a:latin typeface="Cambria Math"/>
                            </a:rPr>
                            <m:t>)</m:t>
                          </m:r>
                        </m:sup>
                      </m:sSubSup>
                      <m:r>
                        <a:rPr lang="en-US" sz="2200" i="1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200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637" y="1347061"/>
                <a:ext cx="8928992" cy="595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7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9348"/>
            <a:ext cx="8572560" cy="1143000"/>
          </a:xfrm>
        </p:spPr>
        <p:txBody>
          <a:bodyPr/>
          <a:lstStyle/>
          <a:p>
            <a:r>
              <a:rPr lang="en-US" dirty="0" smtClean="0"/>
              <a:t>Multi-view Kernel </a:t>
            </a:r>
            <a:r>
              <a:rPr lang="en-US" i="1" dirty="0" smtClean="0"/>
              <a:t>k</a:t>
            </a:r>
            <a:r>
              <a:rPr lang="en-US" dirty="0" smtClean="0"/>
              <a:t>-means (</a:t>
            </a:r>
            <a:r>
              <a:rPr lang="en-US" dirty="0" err="1" smtClean="0"/>
              <a:t>MVKKM</a:t>
            </a:r>
            <a:r>
              <a:rPr lang="en-US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2844" y="1196752"/>
                <a:ext cx="8317588" cy="554461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Split the dataset into </a:t>
                </a:r>
                <a:r>
                  <a:rPr lang="en-US" i="1" dirty="0"/>
                  <a:t>M</a:t>
                </a:r>
                <a:r>
                  <a:rPr lang="en-US" dirty="0" smtClean="0"/>
                  <a:t> disjoint clusters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simultaneously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exploit all views</a:t>
                </a:r>
                <a:r>
                  <a:rPr lang="en-US" dirty="0" smtClean="0"/>
                  <a:t> by learning appropriate weights for the composite kernel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Minimize </a:t>
                </a:r>
                <a:r>
                  <a:rPr lang="en-US" dirty="0"/>
                  <a:t>the intra-cluster variance in feature space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ℋ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ℰ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  <m:t>ℋ</m:t>
                                  </m:r>
                                </m:e>
                              </m:acc>
                            </m:sub>
                          </m:sSub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</m:t>
                      </m:r>
                      <m:r>
                        <a:rPr lang="en-US" sz="2400" b="0" i="0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t</m:t>
                      </m:r>
                      <m:r>
                        <a:rPr lang="en-US" sz="2400" b="0" i="0" smtClean="0">
                          <a:latin typeface="Cambria Math"/>
                        </a:rPr>
                        <m:t>. 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≥0, 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𝑉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365760" lvl="2" indent="0">
                  <a:spcBef>
                    <a:spcPts val="600"/>
                  </a:spcBef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ℰ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ℋ</m:t>
                              </m:r>
                            </m:e>
                          </m:acc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𝑖𝑘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240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𝜙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40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b="1" i="0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>
                                      <a:latin typeface="Cambria Math"/>
                                      <a:ea typeface="Cambria Math"/>
                                    </a:rPr>
                                    <m:t>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𝑖𝑘</m:t>
                                          </m:r>
                                        </m:sub>
                                      </m:sSub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𝜙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𝑖𝑘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</m:e>
                          </m:box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 lvl="1"/>
                <a:r>
                  <a:rPr lang="en-US" dirty="0" smtClean="0"/>
                  <a:t>Parameter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is not part of the optimization and must be fixed a priori</a:t>
                </a:r>
              </a:p>
              <a:p>
                <a:pPr lvl="1"/>
                <a:r>
                  <a:rPr lang="en-US" dirty="0" smtClean="0"/>
                  <a:t>Distance calculations require only the kernel matrices</a:t>
                </a:r>
                <a:endParaRPr lang="en-US" dirty="0"/>
              </a:p>
              <a:p>
                <a:pPr marL="365760" lvl="2" indent="0">
                  <a:spcBef>
                    <a:spcPts val="600"/>
                  </a:spcBef>
                  <a:buSzPct val="70000"/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44" y="1196752"/>
                <a:ext cx="8317588" cy="5544616"/>
              </a:xfrm>
              <a:blipFill rotWithShape="1">
                <a:blip r:embed="rId2"/>
                <a:stretch>
                  <a:fillRect l="-293" t="-7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700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/>
              <a:t>Feature Space </a:t>
            </a:r>
            <a:r>
              <a:rPr lang="en-US" dirty="0" smtClean="0"/>
              <a:t>Clustering</a:t>
            </a:r>
          </a:p>
          <a:p>
            <a:endParaRPr lang="en-US" dirty="0" smtClean="0"/>
          </a:p>
          <a:p>
            <a:r>
              <a:rPr lang="en-US" dirty="0" smtClean="0"/>
              <a:t>Kernel-based Weighted Multi-view Clustering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Experimental Evaluation</a:t>
            </a:r>
          </a:p>
          <a:p>
            <a:endParaRPr lang="en-US" dirty="0"/>
          </a:p>
          <a:p>
            <a:r>
              <a:rPr lang="en-US" dirty="0"/>
              <a:t>Summary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2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14282" y="6492240"/>
            <a:ext cx="8572560" cy="365760"/>
          </a:xfrm>
        </p:spPr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62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Multi-view Kernel </a:t>
            </a:r>
            <a:r>
              <a:rPr lang="en-US" i="1" dirty="0" smtClean="0"/>
              <a:t>k</a:t>
            </a:r>
            <a:r>
              <a:rPr lang="en-US" dirty="0"/>
              <a:t>-means (</a:t>
            </a:r>
            <a:r>
              <a:rPr lang="en-US" dirty="0" err="1"/>
              <a:t>MVKKM</a:t>
            </a:r>
            <a:r>
              <a:rPr lang="en-US" dirty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2844" y="1600200"/>
                <a:ext cx="8572560" cy="4873752"/>
              </a:xfrm>
            </p:spPr>
            <p:txBody>
              <a:bodyPr/>
              <a:lstStyle/>
              <a:p>
                <a:r>
                  <a:rPr lang="en-US" dirty="0" smtClean="0"/>
                  <a:t>The objective can be rewritten as: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0" lvl="2" indent="0">
                  <a:spcBef>
                    <a:spcPts val="600"/>
                  </a:spcBef>
                  <a:buClr>
                    <a:schemeClr val="accent1"/>
                  </a:buClr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ℰ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ℋ</m:t>
                              </m:r>
                            </m:e>
                          </m:acc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𝑉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p>
                          </m:sSubSup>
                          <m:nary>
                            <m:naryPr>
                              <m:chr m:val="∑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𝑖𝑘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𝑣</m:t>
                                              </m:r>
                                              <m: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2200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200" b="1">
                                                      <a:latin typeface="Cambria Math"/>
                                                    </a:rPr>
                                                    <m:t>𝐱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200" i="1">
                                                      <a:latin typeface="Cambria Math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200" b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𝑣</m:t>
                                              </m:r>
                                              <m: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2200" i="1">
                          <a:latin typeface="Cambria Math"/>
                          <a:ea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200" b="1">
                              <a:latin typeface="Cambria Math"/>
                              <a:ea typeface="Cambria Math"/>
                            </a:rPr>
                            <m:t>𝐦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bSup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𝑖𝑘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b="1">
                                              <a:latin typeface="Cambria Math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𝑖𝑘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box>
                    </m:oMath>
                  </m:oMathPara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44" y="1600200"/>
                <a:ext cx="8572560" cy="4873752"/>
              </a:xfrm>
              <a:blipFill rotWithShape="1">
                <a:blip r:embed="rId2"/>
                <a:stretch>
                  <a:fillRect l="-426" t="-11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32780" y="4437112"/>
                <a:ext cx="6263556" cy="14401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dirty="0" smtClean="0">
                    <a:latin typeface="Arial" pitchFamily="34" charset="0"/>
                  </a:rPr>
                  <a:t>The intra-cluster variance in space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ℋ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Arial" pitchFamily="34" charset="0"/>
                  </a:rPr>
                  <a:t> is the weighted sum of the views’ intra-cluster variances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rial" pitchFamily="34" charset="0"/>
                  </a:rPr>
                  <a:t>,</a:t>
                </a:r>
                <a:r>
                  <a:rPr lang="en-US" sz="2400" b="1" dirty="0" smtClean="0">
                    <a:latin typeface="Arial" pitchFamily="34" charset="0"/>
                  </a:rPr>
                  <a:t> </a:t>
                </a:r>
                <a:r>
                  <a:rPr lang="en-US" sz="2400" u="sng" dirty="0" smtClean="0">
                    <a:latin typeface="Arial" pitchFamily="34" charset="0"/>
                  </a:rPr>
                  <a:t>under a common clustering</a:t>
                </a:r>
                <a:r>
                  <a:rPr lang="en-US" sz="2400" dirty="0" smtClean="0">
                    <a:latin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𝑖𝑘</m:t>
                        </m:r>
                      </m:sub>
                    </m:sSub>
                  </m:oMath>
                </a14:m>
                <a:endParaRPr lang="el-GR" sz="2400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780" y="4437112"/>
                <a:ext cx="6263556" cy="1440160"/>
              </a:xfrm>
              <a:prstGeom prst="rect">
                <a:avLst/>
              </a:prstGeom>
              <a:blipFill rotWithShape="1">
                <a:blip r:embed="rId3"/>
                <a:stretch>
                  <a:fillRect l="-1358" r="-1261" b="-12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1835696" y="2031231"/>
            <a:ext cx="3888432" cy="1109736"/>
            <a:chOff x="1949016" y="2031231"/>
            <a:chExt cx="3775112" cy="1109736"/>
          </a:xfrm>
        </p:grpSpPr>
        <p:sp>
          <p:nvSpPr>
            <p:cNvPr id="29" name="Left Brace 28"/>
            <p:cNvSpPr/>
            <p:nvPr/>
          </p:nvSpPr>
          <p:spPr>
            <a:xfrm rot="5400000">
              <a:off x="3484276" y="901116"/>
              <a:ext cx="704591" cy="377511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419872" y="2031231"/>
                  <a:ext cx="9361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𝒟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872" y="2031231"/>
                  <a:ext cx="936104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5321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4280"/>
            <a:ext cx="8572560" cy="1143000"/>
          </a:xfrm>
        </p:spPr>
        <p:txBody>
          <a:bodyPr/>
          <a:lstStyle/>
          <a:p>
            <a:r>
              <a:rPr lang="en-US" dirty="0" smtClean="0"/>
              <a:t>MVKKM Training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2844" y="812962"/>
                <a:ext cx="8572560" cy="556523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Iteratively update the clusters and the weights</a:t>
                </a:r>
              </a:p>
              <a:p>
                <a:endParaRPr lang="en-US" sz="1800" dirty="0" smtClean="0"/>
              </a:p>
              <a:p>
                <a:r>
                  <a:rPr lang="en-US" dirty="0" smtClean="0"/>
                  <a:t>Cluster Update </a:t>
                </a:r>
              </a:p>
              <a:p>
                <a:pPr lvl="1"/>
                <a:r>
                  <a:rPr lang="en-US" dirty="0" smtClean="0"/>
                  <a:t>The weights are kept fixed</a:t>
                </a:r>
              </a:p>
              <a:p>
                <a:pPr lvl="1"/>
                <a:r>
                  <a:rPr lang="en-US" dirty="0" smtClean="0"/>
                  <a:t>Compute the composite kernel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Apply kernel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-means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dirty="0" smtClean="0"/>
                  <a:t> as the kernel matrix</a:t>
                </a:r>
              </a:p>
              <a:p>
                <a:pPr lvl="2"/>
                <a:r>
                  <a:rPr lang="en-US" dirty="0"/>
                  <a:t>The derived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clusters utilize information from all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views </a:t>
                </a:r>
                <a:r>
                  <a:rPr lang="en-US" dirty="0" smtClean="0"/>
                  <a:t>based on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Weight </a:t>
                </a:r>
                <a:r>
                  <a:rPr lang="en-US" dirty="0"/>
                  <a:t>Update</a:t>
                </a:r>
              </a:p>
              <a:p>
                <a:pPr lvl="1"/>
                <a:r>
                  <a:rPr lang="en-US" dirty="0"/>
                  <a:t>The clusters are kept </a:t>
                </a:r>
                <a:r>
                  <a:rPr lang="en-US" dirty="0" smtClean="0"/>
                  <a:t>fixed</a:t>
                </a:r>
                <a:endParaRPr lang="en-US" dirty="0"/>
              </a:p>
              <a:p>
                <a:pPr lvl="1"/>
                <a:r>
                  <a:rPr lang="en-US" dirty="0"/>
                  <a:t>The objective is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convex w.r.t. the weights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Closed form updates:</a:t>
                </a:r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44" y="812962"/>
                <a:ext cx="8572560" cy="5565232"/>
              </a:xfrm>
              <a:blipFill rotWithShape="1">
                <a:blip r:embed="rId2"/>
                <a:stretch>
                  <a:fillRect l="-426" t="-9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21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23928" y="5747153"/>
                <a:ext cx="4489178" cy="766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eqArrPr>
                            <m:e>
                              <m:box>
                                <m:box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i="1" smtClean="0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/>
                                        </a:rPr>
                                        <m:t>argmin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b>
                                  </m:sSub>
                                </m:e>
                              </m:box>
                            </m:e>
                            <m:e>
                              <m:r>
                                <a:rPr lang="en-US" sz="2400">
                                  <a:latin typeface="Cambria Math"/>
                                </a:rPr>
                                <m:t>0, 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l-GR" sz="2400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747153"/>
                <a:ext cx="4489178" cy="7668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-396552" y="5610674"/>
                <a:ext cx="4378443" cy="1130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′=1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box>
                                        <m:box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  <m:t>′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</m:d>
                                </m:e>
                                <m:sup>
                                  <m:box>
                                    <m:box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sz="2400">
                          <a:latin typeface="Cambria Math"/>
                        </a:rPr>
                        <m:t>, </m:t>
                      </m:r>
                      <m:r>
                        <a:rPr lang="en-US" sz="2400" i="1">
                          <a:latin typeface="Cambria Math"/>
                        </a:rPr>
                        <m:t>𝑝</m:t>
                      </m:r>
                      <m:r>
                        <a:rPr lang="en-US" sz="2400">
                          <a:latin typeface="Cambria Math"/>
                        </a:rPr>
                        <m:t>&gt;1</m:t>
                      </m:r>
                    </m:oMath>
                  </m:oMathPara>
                </a14:m>
                <a:endParaRPr lang="el-GR" sz="2400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6552" y="5610674"/>
                <a:ext cx="4378443" cy="11306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32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-315416"/>
            <a:ext cx="8572560" cy="1143000"/>
          </a:xfrm>
        </p:spPr>
        <p:txBody>
          <a:bodyPr/>
          <a:lstStyle/>
          <a:p>
            <a:r>
              <a:rPr lang="en-US" dirty="0" smtClean="0"/>
              <a:t>Weight Update Analysis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2844" y="2348880"/>
                <a:ext cx="8317588" cy="424847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The quality of the views is measured in terms of their intra-cluster variance</a:t>
                </a:r>
              </a:p>
              <a:p>
                <a:pPr lvl="1"/>
                <a:r>
                  <a:rPr lang="en-US" sz="2000" dirty="0" smtClean="0"/>
                  <a:t>Views with lower intra-cluster variance (better quality) receive higher weights and thus contribute more strongly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endParaRPr lang="en-US" sz="2000" dirty="0"/>
              </a:p>
              <a:p>
                <a:pPr marL="274320" lvl="1">
                  <a:spcBef>
                    <a:spcPts val="600"/>
                  </a:spcBef>
                  <a:buSzPct val="70000"/>
                  <a:buFont typeface="Wingdings"/>
                  <a:buChar char=""/>
                </a:pPr>
                <a:r>
                  <a:rPr lang="en-US" sz="2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Smaller (higher)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values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enhance (suppress) the </a:t>
                </a:r>
                <a:r>
                  <a:rPr lang="en-US" sz="2400" dirty="0"/>
                  <a:t>relative differences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400" dirty="0" smtClean="0"/>
                  <a:t>, resulting in </a:t>
                </a:r>
                <a:r>
                  <a:rPr lang="en-US" sz="2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sparser (more uniform) weights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400" dirty="0" smtClean="0"/>
                  <a:t>, and mixing coefficients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pPr lvl="1"/>
                <a:r>
                  <a:rPr lang="en-US" sz="2000" dirty="0" smtClean="0"/>
                  <a:t>Small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 values are useful when few kernels are of good quality</a:t>
                </a:r>
              </a:p>
              <a:p>
                <a:pPr lvl="1"/>
                <a:r>
                  <a:rPr lang="en-US" sz="2000" dirty="0" smtClean="0"/>
                  <a:t>High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 values are useful when all kernels are equally important</a:t>
                </a:r>
              </a:p>
              <a:p>
                <a:pPr lvl="1"/>
                <a:r>
                  <a:rPr lang="en-US" sz="2000" dirty="0" smtClean="0"/>
                  <a:t>Intermediate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 values constitute a compromise in the absence of prior knowledge about the validity of the above two cases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44" y="2348880"/>
                <a:ext cx="8317588" cy="4248472"/>
              </a:xfrm>
              <a:blipFill rotWithShape="1">
                <a:blip r:embed="rId2"/>
                <a:stretch>
                  <a:fillRect l="-293" t="-1865" r="-8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39952" y="1138641"/>
                <a:ext cx="4489178" cy="766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eqArrPr>
                            <m:e>
                              <m:box>
                                <m:box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i="1" smtClean="0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/>
                                        </a:rPr>
                                        <m:t>argmin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b>
                                  </m:sSub>
                                </m:e>
                              </m:box>
                            </m:e>
                            <m:e>
                              <m:r>
                                <a:rPr lang="en-US" sz="2400">
                                  <a:latin typeface="Cambria Math"/>
                                </a:rPr>
                                <m:t>0, 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l-GR" sz="2400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138641"/>
                <a:ext cx="4489178" cy="7668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80528" y="1002162"/>
                <a:ext cx="4378443" cy="1130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′=1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box>
                                        <m:box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sz="2400" i="1" smtClean="0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  <m:t>′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</m:d>
                                </m:e>
                                <m:sup>
                                  <m:box>
                                    <m:box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sz="2400">
                          <a:latin typeface="Cambria Math"/>
                        </a:rPr>
                        <m:t>, </m:t>
                      </m:r>
                      <m:r>
                        <a:rPr lang="en-US" sz="2400" i="1">
                          <a:latin typeface="Cambria Math"/>
                        </a:rPr>
                        <m:t>𝑝</m:t>
                      </m:r>
                      <m:r>
                        <a:rPr lang="en-US" sz="2400">
                          <a:latin typeface="Cambria Math"/>
                        </a:rPr>
                        <m:t>&gt;1</m:t>
                      </m:r>
                    </m:oMath>
                  </m:oMathPara>
                </a14:m>
                <a:endParaRPr lang="el-GR" sz="2400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1002162"/>
                <a:ext cx="4378443" cy="11306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62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-26715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Multi-view </a:t>
            </a:r>
            <a:r>
              <a:rPr lang="en-US" dirty="0"/>
              <a:t>S</a:t>
            </a:r>
            <a:r>
              <a:rPr lang="en-US" dirty="0" smtClean="0"/>
              <a:t>pectral </a:t>
            </a:r>
            <a:r>
              <a:rPr lang="en-US" dirty="0"/>
              <a:t>Clustering (</a:t>
            </a:r>
            <a:r>
              <a:rPr lang="en-US" dirty="0" err="1" smtClean="0"/>
              <a:t>MVSpec</a:t>
            </a:r>
            <a:r>
              <a:rPr lang="en-US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2844" y="1988840"/>
                <a:ext cx="8572560" cy="4341096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 smtClean="0"/>
                  <a:t>The MVKKM objective can be written in trace terms:</a:t>
                </a:r>
              </a:p>
              <a:p>
                <a:endParaRPr lang="en-US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ℰ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  <m:t>ℋ</m:t>
                              </m:r>
                            </m:e>
                          </m:acc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𝑡𝑟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i="1">
                          <a:latin typeface="Cambria Math"/>
                        </a:rPr>
                        <m:t>𝑡𝑟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⊺</m:t>
                              </m:r>
                            </m:sup>
                          </m:sSup>
                          <m:acc>
                            <m:accPr>
                              <m:chr m:val="̃"/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𝑉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p>
                          </m:sSubSup>
                        </m:e>
                      </m:nary>
                      <m:d>
                        <m:d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𝑡𝑟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𝑡𝑟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⊺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en-US" sz="2200" i="1">
                          <a:latin typeface="Cambria Math"/>
                        </a:rPr>
                        <m:t>, 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i="1">
                          <a:latin typeface="Cambria Math"/>
                        </a:rPr>
                        <m:t>𝑌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𝑀</m:t>
                          </m:r>
                        </m:sup>
                      </m:sSup>
                      <m:r>
                        <a:rPr lang="en-US" sz="2200">
                          <a:latin typeface="Cambria Math"/>
                          <a:ea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𝑖𝑘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𝑖𝑘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𝑗𝑘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rad>
                            </m:den>
                          </m:f>
                        </m:e>
                      </m:box>
                    </m:oMath>
                  </m:oMathPara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Applying spectral relaxation yields the following optimization problem: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200" b="0" i="1" smtClean="0"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𝑡𝑟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</m:d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𝑡𝑟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⊺</m:t>
                                  </m:r>
                                </m:sup>
                              </m:sSup>
                              <m:acc>
                                <m:accPr>
                                  <m:chr m:val="̃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</m:acc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lang="en-US" sz="2200" i="1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</a:rPr>
                        <m:t>s</m:t>
                      </m:r>
                      <m:r>
                        <a:rPr lang="en-US" sz="220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</a:rPr>
                        <m:t>t</m:t>
                      </m:r>
                      <m:r>
                        <a:rPr lang="en-US" sz="2200">
                          <a:latin typeface="Cambria Math"/>
                        </a:rPr>
                        <m:t>.  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≥0, 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𝑉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  <m:r>
                        <a:rPr lang="en-US" sz="2200" i="1">
                          <a:latin typeface="Cambria Math"/>
                          <a:ea typeface="Cambria Math"/>
                        </a:rPr>
                        <m:t>=1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⊺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𝑌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44" y="1988840"/>
                <a:ext cx="8572560" cy="4341096"/>
              </a:xfrm>
              <a:blipFill rotWithShape="1">
                <a:blip r:embed="rId2"/>
                <a:stretch>
                  <a:fillRect l="-213" t="-702" b="-56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23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288664" y="908720"/>
            <a:ext cx="82809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latin typeface="Arial" pitchFamily="34" charset="0"/>
              </a:rPr>
              <a:t>E</a:t>
            </a:r>
            <a:r>
              <a:rPr lang="en-US" sz="2200" dirty="0" smtClean="0">
                <a:latin typeface="Arial" pitchFamily="34" charset="0"/>
              </a:rPr>
              <a:t>xplore the spectral relaxation of kernel </a:t>
            </a:r>
            <a:r>
              <a:rPr lang="en-US" sz="2200" i="1" dirty="0" smtClean="0">
                <a:latin typeface="Arial" pitchFamily="34" charset="0"/>
              </a:rPr>
              <a:t>k</a:t>
            </a:r>
            <a:r>
              <a:rPr lang="en-US" sz="2200" dirty="0" smtClean="0">
                <a:latin typeface="Arial" pitchFamily="34" charset="0"/>
              </a:rPr>
              <a:t>-means and employ spectral clustering to optimize the MVKKM</a:t>
            </a:r>
            <a:r>
              <a:rPr lang="en-US" sz="2200" dirty="0">
                <a:latin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</a:rPr>
              <a:t>objective</a:t>
            </a:r>
            <a:endParaRPr lang="el-GR" sz="2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8572560" cy="1143000"/>
          </a:xfrm>
        </p:spPr>
        <p:txBody>
          <a:bodyPr/>
          <a:lstStyle/>
          <a:p>
            <a:r>
              <a:rPr lang="en-US" dirty="0" smtClean="0"/>
              <a:t>MVSpec Training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2844" y="1196752"/>
                <a:ext cx="8572560" cy="5277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Iteratively update the clusters and the weights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Cluster Update </a:t>
                </a:r>
              </a:p>
              <a:p>
                <a:pPr lvl="1"/>
                <a:r>
                  <a:rPr lang="en-US" dirty="0" smtClean="0"/>
                  <a:t>The weights are kept fixed</a:t>
                </a:r>
              </a:p>
              <a:p>
                <a:pPr lvl="1"/>
                <a:r>
                  <a:rPr lang="en-US" dirty="0"/>
                  <a:t>Compute the composite kernel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The optimization reduces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/>
                          </a:rPr>
                          <m:t>𝑡𝑟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⊺</m:t>
                                </m:r>
                              </m:sup>
                            </m:sSup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</m:t>
                    </m:r>
                    <m:r>
                      <a:rPr lang="en-US">
                        <a:latin typeface="Cambria Math"/>
                      </a:rPr>
                      <m:t>.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⊺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𝐼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 is composed of the </a:t>
                </a:r>
                <a:r>
                  <a:rPr lang="en-US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largest eigenvectors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dirty="0" smtClean="0"/>
                  <a:t> (relaxed clusters) and is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optimal</a:t>
                </a:r>
                <a:r>
                  <a:rPr lang="en-US" dirty="0" smtClean="0"/>
                  <a:t> given the weights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Weight Update</a:t>
                </a:r>
              </a:p>
              <a:p>
                <a:pPr lvl="1"/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 is kept fixed</a:t>
                </a:r>
                <a:endParaRPr lang="en-US" dirty="0"/>
              </a:p>
              <a:p>
                <a:pPr lvl="1"/>
                <a:r>
                  <a:rPr lang="en-US" dirty="0" smtClean="0"/>
                  <a:t>The MVKKM formulas also apply to this case</a:t>
                </a:r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𝑡𝑟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𝑡𝑟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⊺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 smtClean="0"/>
                  <a:t> (relaxed intra-cluster variance)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44" y="1196752"/>
                <a:ext cx="8572560" cy="5277200"/>
              </a:xfrm>
              <a:blipFill rotWithShape="1">
                <a:blip r:embed="rId2"/>
                <a:stretch>
                  <a:fillRect l="-426" t="-1848" b="-5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96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-243408"/>
            <a:ext cx="8572560" cy="1143000"/>
          </a:xfrm>
        </p:spPr>
        <p:txBody>
          <a:bodyPr/>
          <a:lstStyle/>
          <a:p>
            <a:r>
              <a:rPr lang="en-US" dirty="0" smtClean="0"/>
              <a:t>MVKKM vs. MVSpec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1629312"/>
                  </p:ext>
                </p:extLst>
              </p:nvPr>
            </p:nvGraphicFramePr>
            <p:xfrm>
              <a:off x="250762" y="937354"/>
              <a:ext cx="8352928" cy="48679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76464"/>
                    <a:gridCol w="417646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pitchFamily="34" charset="0"/>
                            </a:rPr>
                            <a:t>MVKKM</a:t>
                          </a:r>
                          <a:endParaRPr lang="el-GR" dirty="0">
                            <a:latin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pitchFamily="34" charset="0"/>
                            </a:rPr>
                            <a:t>MVSpec</a:t>
                          </a:r>
                          <a:endParaRPr lang="el-GR" dirty="0">
                            <a:latin typeface="Arial" pitchFamily="34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Weight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 initialization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=1/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baseline="0" dirty="0" smtClean="0">
                            <a:solidFill>
                              <a:schemeClr val="tx1"/>
                            </a:solidFill>
                            <a:latin typeface="Arial" pitchFamily="34" charset="0"/>
                          </a:endParaRPr>
                        </a:p>
                        <a:p>
                          <a:pPr algn="l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Cluster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 initialization (global kernel </a:t>
                          </a:r>
                          <a:r>
                            <a:rPr lang="en-US" i="1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k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-means)</a:t>
                          </a:r>
                          <a:endParaRPr lang="el-GR" dirty="0">
                            <a:solidFill>
                              <a:schemeClr val="tx1"/>
                            </a:solidFill>
                            <a:latin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Weight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 initialization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=1/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l-GR" dirty="0" smtClean="0">
                            <a:solidFill>
                              <a:schemeClr val="tx1"/>
                            </a:solidFill>
                            <a:latin typeface="Arial" pitchFamily="34" charset="0"/>
                          </a:endParaRPr>
                        </a:p>
                        <a:p>
                          <a:pPr algn="l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Eigenvector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 post-processing (</a:t>
                          </a:r>
                          <a:r>
                            <a:rPr lang="en-US" i="1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k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-means)</a:t>
                          </a:r>
                          <a:endParaRPr lang="el-GR" dirty="0">
                            <a:solidFill>
                              <a:schemeClr val="tx1"/>
                            </a:solidFill>
                            <a:latin typeface="Arial" pitchFamily="34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Monotonic convergence to a local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 minimum</a:t>
                          </a:r>
                          <a:endParaRPr lang="el-GR" dirty="0">
                            <a:solidFill>
                              <a:schemeClr val="tx1"/>
                            </a:solidFill>
                            <a:latin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Monotonic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 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convergence to a local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 minimum</a:t>
                          </a: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Discrete clusters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 are derived at each iteration</a:t>
                          </a:r>
                          <a:endParaRPr lang="el-GR" dirty="0">
                            <a:solidFill>
                              <a:schemeClr val="tx1"/>
                            </a:solidFill>
                            <a:latin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Non discrete clusters are derived at each iteration (top eigenvectors of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>
                            <a:solidFill>
                              <a:schemeClr val="tx1"/>
                            </a:solidFill>
                            <a:latin typeface="Arial" pitchFamily="34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-This continuous solution is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 optimal in each iteration, but w.r.t. the relaxed version of the objective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ℰ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  <m:t>ℋ</m:t>
                                      </m:r>
                                    </m:e>
                                  </m:acc>
                                </m:sub>
                              </m:sSub>
                            </m:oMath>
                          </a14:m>
                          <a:endParaRPr lang="en-US" baseline="0" dirty="0" smtClean="0">
                            <a:solidFill>
                              <a:schemeClr val="tx1"/>
                            </a:solidFill>
                            <a:latin typeface="Arial" pitchFamily="34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l-GR" dirty="0" smtClean="0">
                            <a:solidFill>
                              <a:schemeClr val="tx1"/>
                            </a:solidFill>
                            <a:latin typeface="Arial" pitchFamily="34" charset="0"/>
                          </a:endParaRPr>
                        </a:p>
                        <a:p>
                          <a:pPr algn="l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-</a:t>
                          </a:r>
                          <a:r>
                            <a:rPr lang="en-US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Arial" pitchFamily="34" charset="0"/>
                            </a:rPr>
                            <a:t>The relaxation may deviate from the actual objective</a:t>
                          </a:r>
                          <a:endParaRPr lang="el-GR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Arial" pitchFamily="34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 smtClean="0">
                              <a:latin typeface="Arial" pitchFamily="34" charset="0"/>
                            </a:rPr>
                            <a:t> complexity</a:t>
                          </a:r>
                          <a:endParaRPr lang="el-GR" dirty="0">
                            <a:latin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 smtClean="0">
                              <a:latin typeface="Arial" pitchFamily="34" charset="0"/>
                            </a:rPr>
                            <a:t> complexity</a:t>
                          </a:r>
                          <a:endParaRPr lang="el-GR" dirty="0">
                            <a:latin typeface="Arial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1629312"/>
                  </p:ext>
                </p:extLst>
              </p:nvPr>
            </p:nvGraphicFramePr>
            <p:xfrm>
              <a:off x="250762" y="937354"/>
              <a:ext cx="8352928" cy="48679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76464"/>
                    <a:gridCol w="417646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pitchFamily="34" charset="0"/>
                            </a:rPr>
                            <a:t>MVKKM</a:t>
                          </a:r>
                          <a:endParaRPr lang="el-GR" dirty="0">
                            <a:latin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pitchFamily="34" charset="0"/>
                            </a:rPr>
                            <a:t>MVSpec</a:t>
                          </a:r>
                          <a:endParaRPr lang="el-GR" dirty="0">
                            <a:latin typeface="Arial" pitchFamily="34" charset="0"/>
                          </a:endParaRPr>
                        </a:p>
                      </a:txBody>
                      <a:tcPr anchor="ctr"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44000" r="-100146" b="-4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44000" r="-146" b="-402000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Monotonic convergence to a local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 minimum</a:t>
                          </a:r>
                          <a:endParaRPr lang="el-GR" dirty="0">
                            <a:solidFill>
                              <a:schemeClr val="tx1"/>
                            </a:solidFill>
                            <a:latin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Monotonic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 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convergence to a local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 minimum</a:t>
                          </a:r>
                        </a:p>
                      </a:txBody>
                      <a:tcPr anchor="ctr"/>
                    </a:tc>
                  </a:tr>
                  <a:tr h="2571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Discrete clusters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</a:rPr>
                            <a:t> are derived at each iteration</a:t>
                          </a:r>
                          <a:endParaRPr lang="el-GR" dirty="0">
                            <a:solidFill>
                              <a:schemeClr val="tx1"/>
                            </a:solidFill>
                            <a:latin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76247" r="-146" b="-182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1216393" r="-100146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1216393" r="-146" b="-262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6593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/>
              <a:t>Feature Space </a:t>
            </a:r>
            <a:r>
              <a:rPr lang="en-US" dirty="0" smtClean="0"/>
              <a:t>Clustering</a:t>
            </a:r>
          </a:p>
          <a:p>
            <a:endParaRPr lang="en-US" dirty="0" smtClean="0"/>
          </a:p>
          <a:p>
            <a:r>
              <a:rPr lang="en-US" dirty="0" smtClean="0"/>
              <a:t>Kernel-based Weighted Multi-view Clustering</a:t>
            </a:r>
            <a:endParaRPr lang="en-US" dirty="0"/>
          </a:p>
          <a:p>
            <a:endParaRPr lang="en-US" dirty="0"/>
          </a:p>
          <a:p>
            <a:r>
              <a:rPr lang="en-US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Experimental Evaluation</a:t>
            </a:r>
          </a:p>
          <a:p>
            <a:endParaRPr lang="en-US" dirty="0"/>
          </a:p>
          <a:p>
            <a:r>
              <a:rPr lang="en-US" dirty="0"/>
              <a:t>Summary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26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14282" y="6492240"/>
            <a:ext cx="8572560" cy="365760"/>
          </a:xfrm>
        </p:spPr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65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44624"/>
            <a:ext cx="8572560" cy="1143000"/>
          </a:xfrm>
        </p:spPr>
        <p:txBody>
          <a:bodyPr/>
          <a:lstStyle/>
          <a:p>
            <a:r>
              <a:rPr lang="en-US" dirty="0" smtClean="0"/>
              <a:t>Experimental Evaluation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2844" y="1268760"/>
                <a:ext cx="8605620" cy="489654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We compared </a:t>
                </a:r>
                <a:r>
                  <a:rPr lang="en-US" u="sng" dirty="0" smtClean="0"/>
                  <a:t>MVKKM and MVSpec</a:t>
                </a:r>
                <a:r>
                  <a:rPr lang="en-US" dirty="0" smtClean="0"/>
                  <a:t> for various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values </a:t>
                </a:r>
                <a:r>
                  <a:rPr lang="en-US" dirty="0"/>
                  <a:t>to</a:t>
                </a:r>
                <a:r>
                  <a:rPr lang="en-US" dirty="0" smtClean="0"/>
                  <a:t>:</a:t>
                </a:r>
              </a:p>
              <a:p>
                <a:endParaRPr lang="en-US" sz="2200" dirty="0"/>
              </a:p>
              <a:p>
                <a:pPr lvl="1"/>
                <a:r>
                  <a:rPr lang="en-US" dirty="0" smtClean="0"/>
                  <a:t>The best single </a:t>
                </a:r>
                <a:r>
                  <a:rPr lang="en-US" dirty="0"/>
                  <a:t>view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) baseline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The uniform combination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dirty="0" smtClean="0"/>
                  <a:t>) baseline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Correlational spectral clustering (CSC)</a:t>
                </a:r>
                <a:r>
                  <a:rPr lang="en-US" baseline="30000" dirty="0" smtClean="0"/>
                  <a:t>1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The views are projected through kernel canonical correlation analysis</a:t>
                </a:r>
              </a:p>
              <a:p>
                <a:pPr lvl="2"/>
                <a:r>
                  <a:rPr lang="en-US" dirty="0" smtClean="0"/>
                  <a:t>All views are considered equally important (view weighting is not available)</a:t>
                </a:r>
              </a:p>
              <a:p>
                <a:pPr lvl="2"/>
                <a:endParaRPr lang="en-US" dirty="0" smtClean="0"/>
              </a:p>
              <a:p>
                <a:pPr lvl="1"/>
                <a:r>
                  <a:rPr lang="en-US" dirty="0" smtClean="0"/>
                  <a:t>Weighted multi-view convex mixture models (</a:t>
                </a:r>
                <a:r>
                  <a:rPr lang="en-US" dirty="0" err="1" smtClean="0"/>
                  <a:t>MVCMM</a:t>
                </a:r>
                <a:r>
                  <a:rPr lang="en-US" dirty="0" smtClean="0"/>
                  <a:t>)</a:t>
                </a:r>
                <a:r>
                  <a:rPr lang="en-US" baseline="30000" dirty="0"/>
                  <a:t>2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Each view is modeled by a convex mixture model</a:t>
                </a:r>
              </a:p>
              <a:p>
                <a:pPr lvl="2"/>
                <a:r>
                  <a:rPr lang="en-US" dirty="0" smtClean="0"/>
                  <a:t>An automatically tuned weight is associated with each view</a:t>
                </a:r>
                <a:endParaRPr lang="en-US" dirty="0"/>
              </a:p>
              <a:p>
                <a:endParaRPr lang="en-US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44" y="1268760"/>
                <a:ext cx="8605620" cy="4896544"/>
              </a:xfrm>
              <a:blipFill rotWithShape="1">
                <a:blip r:embed="rId2"/>
                <a:stretch>
                  <a:fillRect l="-283" t="-623" r="-5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27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6125234"/>
            <a:ext cx="822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latin typeface="Arial" pitchFamily="34" charset="0"/>
              </a:rPr>
              <a:t>1</a:t>
            </a:r>
            <a:r>
              <a:rPr lang="en-US" sz="1200" dirty="0" smtClean="0">
                <a:latin typeface="Arial" pitchFamily="34" charset="0"/>
              </a:rPr>
              <a:t> </a:t>
            </a:r>
            <a:r>
              <a:rPr lang="en-US" sz="1200" dirty="0">
                <a:latin typeface="Arial" pitchFamily="34" charset="0"/>
              </a:rPr>
              <a:t>Blaschko, M. B</a:t>
            </a:r>
            <a:r>
              <a:rPr lang="en-US" sz="1200" dirty="0" smtClean="0">
                <a:latin typeface="Arial" pitchFamily="34" charset="0"/>
              </a:rPr>
              <a:t>., Lampert</a:t>
            </a:r>
            <a:r>
              <a:rPr lang="en-US" sz="1200" dirty="0">
                <a:latin typeface="Arial" pitchFamily="34" charset="0"/>
              </a:rPr>
              <a:t>, C. H</a:t>
            </a:r>
            <a:r>
              <a:rPr lang="en-US" sz="1200" dirty="0" smtClean="0">
                <a:latin typeface="Arial" pitchFamily="34" charset="0"/>
              </a:rPr>
              <a:t>., </a:t>
            </a:r>
            <a:r>
              <a:rPr lang="en-US" sz="1200" i="1" dirty="0">
                <a:latin typeface="Arial" pitchFamily="34" charset="0"/>
              </a:rPr>
              <a:t>Correlational </a:t>
            </a:r>
            <a:r>
              <a:rPr lang="en-US" sz="1200" i="1" dirty="0" smtClean="0">
                <a:latin typeface="Arial" pitchFamily="34" charset="0"/>
              </a:rPr>
              <a:t>spectral clustering</a:t>
            </a:r>
            <a:r>
              <a:rPr lang="en-US" sz="1200" dirty="0" smtClean="0">
                <a:latin typeface="Arial" pitchFamily="34" charset="0"/>
              </a:rPr>
              <a:t>, CVPR</a:t>
            </a:r>
            <a:r>
              <a:rPr lang="en-US" sz="1200" dirty="0">
                <a:latin typeface="Arial" pitchFamily="34" charset="0"/>
              </a:rPr>
              <a:t>, </a:t>
            </a:r>
            <a:r>
              <a:rPr lang="en-US" sz="1200" dirty="0" smtClean="0">
                <a:latin typeface="Arial" pitchFamily="34" charset="0"/>
              </a:rPr>
              <a:t>2008</a:t>
            </a:r>
          </a:p>
          <a:p>
            <a:r>
              <a:rPr lang="en-US" sz="1200" baseline="30000" dirty="0">
                <a:latin typeface="Arial" pitchFamily="34" charset="0"/>
              </a:rPr>
              <a:t>2</a:t>
            </a:r>
            <a:r>
              <a:rPr lang="en-US" sz="1200" dirty="0" smtClean="0">
                <a:latin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</a:rPr>
              <a:t>Tzortzis</a:t>
            </a:r>
            <a:r>
              <a:rPr lang="en-US" sz="1200" dirty="0">
                <a:latin typeface="Arial" pitchFamily="34" charset="0"/>
              </a:rPr>
              <a:t>, G., </a:t>
            </a:r>
            <a:r>
              <a:rPr lang="en-US" sz="1200" dirty="0" err="1">
                <a:latin typeface="Arial" pitchFamily="34" charset="0"/>
              </a:rPr>
              <a:t>Likas</a:t>
            </a:r>
            <a:r>
              <a:rPr lang="en-US" sz="1200" dirty="0">
                <a:latin typeface="Arial" pitchFamily="34" charset="0"/>
              </a:rPr>
              <a:t>, A., </a:t>
            </a:r>
            <a:r>
              <a:rPr lang="en-US" sz="1200" i="1" dirty="0">
                <a:latin typeface="Arial" pitchFamily="34" charset="0"/>
              </a:rPr>
              <a:t>Multiple View Clustering Using a Weighted Combination of Exemplar-based Mixture Models</a:t>
            </a:r>
            <a:r>
              <a:rPr lang="en-US" sz="1200" dirty="0" smtClean="0">
                <a:latin typeface="Arial" pitchFamily="34" charset="0"/>
              </a:rPr>
              <a:t>, </a:t>
            </a:r>
            <a:r>
              <a:rPr lang="en-US" sz="1200" dirty="0">
                <a:latin typeface="Arial" pitchFamily="34" charset="0"/>
              </a:rPr>
              <a:t>IEEE </a:t>
            </a:r>
            <a:r>
              <a:rPr lang="en-US" sz="1200" dirty="0" err="1" smtClean="0">
                <a:latin typeface="Arial" pitchFamily="34" charset="0"/>
              </a:rPr>
              <a:t>TNN</a:t>
            </a:r>
            <a:r>
              <a:rPr lang="en-US" sz="1200" dirty="0">
                <a:latin typeface="Arial" pitchFamily="34" charset="0"/>
              </a:rPr>
              <a:t>, </a:t>
            </a:r>
            <a:r>
              <a:rPr lang="en-US" sz="1200" dirty="0" smtClean="0">
                <a:latin typeface="Arial" pitchFamily="34" charset="0"/>
              </a:rPr>
              <a:t>2010</a:t>
            </a:r>
            <a:endParaRPr lang="el-GR" sz="1200" baseline="30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-18256"/>
            <a:ext cx="8572560" cy="1143000"/>
          </a:xfrm>
        </p:spPr>
        <p:txBody>
          <a:bodyPr/>
          <a:lstStyle/>
          <a:p>
            <a:r>
              <a:rPr lang="en-US" dirty="0" smtClean="0"/>
              <a:t>Experimental Setup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196752"/>
            <a:ext cx="8429684" cy="527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MVKKM</a:t>
            </a:r>
            <a:r>
              <a:rPr lang="en-US" dirty="0" smtClean="0"/>
              <a:t> and </a:t>
            </a:r>
            <a:r>
              <a:rPr lang="en-US" dirty="0" err="1" smtClean="0"/>
              <a:t>MVSpec</a:t>
            </a:r>
            <a:r>
              <a:rPr lang="en-US" dirty="0" smtClean="0"/>
              <a:t> weights are uniformly initialized</a:t>
            </a:r>
          </a:p>
          <a:p>
            <a:endParaRPr lang="en-US" dirty="0" smtClean="0"/>
          </a:p>
          <a:p>
            <a:r>
              <a:rPr lang="en-US" dirty="0" smtClean="0"/>
              <a:t>Global kernel </a:t>
            </a:r>
            <a:r>
              <a:rPr lang="en-US" i="1" dirty="0" smtClean="0"/>
              <a:t>k</a:t>
            </a:r>
            <a:r>
              <a:rPr lang="en-US" dirty="0" smtClean="0"/>
              <a:t>-means</a:t>
            </a:r>
            <a:r>
              <a:rPr lang="en-US" baseline="30000" dirty="0" smtClean="0"/>
              <a:t>1</a:t>
            </a:r>
            <a:r>
              <a:rPr lang="en-US" dirty="0" smtClean="0"/>
              <a:t> is utilized to deterministically get initial clusters for </a:t>
            </a:r>
            <a:r>
              <a:rPr lang="en-US" dirty="0" err="1" smtClean="0"/>
              <a:t>MVKKM</a:t>
            </a:r>
            <a:endParaRPr lang="en-US" dirty="0" smtClean="0"/>
          </a:p>
          <a:p>
            <a:pPr lvl="1"/>
            <a:r>
              <a:rPr lang="en-US" dirty="0" smtClean="0"/>
              <a:t>Multiple restarts are avoided</a:t>
            </a:r>
          </a:p>
          <a:p>
            <a:pPr lvl="1"/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Linear kernels </a:t>
            </a:r>
            <a:r>
              <a:rPr lang="en-US" dirty="0" smtClean="0"/>
              <a:t>are employed for all views</a:t>
            </a:r>
          </a:p>
          <a:p>
            <a:pPr lvl="1"/>
            <a:r>
              <a:rPr lang="en-US" dirty="0" smtClean="0"/>
              <a:t>For MVCMM, Gaussian convex mixture models are adopted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The number of clusters is set equal to the true number of classes in the </a:t>
            </a:r>
            <a:r>
              <a:rPr lang="en-US" dirty="0" smtClean="0"/>
              <a:t>dataset</a:t>
            </a:r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erformance is measured in terms of </a:t>
            </a:r>
            <a:r>
              <a:rPr lang="en-US" dirty="0" err="1" smtClean="0"/>
              <a:t>NMI</a:t>
            </a:r>
            <a:endParaRPr lang="en-US" dirty="0" smtClean="0"/>
          </a:p>
          <a:p>
            <a:pPr lvl="1"/>
            <a:r>
              <a:rPr lang="en-US" dirty="0"/>
              <a:t>Higher </a:t>
            </a:r>
            <a:r>
              <a:rPr lang="en-US" dirty="0" err="1"/>
              <a:t>NMI</a:t>
            </a:r>
            <a:r>
              <a:rPr lang="en-US" dirty="0"/>
              <a:t> values indicate a better match between cluster and class labels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28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6248345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latin typeface="Arial" pitchFamily="34" charset="0"/>
              </a:rPr>
              <a:t>1</a:t>
            </a:r>
            <a:r>
              <a:rPr lang="en-US" sz="1200" dirty="0" smtClean="0">
                <a:latin typeface="Arial" pitchFamily="34" charset="0"/>
              </a:rPr>
              <a:t> </a:t>
            </a:r>
            <a:r>
              <a:rPr lang="en-US" sz="1200" dirty="0">
                <a:latin typeface="Arial" pitchFamily="34" charset="0"/>
              </a:rPr>
              <a:t>Tzortzis, G., Likas, A</a:t>
            </a:r>
            <a:r>
              <a:rPr lang="en-US" sz="1200" dirty="0" smtClean="0">
                <a:latin typeface="Arial" pitchFamily="34" charset="0"/>
              </a:rPr>
              <a:t>., </a:t>
            </a:r>
            <a:r>
              <a:rPr lang="en-US" sz="1200" i="1" dirty="0">
                <a:latin typeface="Arial" pitchFamily="34" charset="0"/>
              </a:rPr>
              <a:t>The </a:t>
            </a:r>
            <a:r>
              <a:rPr lang="en-US" sz="1200" i="1" dirty="0" smtClean="0">
                <a:latin typeface="Arial" pitchFamily="34" charset="0"/>
              </a:rPr>
              <a:t>global kernel k-means algorithm </a:t>
            </a:r>
            <a:r>
              <a:rPr lang="en-US" sz="1200" i="1" dirty="0">
                <a:latin typeface="Arial" pitchFamily="34" charset="0"/>
              </a:rPr>
              <a:t>for </a:t>
            </a:r>
            <a:r>
              <a:rPr lang="en-US" sz="1200" i="1" dirty="0" smtClean="0">
                <a:latin typeface="Arial" pitchFamily="34" charset="0"/>
              </a:rPr>
              <a:t>clustering </a:t>
            </a:r>
            <a:r>
              <a:rPr lang="en-US" sz="1200" i="1" dirty="0">
                <a:latin typeface="Arial" pitchFamily="34" charset="0"/>
              </a:rPr>
              <a:t>in </a:t>
            </a:r>
            <a:r>
              <a:rPr lang="en-US" sz="1200" i="1" dirty="0" smtClean="0">
                <a:latin typeface="Arial" pitchFamily="34" charset="0"/>
              </a:rPr>
              <a:t>feature space</a:t>
            </a:r>
            <a:r>
              <a:rPr lang="en-US" sz="1200" dirty="0" smtClean="0">
                <a:latin typeface="Arial" pitchFamily="34" charset="0"/>
              </a:rPr>
              <a:t>, IEEE TNN, 2009</a:t>
            </a:r>
            <a:endParaRPr lang="el-GR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Data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12776"/>
            <a:ext cx="8572560" cy="50611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created a two view dataset</a:t>
            </a:r>
          </a:p>
          <a:p>
            <a:pPr lvl="1"/>
            <a:r>
              <a:rPr lang="en-US" dirty="0" smtClean="0"/>
              <a:t>The second view is a noisy version of the first that mixes the clusters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The dataset is not linearly </a:t>
            </a:r>
            <a:r>
              <a:rPr lang="en-US" dirty="0" smtClean="0"/>
              <a:t>separable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 err="1" smtClean="0"/>
              <a:t>rbf</a:t>
            </a:r>
            <a:r>
              <a:rPr lang="en-US" dirty="0" smtClean="0"/>
              <a:t> kernels to represent the 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29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I.P.AN Research Group, University of Ioannina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4" y="2712313"/>
            <a:ext cx="5829300" cy="258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3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</a:t>
            </a:r>
          </a:p>
          <a:p>
            <a:endParaRPr lang="en-US" dirty="0" smtClean="0"/>
          </a:p>
          <a:p>
            <a:r>
              <a:rPr lang="en-US" dirty="0"/>
              <a:t>Feature Space </a:t>
            </a:r>
            <a:r>
              <a:rPr lang="en-US" dirty="0" smtClean="0"/>
              <a:t>Clustering</a:t>
            </a:r>
          </a:p>
          <a:p>
            <a:endParaRPr lang="en-US" dirty="0" smtClean="0"/>
          </a:p>
          <a:p>
            <a:r>
              <a:rPr lang="en-US" dirty="0" smtClean="0"/>
              <a:t>Kernel-based Weighted Multi-view Clustering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Experimental Evaluation</a:t>
            </a:r>
          </a:p>
          <a:p>
            <a:endParaRPr lang="en-US" dirty="0"/>
          </a:p>
          <a:p>
            <a:r>
              <a:rPr lang="en-US" dirty="0"/>
              <a:t>Summary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14282" y="6492240"/>
            <a:ext cx="8572560" cy="365760"/>
          </a:xfrm>
        </p:spPr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50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Data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2844" y="3261658"/>
                <a:ext cx="8720372" cy="341416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increases the coefficients,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dirty="0" smtClean="0"/>
                  <a:t>, become more uniform</a:t>
                </a:r>
              </a:p>
              <a:p>
                <a:pPr lvl="1"/>
                <a:r>
                  <a:rPr lang="en-US" dirty="0" smtClean="0"/>
                  <a:t>The solution is severely influenced by the noisy view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Small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values are appropriate for this dataset</a:t>
                </a:r>
              </a:p>
              <a:p>
                <a:pPr lvl="1"/>
                <a:r>
                  <a:rPr lang="en-US" dirty="0" smtClean="0"/>
                  <a:t>The coefficients are consistent with the noise level in the views</a:t>
                </a:r>
              </a:p>
              <a:p>
                <a:pPr lvl="1"/>
                <a:r>
                  <a:rPr lang="en-US" dirty="0" smtClean="0"/>
                  <a:t>The clusters are correctly recovered (for </a:t>
                </a:r>
                <a:r>
                  <a:rPr lang="en-US" dirty="0" err="1" smtClean="0"/>
                  <a:t>MVKKM</a:t>
                </a:r>
                <a:r>
                  <a:rPr lang="en-US" dirty="0" smtClean="0"/>
                  <a:t>)</a:t>
                </a:r>
              </a:p>
              <a:p>
                <a:pPr marL="365760" lvl="1" indent="0">
                  <a:buNone/>
                </a:pPr>
                <a:endParaRPr lang="en-US" dirty="0" smtClean="0"/>
              </a:p>
              <a:p>
                <a:r>
                  <a:rPr lang="en-US" dirty="0" err="1" smtClean="0"/>
                  <a:t>MVSpec</a:t>
                </a:r>
                <a:r>
                  <a:rPr lang="en-US" dirty="0" smtClean="0"/>
                  <a:t> fails despite providing similar coefficients to </a:t>
                </a:r>
                <a:r>
                  <a:rPr lang="en-US" dirty="0" err="1" smtClean="0"/>
                  <a:t>MVKKM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We observed that spectral clustering in the first view alone also fails</a:t>
                </a:r>
              </a:p>
              <a:p>
                <a:pPr lvl="1"/>
                <a:endParaRPr lang="en-US" dirty="0" smtClean="0"/>
              </a:p>
              <a:p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44" y="3261658"/>
                <a:ext cx="8720372" cy="3414169"/>
              </a:xfrm>
              <a:blipFill rotWithShape="1">
                <a:blip r:embed="rId2"/>
                <a:stretch>
                  <a:fillRect l="-280" t="-25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30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</a:t>
            </a:r>
            <a:r>
              <a:rPr lang="en-US" dirty="0" err="1" smtClean="0"/>
              <a:t>Ioannina</a:t>
            </a:r>
            <a:endParaRPr lang="el-GR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17146" y="-27384"/>
            <a:ext cx="5227320" cy="3170292"/>
            <a:chOff x="179512" y="1124744"/>
            <a:chExt cx="5227320" cy="31702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24744"/>
              <a:ext cx="5227320" cy="2522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ontent Placeholder 13"/>
                <p:cNvSpPr txBox="1">
                  <a:spLocks/>
                </p:cNvSpPr>
                <p:nvPr/>
              </p:nvSpPr>
              <p:spPr>
                <a:xfrm>
                  <a:off x="666022" y="3646964"/>
                  <a:ext cx="4254300" cy="64807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>
                  <a:noAutofit/>
                </a:bodyPr>
                <a:lstStyle>
                  <a:lvl1pPr marL="274320" indent="-274320" algn="l" rtl="0" eaLnBrk="1" latinLnBrk="0" hangingPunct="1"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/>
                    <a:buChar char=""/>
                    <a:defRPr kumimoji="0" sz="2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40080" indent="-274320" algn="l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/>
                    <a:buChar char=""/>
                    <a:defRPr kumimoji="0" sz="2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-182880" algn="l" rtl="0" eaLnBrk="1" latinLnBrk="0" hangingPunct="1">
                    <a:spcBef>
                      <a:spcPct val="20000"/>
                    </a:spcBef>
                    <a:buClr>
                      <a:schemeClr val="accent1">
                        <a:shade val="75000"/>
                      </a:schemeClr>
                    </a:buClr>
                    <a:buSzPct val="60000"/>
                    <a:buFont typeface="Wingdings"/>
                    <a:buChar char=""/>
                    <a:defRPr kumimoji="0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188720" indent="-182880" algn="l" rtl="0" eaLnBrk="1" latinLnBrk="0" hangingPunct="1">
                    <a:spcBef>
                      <a:spcPct val="20000"/>
                    </a:spcBef>
                    <a:buClr>
                      <a:schemeClr val="accent1">
                        <a:tint val="60000"/>
                      </a:schemeClr>
                    </a:buClr>
                    <a:buSzPct val="60000"/>
                    <a:buFont typeface="Wingdings"/>
                    <a:buChar char=""/>
                    <a:defRPr kumimoji="0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463040" indent="-182880" algn="l" rtl="0" eaLnBrk="1" latinLnBrk="0" hangingPunct="1">
                    <a:spcBef>
                      <a:spcPct val="20000"/>
                    </a:spcBef>
                    <a:buClr>
                      <a:schemeClr val="accent2">
                        <a:tint val="60000"/>
                      </a:schemeClr>
                    </a:buClr>
                    <a:buSzPct val="68000"/>
                    <a:buFont typeface="Wingdings 2"/>
                    <a:buChar char=""/>
                    <a:defRPr kumimoji="0" sz="1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37360" indent="-182880" algn="l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kumimoji="0" sz="1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11680" indent="-182880" algn="l" rtl="0" eaLnBrk="1" latinLnBrk="0" hangingPunct="1">
                    <a:spcBef>
                      <a:spcPct val="20000"/>
                    </a:spcBef>
                    <a:buClr>
                      <a:schemeClr val="accent1">
                        <a:tint val="60000"/>
                      </a:schemeClr>
                    </a:buClr>
                    <a:buSzPct val="60000"/>
                    <a:buFont typeface="Wingdings"/>
                    <a:buChar char=""/>
                    <a:defRPr kumimoji="0" sz="1400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286000" indent="-182880" algn="l" rtl="0" eaLnBrk="1" latinLnBrk="0" hangingPunct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0" sz="1400" kern="1200" cap="small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560320" indent="-182880" algn="l" rtl="0" eaLnBrk="1" latinLnBrk="0" hangingPunct="1">
                    <a:spcBef>
                      <a:spcPct val="20000"/>
                    </a:spcBef>
                    <a:buClr>
                      <a:schemeClr val="accent1">
                        <a:shade val="75000"/>
                      </a:schemeClr>
                    </a:buClr>
                    <a:buChar char="•"/>
                    <a:defRPr kumimoji="0" sz="1400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sz="1800" dirty="0" err="1" smtClean="0">
                      <a:latin typeface="Arial" pitchFamily="34" charset="0"/>
                    </a:rPr>
                    <a:t>NMI</a:t>
                  </a:r>
                  <a:r>
                    <a:rPr lang="en-US" sz="1800" dirty="0" smtClean="0">
                      <a:latin typeface="Arial" pitchFamily="34" charset="0"/>
                    </a:rPr>
                    <a:t> score and kernel mixing coefficients distribution (</a:t>
                  </a:r>
                  <a14:m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 smtClean="0">
                                  <a:latin typeface="Cambria Math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1800" i="1" smtClean="0">
                                  <a:latin typeface="Cambria Math"/>
                                </a:rPr>
                                <m:t>𝑝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8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25"/>
                                    </m:rPr>
                                    <a:rPr lang="en-US" sz="180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180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25"/>
                                </m:rPr>
                                <a:rPr lang="en-US" sz="180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 smtClean="0">
                                  <a:latin typeface="Cambria Math"/>
                                </a:rPr>
                                <m:t>𝑉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25"/>
                                        </m:rPr>
                                        <a:rPr lang="en-US" sz="18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a14:m>
                  <a:r>
                    <a:rPr lang="en-US" sz="1800" dirty="0" smtClean="0">
                      <a:latin typeface="Arial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8" name="Content Placeholder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22" y="3646964"/>
                  <a:ext cx="4254300" cy="64807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44144" b="-12792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615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Multi-view Datasets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Multiple Features</a:t>
            </a:r>
            <a:r>
              <a:rPr lang="en-US" dirty="0" smtClean="0"/>
              <a:t> – Collection of handwritten digits</a:t>
            </a:r>
          </a:p>
          <a:p>
            <a:pPr lvl="1"/>
            <a:r>
              <a:rPr lang="en-US" dirty="0" smtClean="0"/>
              <a:t>Five views</a:t>
            </a:r>
          </a:p>
          <a:p>
            <a:pPr lvl="1"/>
            <a:r>
              <a:rPr lang="en-US" dirty="0" smtClean="0"/>
              <a:t>Ten classes</a:t>
            </a:r>
          </a:p>
          <a:p>
            <a:pPr lvl="1"/>
            <a:r>
              <a:rPr lang="en-US" dirty="0" smtClean="0"/>
              <a:t>200 instances per class</a:t>
            </a:r>
          </a:p>
          <a:p>
            <a:pPr lvl="1"/>
            <a:r>
              <a:rPr lang="en-US" dirty="0" smtClean="0"/>
              <a:t>Extracted several four class subsets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Corel </a:t>
            </a:r>
            <a:r>
              <a:rPr lang="en-US" dirty="0" smtClean="0"/>
              <a:t>– Image collection</a:t>
            </a:r>
          </a:p>
          <a:p>
            <a:pPr lvl="1"/>
            <a:r>
              <a:rPr lang="en-US" dirty="0" smtClean="0"/>
              <a:t>Seven views (color and texture)</a:t>
            </a:r>
          </a:p>
          <a:p>
            <a:pPr lvl="1"/>
            <a:r>
              <a:rPr lang="en-US" dirty="0" smtClean="0"/>
              <a:t>34 classes</a:t>
            </a:r>
          </a:p>
          <a:p>
            <a:pPr lvl="1"/>
            <a:r>
              <a:rPr lang="en-US" dirty="0" smtClean="0"/>
              <a:t>100 </a:t>
            </a:r>
            <a:r>
              <a:rPr lang="en-US" dirty="0"/>
              <a:t>instances per class</a:t>
            </a:r>
          </a:p>
          <a:p>
            <a:pPr lvl="1"/>
            <a:r>
              <a:rPr lang="en-US" dirty="0"/>
              <a:t>Extracted several four class subsets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31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80173" y="4221088"/>
            <a:ext cx="3724275" cy="1276350"/>
            <a:chOff x="4572000" y="4221088"/>
            <a:chExt cx="3724275" cy="12763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221088"/>
              <a:ext cx="3714750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59263"/>
              <a:ext cx="3724275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12" y="2125216"/>
            <a:ext cx="27336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6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Features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32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23249" y="6492240"/>
            <a:ext cx="8572560" cy="365760"/>
          </a:xfrm>
        </p:spPr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grpSp>
        <p:nvGrpSpPr>
          <p:cNvPr id="8" name="Group 7"/>
          <p:cNvGrpSpPr/>
          <p:nvPr/>
        </p:nvGrpSpPr>
        <p:grpSpPr>
          <a:xfrm>
            <a:off x="194614" y="1412776"/>
            <a:ext cx="8332516" cy="2664296"/>
            <a:chOff x="194614" y="1484784"/>
            <a:chExt cx="8332516" cy="2664296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194614" y="1484784"/>
              <a:ext cx="7753827" cy="2626262"/>
              <a:chOff x="-214312" y="2486025"/>
              <a:chExt cx="8615363" cy="2918069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4312" y="2752726"/>
                <a:ext cx="8615363" cy="1217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00024" y="4221089"/>
                <a:ext cx="8589645" cy="1183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09550" y="2486025"/>
                <a:ext cx="8606790" cy="240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8023073" y="1487993"/>
              <a:ext cx="504057" cy="2661087"/>
              <a:chOff x="8023073" y="1717518"/>
              <a:chExt cx="504057" cy="2661087"/>
            </a:xfrm>
          </p:grpSpPr>
          <p:sp>
            <p:nvSpPr>
              <p:cNvPr id="10" name="Rectangle 9"/>
              <p:cNvSpPr/>
              <p:nvPr/>
            </p:nvSpPr>
            <p:spPr>
              <a:xfrm rot="5400000" flipH="1">
                <a:off x="7609027" y="2131564"/>
                <a:ext cx="1332147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</a:rPr>
                  <a:t>Digits 0236</a:t>
                </a:r>
                <a:endParaRPr lang="el-GR" dirty="0">
                  <a:latin typeface="Arial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5400000" flipH="1">
                <a:off x="7610632" y="3462108"/>
                <a:ext cx="1328939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</a:rPr>
                  <a:t>Digits 1367</a:t>
                </a:r>
                <a:endParaRPr lang="el-GR" dirty="0">
                  <a:latin typeface="Arial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660572" y="4077817"/>
                <a:ext cx="5400600" cy="9361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800" dirty="0" smtClean="0">
                    <a:latin typeface="Arial" pitchFamily="34" charset="0"/>
                  </a:rPr>
                  <a:t>Kernel mixing coefficients distribution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sup>
                        </m:sSubSup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25"/>
                                  </m:rPr>
                                  <a:rPr lang="en-US" sz="18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brk m:alnAt="25"/>
                              </m:rPr>
                              <a:rPr lang="en-US" sz="18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𝑉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25"/>
                                      </m:rPr>
                                      <a:rPr lang="en-US" sz="1800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sz="1800" i="1">
                                    <a:latin typeface="Cambria Math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en-US" sz="1800" dirty="0" smtClean="0">
                    <a:latin typeface="Arial" pitchFamily="34" charset="0"/>
                  </a:rPr>
                  <a:t>).</a:t>
                </a:r>
              </a:p>
              <a:p>
                <a:pPr marL="0" indent="0" algn="ctr">
                  <a:buNone/>
                </a:pPr>
                <a:r>
                  <a:rPr lang="en-US" sz="1800" dirty="0" smtClean="0">
                    <a:latin typeface="Arial" pitchFamily="34" charset="0"/>
                  </a:rPr>
                  <a:t>MVKKM</a:t>
                </a:r>
                <a:r>
                  <a:rPr lang="en-US" sz="1800" dirty="0">
                    <a:latin typeface="Calibri"/>
                  </a:rPr>
                  <a:t> </a:t>
                </a:r>
                <a:r>
                  <a:rPr lang="en-US" sz="1800" dirty="0" smtClean="0">
                    <a:latin typeface="Calibri"/>
                  </a:rPr>
                  <a:t>→ yellow, MVSpec → black</a:t>
                </a:r>
                <a:endParaRPr lang="el-GR" sz="1800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660572" y="4077817"/>
                <a:ext cx="5400600" cy="936104"/>
              </a:xfrm>
              <a:prstGeom prst="rect">
                <a:avLst/>
              </a:prstGeom>
              <a:blipFill rotWithShape="1">
                <a:blip r:embed="rId5"/>
                <a:stretch>
                  <a:fillRect t="-43312" b="-356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142844" y="5301208"/>
                <a:ext cx="8572560" cy="144016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latin typeface="Arial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 smtClean="0">
                    <a:latin typeface="Arial" pitchFamily="34" charset="0"/>
                  </a:rPr>
                  <a:t> increases the coefficients,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sz="2400" dirty="0">
                    <a:latin typeface="Arial" pitchFamily="34" charset="0"/>
                  </a:rPr>
                  <a:t>, </a:t>
                </a:r>
                <a:r>
                  <a:rPr lang="en-US" sz="2400" dirty="0" smtClean="0">
                    <a:latin typeface="Arial" pitchFamily="34" charset="0"/>
                  </a:rPr>
                  <a:t>become less sparse</a:t>
                </a:r>
              </a:p>
              <a:p>
                <a:r>
                  <a:rPr lang="en-US" sz="2400" dirty="0">
                    <a:latin typeface="Arial" pitchFamily="34" charset="0"/>
                  </a:rPr>
                  <a:t>MVSpec exhibits a more “</a:t>
                </a:r>
                <a:r>
                  <a:rPr lang="en-US" sz="2400" dirty="0" smtClean="0">
                    <a:latin typeface="Arial" pitchFamily="34" charset="0"/>
                  </a:rPr>
                  <a:t>peaked” </a:t>
                </a:r>
                <a:r>
                  <a:rPr lang="en-US" sz="2400" dirty="0">
                    <a:latin typeface="Arial" pitchFamily="34" charset="0"/>
                  </a:rPr>
                  <a:t>distribution</a:t>
                </a:r>
              </a:p>
              <a:p>
                <a:endParaRPr lang="el-GR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5301208"/>
                <a:ext cx="8572560" cy="1440160"/>
              </a:xfrm>
              <a:prstGeom prst="rect">
                <a:avLst/>
              </a:prstGeom>
              <a:blipFill rotWithShape="1">
                <a:blip r:embed="rId6"/>
                <a:stretch>
                  <a:fillRect l="-284" t="-21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4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44" y="-315416"/>
            <a:ext cx="8572560" cy="1143000"/>
          </a:xfrm>
        </p:spPr>
        <p:txBody>
          <a:bodyPr/>
          <a:lstStyle/>
          <a:p>
            <a:r>
              <a:rPr lang="en-US" dirty="0" smtClean="0"/>
              <a:t>Multiple Features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2844" y="4005064"/>
                <a:ext cx="8572560" cy="2016224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MVKKM is superior to </a:t>
                </a:r>
                <a:r>
                  <a:rPr lang="en-US" sz="2000" dirty="0" err="1" smtClean="0"/>
                  <a:t>MVSpec</a:t>
                </a:r>
                <a:r>
                  <a:rPr lang="en-US" sz="2000" dirty="0" smtClean="0"/>
                  <a:t> for almost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 values </a:t>
                </a:r>
              </a:p>
              <a:p>
                <a:r>
                  <a:rPr lang="en-US" sz="2000" dirty="0" smtClean="0"/>
                  <a:t>High sparsity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2000" dirty="0" smtClean="0"/>
                  <a:t> – single view) yields the least </a:t>
                </a:r>
                <a:r>
                  <a:rPr lang="en-US" sz="2000" dirty="0" err="1" smtClean="0"/>
                  <a:t>NMI</a:t>
                </a:r>
                <a:endParaRPr lang="en-US" sz="1600" dirty="0" smtClean="0"/>
              </a:p>
              <a:p>
                <a:r>
                  <a:rPr lang="en-US" sz="2000" dirty="0" smtClean="0"/>
                  <a:t>All views are similarly important since:</a:t>
                </a:r>
              </a:p>
              <a:p>
                <a:pPr lvl="1"/>
                <a:r>
                  <a:rPr lang="en-US" sz="1800" dirty="0" smtClean="0"/>
                  <a:t>The uniform case is close in accuracy to the best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</m:oMath>
                </a14:m>
                <a:endParaRPr lang="en-US" sz="1800" dirty="0" smtClean="0"/>
              </a:p>
              <a:p>
                <a:pPr lvl="1"/>
                <a:r>
                  <a:rPr lang="en-US" sz="1800" dirty="0" smtClean="0"/>
                  <a:t>As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 smtClean="0"/>
                  <a:t> increases only a minor drop in </a:t>
                </a:r>
                <a:r>
                  <a:rPr lang="en-US" sz="1800" dirty="0" err="1" smtClean="0"/>
                  <a:t>NMI</a:t>
                </a:r>
                <a:r>
                  <a:rPr lang="en-US" sz="1800" dirty="0" smtClean="0"/>
                  <a:t> is observed</a:t>
                </a:r>
              </a:p>
              <a:p>
                <a:pPr lvl="1"/>
                <a:r>
                  <a:rPr lang="en-US" sz="1800" dirty="0" smtClean="0"/>
                  <a:t>CSC is quite </a:t>
                </a:r>
                <a:r>
                  <a:rPr lang="en-US" sz="1800" dirty="0"/>
                  <a:t>competitive despite </a:t>
                </a:r>
                <a:r>
                  <a:rPr lang="en-US" sz="1800" dirty="0" smtClean="0"/>
                  <a:t>equally considering all </a:t>
                </a:r>
                <a:r>
                  <a:rPr lang="en-US" sz="1800" dirty="0"/>
                  <a:t>views</a:t>
                </a:r>
                <a:endParaRPr lang="en-US" sz="1800" dirty="0" smtClean="0"/>
              </a:p>
              <a:p>
                <a:r>
                  <a:rPr lang="en-US" sz="2000" dirty="0" smtClean="0"/>
                  <a:t>Some sparsity can still enhance performance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=1.5</m:t>
                    </m:r>
                    <m:r>
                      <a:rPr lang="en-US" sz="2000" b="0" i="0" smtClean="0">
                        <a:latin typeface="Cambria Math"/>
                      </a:rPr>
                      <m:t>, 2</m:t>
                    </m:r>
                  </m:oMath>
                </a14:m>
                <a:r>
                  <a:rPr lang="en-US" sz="2000" dirty="0" smtClean="0"/>
                  <a:t> in </a:t>
                </a:r>
                <a:r>
                  <a:rPr lang="en-US" sz="2000" dirty="0" err="1" smtClean="0"/>
                  <a:t>MVKKM</a:t>
                </a:r>
                <a:r>
                  <a:rPr lang="en-US" sz="2000" dirty="0" smtClean="0"/>
                  <a:t>)</a:t>
                </a:r>
                <a:endParaRPr lang="el-G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44" y="4005064"/>
                <a:ext cx="8572560" cy="2016224"/>
              </a:xfrm>
              <a:blipFill rotWithShape="1">
                <a:blip r:embed="rId2"/>
                <a:stretch>
                  <a:fillRect l="-71" t="-1208" b="-308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33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grpSp>
        <p:nvGrpSpPr>
          <p:cNvPr id="7" name="Group 6"/>
          <p:cNvGrpSpPr/>
          <p:nvPr/>
        </p:nvGrpSpPr>
        <p:grpSpPr>
          <a:xfrm>
            <a:off x="201930" y="730369"/>
            <a:ext cx="8740141" cy="3274695"/>
            <a:chOff x="201930" y="802377"/>
            <a:chExt cx="8740141" cy="3274695"/>
          </a:xfrm>
        </p:grpSpPr>
        <p:grpSp>
          <p:nvGrpSpPr>
            <p:cNvPr id="6" name="Group 5"/>
            <p:cNvGrpSpPr/>
            <p:nvPr/>
          </p:nvGrpSpPr>
          <p:grpSpPr>
            <a:xfrm>
              <a:off x="201930" y="802377"/>
              <a:ext cx="8740141" cy="3274695"/>
              <a:chOff x="201930" y="1043918"/>
              <a:chExt cx="8740141" cy="3274695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930" y="1069635"/>
                <a:ext cx="4277678" cy="3223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1538" y="1043918"/>
                <a:ext cx="4260533" cy="32746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1259632" y="2060848"/>
              <a:ext cx="18002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</a:rPr>
                <a:t>Digits 0236</a:t>
              </a:r>
              <a:endParaRPr lang="el-GR" dirty="0">
                <a:latin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24128" y="2060848"/>
              <a:ext cx="18002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</a:rPr>
                <a:t>Digits 1367</a:t>
              </a:r>
              <a:endParaRPr lang="el-GR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2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-234280"/>
            <a:ext cx="8572560" cy="1143000"/>
          </a:xfrm>
        </p:spPr>
        <p:txBody>
          <a:bodyPr/>
          <a:lstStyle/>
          <a:p>
            <a:r>
              <a:rPr lang="en-US" dirty="0" smtClean="0"/>
              <a:t>Corel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2844" y="4581128"/>
                <a:ext cx="8461604" cy="207470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increases the </a:t>
                </a:r>
                <a:r>
                  <a:rPr lang="en-US" dirty="0" smtClean="0"/>
                  <a:t>coefficients,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become </a:t>
                </a:r>
                <a:r>
                  <a:rPr lang="en-US" dirty="0"/>
                  <a:t>less </a:t>
                </a:r>
                <a:r>
                  <a:rPr lang="en-US" dirty="0" smtClean="0"/>
                  <a:t>sparse</a:t>
                </a:r>
              </a:p>
              <a:p>
                <a:r>
                  <a:rPr lang="en-US" dirty="0" smtClean="0"/>
                  <a:t>MVSpec exhibits a more “peaked” distribution</a:t>
                </a:r>
              </a:p>
              <a:p>
                <a:r>
                  <a:rPr lang="en-US" dirty="0" smtClean="0"/>
                  <a:t>MVKKM and MVSpec prefer different views</a:t>
                </a:r>
              </a:p>
              <a:p>
                <a:pPr lvl="1"/>
                <a:r>
                  <a:rPr lang="en-US" dirty="0" smtClean="0"/>
                  <a:t>The relaxed objective of </a:t>
                </a:r>
                <a:r>
                  <a:rPr lang="en-US" dirty="0" err="1" smtClean="0"/>
                  <a:t>MVSpec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leads to the selection of suboptimal views</a:t>
                </a:r>
                <a:endParaRPr lang="el-GR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44" y="4581128"/>
                <a:ext cx="8461604" cy="2074706"/>
              </a:xfrm>
              <a:blipFill rotWithShape="1">
                <a:blip r:embed="rId2"/>
                <a:stretch>
                  <a:fillRect l="-288" t="-2053" b="-23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34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grpSp>
        <p:nvGrpSpPr>
          <p:cNvPr id="9" name="Group 8"/>
          <p:cNvGrpSpPr/>
          <p:nvPr/>
        </p:nvGrpSpPr>
        <p:grpSpPr>
          <a:xfrm>
            <a:off x="251520" y="764704"/>
            <a:ext cx="8532948" cy="3625800"/>
            <a:chOff x="251520" y="1183972"/>
            <a:chExt cx="8532948" cy="3625800"/>
          </a:xfrm>
        </p:grpSpPr>
        <p:grpSp>
          <p:nvGrpSpPr>
            <p:cNvPr id="7" name="Group 6"/>
            <p:cNvGrpSpPr/>
            <p:nvPr/>
          </p:nvGrpSpPr>
          <p:grpSpPr>
            <a:xfrm>
              <a:off x="251520" y="1255980"/>
              <a:ext cx="7798161" cy="3553792"/>
              <a:chOff x="251520" y="1255980"/>
              <a:chExt cx="7798161" cy="355379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51520" y="1255980"/>
                <a:ext cx="7798161" cy="2667322"/>
                <a:chOff x="-44335" y="2513031"/>
                <a:chExt cx="7798161" cy="2667322"/>
              </a:xfrm>
            </p:grpSpPr>
            <p:pic>
              <p:nvPicPr>
                <p:cNvPr id="51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757488"/>
                  <a:ext cx="7753826" cy="10878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23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8100" y="4077072"/>
                  <a:ext cx="7784687" cy="11032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4335" y="2513031"/>
                  <a:ext cx="7746111" cy="2160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Content Placeholder 13"/>
                  <p:cNvSpPr txBox="1">
                    <a:spLocks/>
                  </p:cNvSpPr>
                  <p:nvPr/>
                </p:nvSpPr>
                <p:spPr>
                  <a:xfrm>
                    <a:off x="1619672" y="3873668"/>
                    <a:ext cx="5395374" cy="9361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rtlCol="0" anchor="ctr">
                    <a:normAutofit fontScale="92500"/>
                  </a:bodyPr>
                  <a:lstStyle>
                    <a:lvl1pPr marL="274320" indent="-274320" algn="l" rtl="0" eaLnBrk="1" latinLnBrk="0" hangingPunct="1"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/>
                      <a:buChar char=""/>
                      <a:defRPr kumimoji="0" sz="2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40080" indent="-274320" algn="l" rtl="0" eaLnBrk="1" latinLnBrk="0" hangingPunct="1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/>
                      <a:buChar char=""/>
                      <a:defRPr kumimoji="0" sz="22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-182880" algn="l" rtl="0" eaLnBrk="1" latinLnBrk="0" hangingPunct="1">
                      <a:spcBef>
                        <a:spcPct val="20000"/>
                      </a:spcBef>
                      <a:buClr>
                        <a:schemeClr val="accent1">
                          <a:shade val="75000"/>
                        </a:schemeClr>
                      </a:buClr>
                      <a:buSzPct val="60000"/>
                      <a:buFont typeface="Wingdings"/>
                      <a:buChar char=""/>
                      <a:defRPr kumimoji="0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188720" indent="-182880" algn="l" rtl="0" eaLnBrk="1" latinLnBrk="0" hangingPunct="1">
                      <a:spcBef>
                        <a:spcPct val="20000"/>
                      </a:spcBef>
                      <a:buClr>
                        <a:schemeClr val="accent1">
                          <a:tint val="60000"/>
                        </a:schemeClr>
                      </a:buClr>
                      <a:buSzPct val="60000"/>
                      <a:buFont typeface="Wingdings"/>
                      <a:buChar char=""/>
                      <a:defRPr kumimoji="0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463040" indent="-182880" algn="l" rtl="0" eaLnBrk="1" latinLnBrk="0" hangingPunct="1">
                      <a:spcBef>
                        <a:spcPct val="20000"/>
                      </a:spcBef>
                      <a:buClr>
                        <a:schemeClr val="accent2">
                          <a:tint val="60000"/>
                        </a:schemeClr>
                      </a:buClr>
                      <a:buSzPct val="68000"/>
                      <a:buFont typeface="Wingdings 2"/>
                      <a:buChar char=""/>
                      <a:defRPr kumimoji="0"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37360" indent="-182880" algn="l" rtl="0" eaLnBrk="1" latinLnBrk="0" hangingPunct="1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kumimoji="0" sz="16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11680" indent="-182880" algn="l" rtl="0" eaLnBrk="1" latinLnBrk="0" hangingPunct="1">
                      <a:spcBef>
                        <a:spcPct val="20000"/>
                      </a:spcBef>
                      <a:buClr>
                        <a:schemeClr val="accent1">
                          <a:tint val="60000"/>
                        </a:schemeClr>
                      </a:buClr>
                      <a:buSzPct val="60000"/>
                      <a:buFont typeface="Wingdings"/>
                      <a:buChar char=""/>
                      <a:defRPr kumimoji="0" sz="1400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286000" indent="-182880" algn="l" rtl="0" eaLnBrk="1" latinLnBrk="0" hangingPunct="1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0" sz="1400" kern="1200" cap="small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560320" indent="-182880" algn="l" rtl="0" eaLnBrk="1" latinLnBrk="0" hangingPunct="1">
                      <a:spcBef>
                        <a:spcPct val="20000"/>
                      </a:spcBef>
                      <a:buClr>
                        <a:schemeClr val="accent1">
                          <a:shade val="75000"/>
                        </a:schemeClr>
                      </a:buClr>
                      <a:buChar char="•"/>
                      <a:defRPr kumimoji="0" sz="1400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buNone/>
                    </a:pPr>
                    <a:r>
                      <a:rPr lang="en-US" sz="1800" dirty="0" smtClean="0">
                        <a:latin typeface="Arial" pitchFamily="34" charset="0"/>
                      </a:rPr>
                      <a:t>Kernel mixing coefficients distribution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0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0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800" i="1" smtClean="0">
                                    <a:latin typeface="Cambria Math"/>
                                  </a:rPr>
                                  <m:t>𝑣</m:t>
                                </m:r>
                              </m:sub>
                              <m:sup>
                                <m:r>
                                  <a:rPr lang="en-US" sz="1800" i="1" smtClean="0">
                                    <a:latin typeface="Cambria Math"/>
                                  </a:rPr>
                                  <m:t>𝑝</m:t>
                                </m:r>
                              </m:sup>
                            </m:sSubSup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180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25"/>
                                      </m:rPr>
                                      <a:rPr lang="en-US" sz="180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25"/>
                                  </m:rPr>
                                  <a:rPr lang="en-US" sz="180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800" i="1" smtClean="0">
                                    <a:latin typeface="Cambria Math"/>
                                  </a:rPr>
                                  <m:t>𝑉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25"/>
                                          </m:rPr>
                                          <a:rPr lang="en-US" sz="1800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𝑝</m:t>
                                    </m:r>
                                  </m:sup>
                                </m:sSubSup>
                              </m:e>
                            </m:nary>
                          </m:den>
                        </m:f>
                      </m:oMath>
                    </a14:m>
                    <a:r>
                      <a:rPr lang="en-US" sz="1800" dirty="0" smtClean="0">
                        <a:latin typeface="Arial" pitchFamily="34" charset="0"/>
                      </a:rPr>
                      <a:t>).</a:t>
                    </a:r>
                  </a:p>
                  <a:p>
                    <a:pPr marL="0" indent="0" algn="ctr">
                      <a:buNone/>
                    </a:pPr>
                    <a:r>
                      <a:rPr lang="en-US" sz="1800" dirty="0" smtClean="0">
                        <a:latin typeface="Arial" pitchFamily="34" charset="0"/>
                      </a:rPr>
                      <a:t>MVKKM</a:t>
                    </a:r>
                    <a:r>
                      <a:rPr lang="en-US" sz="1800" dirty="0">
                        <a:latin typeface="Calibri"/>
                      </a:rPr>
                      <a:t> </a:t>
                    </a:r>
                    <a:r>
                      <a:rPr lang="en-US" sz="1800" dirty="0" smtClean="0">
                        <a:latin typeface="Calibri"/>
                      </a:rPr>
                      <a:t>→ yellow, MVSpec → black</a:t>
                    </a:r>
                    <a:endParaRPr lang="el-GR" sz="1800" dirty="0">
                      <a:latin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" name="Content Placeholder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9672" y="3873668"/>
                    <a:ext cx="5395374" cy="93610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43312" b="-3566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Rectangle 11"/>
            <p:cNvSpPr/>
            <p:nvPr/>
          </p:nvSpPr>
          <p:spPr>
            <a:xfrm rot="5400000">
              <a:off x="7660974" y="1587386"/>
              <a:ext cx="1526908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</a:rPr>
                <a:t>bus, leopard, train, ship</a:t>
              </a:r>
              <a:endParaRPr lang="el-GR" dirty="0">
                <a:latin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7674654" y="3085874"/>
              <a:ext cx="1499547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</a:rPr>
                <a:t>owl, wildlife, hawk, rose</a:t>
              </a:r>
              <a:endParaRPr lang="el-GR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00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06" y="-450304"/>
            <a:ext cx="8572560" cy="1143000"/>
          </a:xfrm>
        </p:spPr>
        <p:txBody>
          <a:bodyPr/>
          <a:lstStyle/>
          <a:p>
            <a:r>
              <a:rPr lang="en-US" dirty="0" smtClean="0"/>
              <a:t>Corel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2844" y="3863400"/>
                <a:ext cx="8317588" cy="2733952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MVKKM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=2</m:t>
                    </m:r>
                  </m:oMath>
                </a14:m>
                <a:r>
                  <a:rPr lang="en-US" sz="2000" dirty="0" smtClean="0"/>
                  <a:t> considerably outperforms all algorithms</a:t>
                </a:r>
              </a:p>
              <a:p>
                <a:pPr lvl="1"/>
                <a:r>
                  <a:rPr lang="en-US" sz="1800" dirty="0" smtClean="0"/>
                  <a:t>A </a:t>
                </a:r>
                <a:r>
                  <a:rPr lang="en-US" sz="1800" dirty="0" err="1" smtClean="0"/>
                  <a:t>nonuniform</a:t>
                </a:r>
                <a:r>
                  <a:rPr lang="en-US" sz="1800" dirty="0" smtClean="0"/>
                  <a:t> combination of the views is suited to this dataset</a:t>
                </a:r>
              </a:p>
              <a:p>
                <a:r>
                  <a:rPr lang="en-US" sz="2000" dirty="0" smtClean="0"/>
                  <a:t>Very sparse combinations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=1, 1.5</m:t>
                    </m:r>
                  </m:oMath>
                </a14:m>
                <a:r>
                  <a:rPr lang="en-US" sz="2000" dirty="0" smtClean="0"/>
                  <a:t>) attain the lowest </a:t>
                </a:r>
                <a:r>
                  <a:rPr lang="en-US" sz="2000" dirty="0" err="1" smtClean="0"/>
                  <a:t>NMI</a:t>
                </a:r>
                <a:endParaRPr lang="en-US" sz="2000" dirty="0" smtClean="0"/>
              </a:p>
              <a:p>
                <a:r>
                  <a:rPr lang="en-US" sz="2000" dirty="0" err="1" smtClean="0"/>
                  <a:t>MVSpec</a:t>
                </a:r>
                <a:r>
                  <a:rPr lang="en-US" sz="2000" dirty="0" smtClean="0"/>
                  <a:t> underperforms as </a:t>
                </a:r>
                <a: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inappropriate views are selected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800" dirty="0" smtClean="0">
                    <a:solidFill>
                      <a:schemeClr val="tx1"/>
                    </a:solidFill>
                  </a:rPr>
                  <a:t>The influence of suboptimal views is amplified for sparser solutions, explaining the gain in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NMI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increases</a:t>
                </a:r>
                <a:endParaRPr lang="en-US" sz="1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sz="2000" dirty="0" err="1" smtClean="0"/>
                  <a:t>MVCMM</a:t>
                </a:r>
                <a:r>
                  <a:rPr lang="en-US" sz="2000" dirty="0" smtClean="0"/>
                  <a:t> produces a very sparse outcome, thus it achieves poor results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44" y="3863400"/>
                <a:ext cx="8317588" cy="2733952"/>
              </a:xfrm>
              <a:blipFill rotWithShape="1">
                <a:blip r:embed="rId2"/>
                <a:stretch>
                  <a:fillRect l="-73" t="-893" b="-58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35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grpSp>
        <p:nvGrpSpPr>
          <p:cNvPr id="9" name="Group 8"/>
          <p:cNvGrpSpPr/>
          <p:nvPr/>
        </p:nvGrpSpPr>
        <p:grpSpPr>
          <a:xfrm>
            <a:off x="204787" y="548680"/>
            <a:ext cx="8734425" cy="3314720"/>
            <a:chOff x="204787" y="830977"/>
            <a:chExt cx="8734425" cy="3314720"/>
          </a:xfrm>
        </p:grpSpPr>
        <p:grpSp>
          <p:nvGrpSpPr>
            <p:cNvPr id="8" name="Group 7"/>
            <p:cNvGrpSpPr/>
            <p:nvPr/>
          </p:nvGrpSpPr>
          <p:grpSpPr>
            <a:xfrm>
              <a:off x="204787" y="836712"/>
              <a:ext cx="8734425" cy="3308985"/>
              <a:chOff x="204787" y="836712"/>
              <a:chExt cx="8734425" cy="3308985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787" y="836712"/>
                <a:ext cx="4277678" cy="33089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7252" y="862429"/>
                <a:ext cx="4251960" cy="3257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2158616" y="830977"/>
              <a:ext cx="1800200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</a:rPr>
                <a:t>bus, leopard, train, ship</a:t>
              </a:r>
              <a:endParaRPr lang="el-GR" dirty="0">
                <a:latin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56176" y="1628800"/>
              <a:ext cx="1800200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</a:rPr>
                <a:t>owl, wildlife, hawk, rose</a:t>
              </a:r>
              <a:endParaRPr lang="el-GR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80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Conclusions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MVKKM is the best of the tested methods</a:t>
                </a:r>
              </a:p>
              <a:p>
                <a:pPr lvl="1"/>
                <a:r>
                  <a:rPr lang="en-US" dirty="0" smtClean="0"/>
                  <a:t>Selecting either the best view or equally all views proves inadequate</a:t>
                </a:r>
              </a:p>
              <a:p>
                <a:pPr lvl="1"/>
                <a:r>
                  <a:rPr lang="en-US" dirty="0"/>
                  <a:t>A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balance between high </a:t>
                </a:r>
                <a:r>
                  <a:rPr lang="en-US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sparsity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and high uniformity</a:t>
                </a:r>
                <a:r>
                  <a:rPr lang="en-US" dirty="0"/>
                  <a:t> is </a:t>
                </a:r>
                <a:r>
                  <a:rPr lang="en-US" dirty="0" smtClean="0"/>
                  <a:t>preferable</a:t>
                </a:r>
              </a:p>
              <a:p>
                <a:pPr lvl="1"/>
                <a:r>
                  <a:rPr lang="en-US" dirty="0"/>
                  <a:t>Exploiting multiple views and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appropriately ranking these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views</a:t>
                </a:r>
                <a:r>
                  <a:rPr lang="en-US" dirty="0" smtClean="0"/>
                  <a:t> improves </a:t>
                </a:r>
                <a:r>
                  <a:rPr lang="en-US" dirty="0"/>
                  <a:t>clustering </a:t>
                </a:r>
                <a:r>
                  <a:rPr lang="en-US" dirty="0" smtClean="0"/>
                  <a:t>results </a:t>
                </a:r>
              </a:p>
              <a:p>
                <a:pPr lvl="1"/>
                <a:r>
                  <a:rPr lang="en-US" dirty="0" smtClean="0"/>
                  <a:t>The choice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is dataset dependent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dirty="0"/>
                  <a:t>A single </a:t>
                </a:r>
                <a:r>
                  <a:rPr lang="en-US" dirty="0" smtClean="0"/>
                  <a:t>view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) is even worse than </a:t>
                </a:r>
                <a:r>
                  <a:rPr lang="en-US" dirty="0" smtClean="0"/>
                  <a:t>uniformly mixing all views</a:t>
                </a:r>
              </a:p>
              <a:p>
                <a:pPr lvl="1"/>
                <a:r>
                  <a:rPr lang="en-US" dirty="0"/>
                  <a:t>Choosing a single </a:t>
                </a:r>
                <a:r>
                  <a:rPr lang="en-US" dirty="0" smtClean="0"/>
                  <a:t>view </a:t>
                </a:r>
                <a:r>
                  <a:rPr lang="en-US" dirty="0"/>
                  <a:t>results in loss of </a:t>
                </a:r>
                <a:r>
                  <a:rPr lang="en-US" dirty="0" smtClean="0"/>
                  <a:t>information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Relaxing </a:t>
                </a:r>
                <a:r>
                  <a:rPr lang="en-US" dirty="0"/>
                  <a:t>the objective needs </a:t>
                </a:r>
                <a:r>
                  <a:rPr lang="en-US" dirty="0" smtClean="0"/>
                  <a:t>caution</a:t>
                </a:r>
                <a:endParaRPr lang="en-US" dirty="0"/>
              </a:p>
              <a:p>
                <a:pPr lvl="1"/>
                <a:r>
                  <a:rPr lang="en-US" dirty="0"/>
                  <a:t>Deviation from the actual objective is possible</a:t>
                </a:r>
              </a:p>
              <a:p>
                <a:pPr lvl="1"/>
                <a:r>
                  <a:rPr lang="en-US" dirty="0"/>
                  <a:t>More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prominent in iterative schemes</a:t>
                </a:r>
                <a:r>
                  <a:rPr lang="en-US" dirty="0"/>
                  <a:t>, such as </a:t>
                </a:r>
                <a:r>
                  <a:rPr lang="en-US" dirty="0" err="1" smtClean="0"/>
                  <a:t>MVSpec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284" t="-2378" r="-18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36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50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/>
              <a:t>Feature Space </a:t>
            </a:r>
            <a:r>
              <a:rPr lang="en-US" dirty="0" smtClean="0"/>
              <a:t>Clustering</a:t>
            </a:r>
          </a:p>
          <a:p>
            <a:endParaRPr lang="en-US" dirty="0" smtClean="0"/>
          </a:p>
          <a:p>
            <a:r>
              <a:rPr lang="en-US" dirty="0" smtClean="0"/>
              <a:t>Kernel-based Weighted Multi-view Clustering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Experimental Evaluation</a:t>
            </a:r>
          </a:p>
          <a:p>
            <a:endParaRPr lang="en-US" dirty="0"/>
          </a:p>
          <a:p>
            <a:r>
              <a:rPr lang="en-US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Summary</a:t>
            </a:r>
            <a:endParaRPr lang="el-GR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37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14282" y="6492240"/>
            <a:ext cx="8572560" cy="365760"/>
          </a:xfrm>
        </p:spPr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65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84784"/>
            <a:ext cx="8245580" cy="51125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studied the multi-view problem under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unsupervised setting and represented views with kernels</a:t>
            </a:r>
          </a:p>
          <a:p>
            <a:endParaRPr lang="en-US" dirty="0"/>
          </a:p>
          <a:p>
            <a:r>
              <a:rPr lang="en-US" dirty="0" smtClean="0"/>
              <a:t>We proposed two iterative methods that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rank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views </a:t>
            </a:r>
            <a:r>
              <a:rPr lang="en-US" dirty="0" smtClean="0"/>
              <a:t>by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learning a weighted combination</a:t>
            </a:r>
            <a:r>
              <a:rPr lang="en-US" dirty="0" smtClean="0"/>
              <a:t> of the view kernels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We introduced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parameter that moderates the sparsity of the weights</a:t>
            </a:r>
          </a:p>
          <a:p>
            <a:endParaRPr lang="en-US" dirty="0" smtClean="0"/>
          </a:p>
          <a:p>
            <a:r>
              <a:rPr lang="en-US" dirty="0"/>
              <a:t>We derived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closed-form expressions </a:t>
            </a:r>
            <a:r>
              <a:rPr lang="en-US" dirty="0"/>
              <a:t>for the weights</a:t>
            </a:r>
          </a:p>
          <a:p>
            <a:endParaRPr lang="en-US" dirty="0"/>
          </a:p>
          <a:p>
            <a:r>
              <a:rPr lang="en-US" dirty="0" smtClean="0"/>
              <a:t>We provided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experimental results </a:t>
            </a:r>
            <a:r>
              <a:rPr lang="en-US" dirty="0" smtClean="0"/>
              <a:t>for the efficacy of our framework</a:t>
            </a:r>
            <a:endParaRPr lang="el-GR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38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774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39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I.P.AN Research Group, University of Ioannina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333520" y="2921169"/>
            <a:ext cx="3276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FreesiaUPC" pitchFamily="34" charset="-34"/>
              </a:rPr>
              <a:t>Thank you!</a:t>
            </a:r>
            <a:endParaRPr lang="el-GR" sz="6000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0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341784"/>
            <a:ext cx="8572560" cy="1143000"/>
          </a:xfrm>
        </p:spPr>
        <p:txBody>
          <a:bodyPr/>
          <a:lstStyle/>
          <a:p>
            <a:r>
              <a:rPr lang="en-US" dirty="0" smtClean="0"/>
              <a:t>Multi-view Data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772816"/>
            <a:ext cx="8749636" cy="4419944"/>
          </a:xfrm>
        </p:spPr>
        <p:txBody>
          <a:bodyPr/>
          <a:lstStyle/>
          <a:p>
            <a:r>
              <a:rPr lang="en-US" dirty="0" smtClean="0"/>
              <a:t>Most machine learning approaches assume </a:t>
            </a:r>
            <a:r>
              <a:rPr lang="en-US" smtClean="0"/>
              <a:t>instances are represented </a:t>
            </a:r>
            <a:r>
              <a:rPr lang="en-US" dirty="0" smtClean="0"/>
              <a:t>by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single feature space</a:t>
            </a:r>
          </a:p>
          <a:p>
            <a:endParaRPr lang="en-US" dirty="0" smtClean="0"/>
          </a:p>
          <a:p>
            <a:r>
              <a:rPr lang="en-US" dirty="0" smtClean="0"/>
              <a:t>In many real life problems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multi-view data</a:t>
            </a:r>
            <a:r>
              <a:rPr lang="en-US" dirty="0" smtClean="0"/>
              <a:t> arise naturally</a:t>
            </a:r>
          </a:p>
          <a:p>
            <a:pPr lvl="1"/>
            <a:r>
              <a:rPr lang="en-US" dirty="0" smtClean="0"/>
              <a:t>Different measuring methods – Infrared and visual cameras</a:t>
            </a:r>
          </a:p>
          <a:p>
            <a:pPr lvl="1"/>
            <a:r>
              <a:rPr lang="en-US" dirty="0" smtClean="0"/>
              <a:t>Different media – Text, video, audio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19" name="Rectangle 18"/>
          <p:cNvSpPr/>
          <p:nvPr/>
        </p:nvSpPr>
        <p:spPr>
          <a:xfrm>
            <a:off x="593698" y="4653136"/>
            <a:ext cx="7578702" cy="1143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</a:rPr>
              <a:t>Multi-view data are instances with multiple representations from different feature spaces, e.g. different vector and/or graph spaces</a:t>
            </a:r>
            <a:endParaRPr lang="el-GR" sz="20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Multi-view Data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80528" y="1600200"/>
            <a:ext cx="2714644" cy="290037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Web pages</a:t>
            </a:r>
          </a:p>
          <a:p>
            <a:pPr lvl="1"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000" dirty="0" smtClean="0"/>
              <a:t>Web page text</a:t>
            </a:r>
          </a:p>
          <a:p>
            <a:pPr algn="ctr">
              <a:buNone/>
            </a:pPr>
            <a:r>
              <a:rPr lang="en-US" sz="2000" dirty="0" smtClean="0"/>
              <a:t>Anchor text</a:t>
            </a:r>
          </a:p>
          <a:p>
            <a:pPr algn="ctr">
              <a:buNone/>
            </a:pPr>
            <a:r>
              <a:rPr lang="en-US" sz="2000" dirty="0" smtClean="0"/>
              <a:t>Hyper-links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grpSp>
        <p:nvGrpSpPr>
          <p:cNvPr id="9" name="Group 8"/>
          <p:cNvGrpSpPr/>
          <p:nvPr/>
        </p:nvGrpSpPr>
        <p:grpSpPr>
          <a:xfrm>
            <a:off x="276672" y="1996272"/>
            <a:ext cx="1849450" cy="1672442"/>
            <a:chOff x="541310" y="1996272"/>
            <a:chExt cx="1849450" cy="1672442"/>
          </a:xfrm>
        </p:grpSpPr>
        <p:cxnSp>
          <p:nvCxnSpPr>
            <p:cNvPr id="7" name="Straight Arrow Connector 6"/>
            <p:cNvCxnSpPr/>
            <p:nvPr/>
          </p:nvCxnSpPr>
          <p:spPr>
            <a:xfrm rot="5400000">
              <a:off x="1204095" y="2245511"/>
              <a:ext cx="5000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541310" y="2525706"/>
              <a:ext cx="1849450" cy="1143008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atin typeface="Arial" pitchFamily="34" charset="0"/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2964645" y="1652482"/>
            <a:ext cx="3214710" cy="27766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Scientific articles</a:t>
            </a:r>
          </a:p>
          <a:p>
            <a:pPr marL="640080" marR="0" lvl="1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Abstract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text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Citations graph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00364" y="2025640"/>
            <a:ext cx="3143272" cy="1433520"/>
            <a:chOff x="541310" y="1872052"/>
            <a:chExt cx="1849450" cy="1796662"/>
          </a:xfrm>
        </p:grpSpPr>
        <p:cxnSp>
          <p:nvCxnSpPr>
            <p:cNvPr id="17" name="Straight Arrow Connector 16"/>
            <p:cNvCxnSpPr/>
            <p:nvPr/>
          </p:nvCxnSpPr>
          <p:spPr>
            <a:xfrm rot="5400000">
              <a:off x="1160851" y="2164535"/>
              <a:ext cx="58655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541310" y="2525706"/>
              <a:ext cx="1849450" cy="1143008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atin typeface="Arial" pitchFamily="34" charset="0"/>
              </a:endParaRP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0" y="3929066"/>
            <a:ext cx="8572560" cy="19288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lvl="1" indent="-27432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0" y="3929066"/>
            <a:ext cx="8572560" cy="150019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lang="el-GR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42844" y="4221088"/>
            <a:ext cx="8572560" cy="27146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Such data have raised interest in a novel problem, called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multi-view learning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640080" lvl="1" indent="-27432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400" dirty="0">
                <a:latin typeface="Arial" pitchFamily="34" charset="0"/>
              </a:rPr>
              <a:t>Most studies address the semi-supervised </a:t>
            </a:r>
            <a:r>
              <a:rPr lang="en-US" sz="2400" dirty="0" smtClean="0">
                <a:latin typeface="Arial" pitchFamily="34" charset="0"/>
              </a:rPr>
              <a:t>setting</a:t>
            </a:r>
          </a:p>
          <a:p>
            <a:pPr marL="640080" lvl="1" indent="-27432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We will focus on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unsupervised clustering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of multi-view data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372200" y="1629183"/>
            <a:ext cx="2714644" cy="29003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/>
              <a:buNone/>
            </a:pPr>
            <a:r>
              <a:rPr lang="en-US" dirty="0" smtClean="0">
                <a:latin typeface="Arial" pitchFamily="34" charset="0"/>
              </a:rPr>
              <a:t>Images</a:t>
            </a:r>
          </a:p>
          <a:p>
            <a:pPr lvl="1" algn="ctr">
              <a:buFont typeface="Wingdings 2"/>
              <a:buNone/>
            </a:pPr>
            <a:endParaRPr lang="en-US" dirty="0" smtClean="0">
              <a:latin typeface="Arial" pitchFamily="34" charset="0"/>
            </a:endParaRPr>
          </a:p>
          <a:p>
            <a:pPr algn="ctr">
              <a:buFont typeface="Wingdings"/>
              <a:buNone/>
            </a:pPr>
            <a:r>
              <a:rPr lang="en-US" sz="2000" dirty="0" smtClean="0">
                <a:latin typeface="Arial" pitchFamily="34" charset="0"/>
              </a:rPr>
              <a:t>Color</a:t>
            </a:r>
          </a:p>
          <a:p>
            <a:pPr algn="ctr">
              <a:buFont typeface="Wingdings"/>
              <a:buNone/>
            </a:pPr>
            <a:r>
              <a:rPr lang="en-US" sz="2000" dirty="0" smtClean="0">
                <a:latin typeface="Arial" pitchFamily="34" charset="0"/>
              </a:rPr>
              <a:t>Texture</a:t>
            </a:r>
          </a:p>
          <a:p>
            <a:pPr algn="ctr">
              <a:buFont typeface="Wingdings"/>
              <a:buNone/>
            </a:pPr>
            <a:r>
              <a:rPr lang="en-US" sz="2000" dirty="0" smtClean="0">
                <a:latin typeface="Arial" pitchFamily="34" charset="0"/>
              </a:rPr>
              <a:t>Annotation Text</a:t>
            </a:r>
            <a:endParaRPr lang="el-GR" sz="2000" dirty="0">
              <a:latin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829400" y="2025255"/>
            <a:ext cx="1849450" cy="1672442"/>
            <a:chOff x="541310" y="1996272"/>
            <a:chExt cx="1849450" cy="1672442"/>
          </a:xfrm>
        </p:grpSpPr>
        <p:cxnSp>
          <p:nvCxnSpPr>
            <p:cNvPr id="25" name="Straight Arrow Connector 24"/>
            <p:cNvCxnSpPr/>
            <p:nvPr/>
          </p:nvCxnSpPr>
          <p:spPr>
            <a:xfrm rot="5400000">
              <a:off x="1204095" y="2245511"/>
              <a:ext cx="5000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41310" y="2525706"/>
              <a:ext cx="1849450" cy="1143008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-243408"/>
            <a:ext cx="8572560" cy="1143000"/>
          </a:xfrm>
        </p:spPr>
        <p:txBody>
          <a:bodyPr/>
          <a:lstStyle/>
          <a:p>
            <a:r>
              <a:rPr lang="en-US" dirty="0" smtClean="0"/>
              <a:t>Multi-view Clustering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2420888"/>
            <a:ext cx="8677628" cy="39604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Motivation</a:t>
            </a:r>
            <a:endParaRPr lang="en-US" dirty="0"/>
          </a:p>
          <a:p>
            <a:pPr lvl="1"/>
            <a:r>
              <a:rPr lang="en-US" sz="2400" dirty="0" smtClean="0"/>
              <a:t>Views capture different aspects of </a:t>
            </a:r>
            <a:r>
              <a:rPr lang="en-US" sz="2400" dirty="0"/>
              <a:t>the data </a:t>
            </a:r>
            <a:r>
              <a:rPr lang="en-US" sz="2400" dirty="0" smtClean="0"/>
              <a:t>and may </a:t>
            </a:r>
            <a:r>
              <a:rPr lang="en-US" sz="2400" dirty="0"/>
              <a:t>contain complementary </a:t>
            </a:r>
            <a:r>
              <a:rPr lang="en-US" sz="2400" dirty="0" smtClean="0"/>
              <a:t>information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robust partitioning could be derived </a:t>
            </a:r>
            <a:r>
              <a:rPr lang="en-US" sz="2400" dirty="0" smtClean="0"/>
              <a:t>by simultaneously exploiting all views, that outperforms single view segmentations</a:t>
            </a:r>
            <a:endParaRPr lang="en-US" dirty="0"/>
          </a:p>
          <a:p>
            <a:pPr lvl="1"/>
            <a:endParaRPr lang="en-US" dirty="0" smtClean="0"/>
          </a:p>
          <a:p>
            <a:pPr lvl="0">
              <a:defRPr/>
            </a:pPr>
            <a:r>
              <a:rPr lang="en-US" dirty="0"/>
              <a:t>Simple solution</a:t>
            </a:r>
          </a:p>
          <a:p>
            <a:pPr lvl="1">
              <a:defRPr/>
            </a:pPr>
            <a:r>
              <a:rPr lang="en-US" sz="2400" dirty="0"/>
              <a:t>Concatenate the views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and apply a </a:t>
            </a:r>
            <a:r>
              <a:rPr lang="en-US" sz="2400" dirty="0" smtClean="0"/>
              <a:t>classic clustering </a:t>
            </a:r>
            <a:r>
              <a:rPr lang="en-US" sz="2400" dirty="0"/>
              <a:t>algorithm</a:t>
            </a:r>
          </a:p>
          <a:p>
            <a:pPr lvl="1">
              <a:defRPr/>
            </a:pPr>
            <a:r>
              <a:rPr lang="en-US" sz="2400" dirty="0"/>
              <a:t>Not very effective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627805" y="1052736"/>
            <a:ext cx="7888390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</a:rPr>
              <a:t>Given a multiply represented dataset, split this dataset into 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</a:rPr>
              <a:t>M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</a:rPr>
              <a:t> disjoint - homogeneous groups, by taking into account every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Multi-view Clustering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795608"/>
            <a:ext cx="8461604" cy="4873752"/>
          </a:xfrm>
        </p:spPr>
        <p:txBody>
          <a:bodyPr/>
          <a:lstStyle/>
          <a:p>
            <a:r>
              <a:rPr lang="en-US" dirty="0" smtClean="0"/>
              <a:t>Most existing multi-view methods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rely equally </a:t>
            </a:r>
            <a:r>
              <a:rPr lang="en-US" dirty="0" smtClean="0"/>
              <a:t>on all views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Degenerate views often occur</a:t>
            </a:r>
            <a:r>
              <a:rPr lang="en-US" dirty="0" smtClean="0"/>
              <a:t> – Noisy, irrelevant views</a:t>
            </a:r>
          </a:p>
          <a:p>
            <a:pPr lvl="1"/>
            <a:r>
              <a:rPr lang="en-US" dirty="0" smtClean="0"/>
              <a:t>Results will deteriorate if such views are included in the clustering process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Views should participate in the solution according to their quality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view ranking mechanism is necessary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34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572560" cy="49971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focus on </a:t>
            </a:r>
            <a:r>
              <a:rPr lang="en-US" dirty="0" smtClean="0"/>
              <a:t>multi-view clustering and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rank the views based on their conveyed information</a:t>
            </a:r>
          </a:p>
          <a:p>
            <a:pPr lvl="1"/>
            <a:r>
              <a:rPr lang="en-US" dirty="0" smtClean="0"/>
              <a:t>This issue has been overlooked in the literature</a:t>
            </a:r>
          </a:p>
          <a:p>
            <a:endParaRPr lang="en-US" dirty="0"/>
          </a:p>
          <a:p>
            <a:r>
              <a:rPr lang="en-US" dirty="0" smtClean="0"/>
              <a:t>We represent each view with a kernel matrix and combine the views using a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weighted sum of the kernels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Weights express the quality</a:t>
            </a:r>
            <a:r>
              <a:rPr lang="en-US" dirty="0" smtClean="0"/>
              <a:t> of the views and determine the amount of their contribution to the solution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incorporate in our model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parameter that controls the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sparsity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of the weights</a:t>
            </a:r>
          </a:p>
          <a:p>
            <a:pPr lvl="1"/>
            <a:r>
              <a:rPr lang="en-US" dirty="0" smtClean="0"/>
              <a:t>This parameter adjusts the sensitivity of the weights to the differences in quality among the views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303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867616"/>
            <a:ext cx="8572560" cy="4873752"/>
          </a:xfrm>
        </p:spPr>
        <p:txBody>
          <a:bodyPr/>
          <a:lstStyle/>
          <a:p>
            <a:r>
              <a:rPr lang="en-US" dirty="0" smtClean="0"/>
              <a:t>We develop two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simple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iterative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procedures</a:t>
            </a:r>
            <a:r>
              <a:rPr lang="en-US" dirty="0" smtClean="0"/>
              <a:t> to </a:t>
            </a:r>
            <a:r>
              <a:rPr lang="en-US" dirty="0"/>
              <a:t>recover the clusters </a:t>
            </a:r>
            <a:r>
              <a:rPr lang="en-US" dirty="0" smtClean="0"/>
              <a:t>and automatically learn </a:t>
            </a:r>
            <a:r>
              <a:rPr lang="en-US" dirty="0"/>
              <a:t>the </a:t>
            </a:r>
            <a:r>
              <a:rPr lang="en-US" dirty="0" smtClean="0"/>
              <a:t>weights</a:t>
            </a:r>
            <a:endParaRPr lang="en-US" dirty="0"/>
          </a:p>
          <a:p>
            <a:pPr lvl="1"/>
            <a:r>
              <a:rPr lang="en-US" dirty="0" smtClean="0"/>
              <a:t>Kernel </a:t>
            </a:r>
            <a:r>
              <a:rPr lang="en-US" i="1" dirty="0" smtClean="0"/>
              <a:t>k</a:t>
            </a:r>
            <a:r>
              <a:rPr lang="en-US" dirty="0" smtClean="0"/>
              <a:t>-means and its spectral relaxation are </a:t>
            </a:r>
            <a:r>
              <a:rPr lang="en-US" dirty="0"/>
              <a:t>utilized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weights </a:t>
            </a:r>
            <a:r>
              <a:rPr lang="en-US" dirty="0"/>
              <a:t>are estimated by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closed-form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expressions</a:t>
            </a:r>
          </a:p>
          <a:p>
            <a:pPr lvl="1"/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We perform experiments with synthetic and real data to evaluate our framework</a:t>
            </a:r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811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38&quot;&gt;&lt;property id=&quot;20148&quot; value=&quot;5&quot;/&gt;&lt;property id=&quot;20300&quot; value=&quot;Slide 1 - &amp;quot;Convex Mixture Models for Multi-view Clustering&amp;quot;&quot;/&gt;&lt;property id=&quot;20307&quot; value=&quot;260&quot;/&gt;&lt;/object&gt;&lt;object type=&quot;3&quot; unique_id=&quot;10061&quot;&gt;&lt;property id=&quot;20148&quot; value=&quot;5&quot;/&gt;&lt;property id=&quot;20300&quot; value=&quot;Slide 2 - &amp;quot;Outline&amp;quot;&quot;/&gt;&lt;property id=&quot;20307&quot; value=&quot;261&quot;/&gt;&lt;/object&gt;&lt;object type=&quot;3&quot; unique_id=&quot;10068&quot;&gt;&lt;property id=&quot;20148&quot; value=&quot;5&quot;/&gt;&lt;property id=&quot;20300&quot; value=&quot;Slide 4 - &amp;quot;Clustering&amp;quot;&quot;/&gt;&lt;property id=&quot;20307&quot; value=&quot;262&quot;/&gt;&lt;/object&gt;&lt;object type=&quot;3&quot; unique_id=&quot;10103&quot;&gt;&lt;property id=&quot;20148&quot; value=&quot;5&quot;/&gt;&lt;property id=&quot;20300&quot; value=&quot;Slide 5 - &amp;quot;Examples of Multi-view Data&amp;quot;&quot;/&gt;&lt;property id=&quot;20307&quot; value=&quot;263&quot;/&gt;&lt;/object&gt;&lt;object type=&quot;3&quot; unique_id=&quot;10158&quot;&gt;&lt;property id=&quot;20148&quot; value=&quot;5&quot;/&gt;&lt;property id=&quot;20300&quot; value=&quot;Slide 6 - &amp;quot;Multi-view Clustering&amp;quot;&quot;/&gt;&lt;property id=&quot;20307&quot; value=&quot;264&quot;/&gt;&lt;/object&gt;&lt;object type=&quot;3&quot; unique_id=&quot;10201&quot;&gt;&lt;property id=&quot;20148&quot; value=&quot;5&quot;/&gt;&lt;property id=&quot;20300&quot; value=&quot;Slide 7 - &amp;quot;Existing Work (1)&amp;quot;&quot;/&gt;&lt;property id=&quot;20307&quot; value=&quot;265&quot;/&gt;&lt;/object&gt;&lt;object type=&quot;3&quot; unique_id=&quot;10274&quot;&gt;&lt;property id=&quot;20148&quot; value=&quot;5&quot;/&gt;&lt;property id=&quot;20300&quot; value=&quot;Slide 8 - &amp;quot;Existing Work (2)&amp;quot;&quot;/&gt;&lt;property id=&quot;20307&quot; value=&quot;266&quot;/&gt;&lt;/object&gt;&lt;object type=&quot;3&quot; unique_id=&quot;10302&quot;&gt;&lt;property id=&quot;20148&quot; value=&quot;5&quot;/&gt;&lt;property id=&quot;20300&quot; value=&quot;Slide 9 - &amp;quot;Our Contribution&amp;quot;&quot;/&gt;&lt;property id=&quot;20307&quot; value=&quot;267&quot;/&gt;&lt;/object&gt;&lt;object type=&quot;3&quot; unique_id=&quot;10353&quot;&gt;&lt;property id=&quot;20148&quot; value=&quot;5&quot;/&gt;&lt;property id=&quot;20300&quot; value=&quot;Slide 11 - &amp;quot;Convex Mixture Models (CMM) (1)&amp;quot;&quot;/&gt;&lt;property id=&quot;20307&quot; value=&quot;268&quot;/&gt;&lt;/object&gt;&lt;object type=&quot;3&quot; unique_id=&quot;10420&quot;&gt;&lt;property id=&quot;20148&quot; value=&quot;5&quot;/&gt;&lt;property id=&quot;20300&quot; value=&quot;Slide 12 - &amp;quot;Convex Mixture Models (CMM) (2)&amp;quot;&quot;/&gt;&lt;property id=&quot;20307&quot; value=&quot;269&quot;/&gt;&lt;/object&gt;&lt;object type=&quot;3&quot; unique_id=&quot;10433&quot;&gt;&lt;property id=&quot;20148&quot; value=&quot;5&quot;/&gt;&lt;property id=&quot;20300&quot; value=&quot;Slide 13 - &amp;quot;Clustering with CMMs (1)&amp;quot;&quot;/&gt;&lt;property id=&quot;20307&quot; value=&quot;270&quot;/&gt;&lt;/object&gt;&lt;object type=&quot;3&quot; unique_id=&quot;10512&quot;&gt;&lt;property id=&quot;20148&quot; value=&quot;5&quot;/&gt;&lt;property id=&quot;20300&quot; value=&quot;Slide 14 - &amp;quot;Clustering with CMMs (2)&amp;quot;&quot;/&gt;&lt;property id=&quot;20307&quot; value=&quot;271&quot;/&gt;&lt;/object&gt;&lt;object type=&quot;3&quot; unique_id=&quot;10611&quot;&gt;&lt;property id=&quot;20148&quot; value=&quot;5&quot;/&gt;&lt;property id=&quot;20300&quot; value=&quot;Slide 15 - &amp;quot;Advantages of CMMs&amp;quot;&quot;/&gt;&lt;property id=&quot;20307&quot; value=&quot;272&quot;/&gt;&lt;/object&gt;&lt;object type=&quot;3&quot; unique_id=&quot;10657&quot;&gt;&lt;property id=&quot;20148&quot; value=&quot;5&quot;/&gt;&lt;property id=&quot;20300&quot; value=&quot;Slide 17 - &amp;quot;Multi-view CMMs&amp;quot;&quot;/&gt;&lt;property id=&quot;20307&quot; value=&quot;273&quot;/&gt;&lt;/object&gt;&lt;object type=&quot;3&quot; unique_id=&quot;10790&quot;&gt;&lt;property id=&quot;20148&quot; value=&quot;5&quot;/&gt;&lt;property id=&quot;20300&quot; value=&quot;Slide 18 - &amp;quot;Multi-view CMMs – Model (1)&amp;quot;&quot;/&gt;&lt;property id=&quot;20307&quot; value=&quot;274&quot;/&gt;&lt;/object&gt;&lt;object type=&quot;3&quot; unique_id=&quot;10876&quot;&gt;&lt;property id=&quot;20148&quot; value=&quot;5&quot;/&gt;&lt;property id=&quot;20300&quot; value=&quot;Slide 19 - &amp;quot;Multi-view CMMs – Model (2)&amp;quot;&quot;/&gt;&lt;property id=&quot;20307&quot; value=&quot;275&quot;/&gt;&lt;/object&gt;&lt;object type=&quot;3&quot; unique_id=&quot;10895&quot;&gt;&lt;property id=&quot;20148&quot; value=&quot;5&quot;/&gt;&lt;property id=&quot;20300&quot; value=&quot;Slide 20 - &amp;quot;Clustering with Multi-view CMMs (1)&amp;quot;&quot;/&gt;&lt;property id=&quot;20307&quot; value=&quot;276&quot;/&gt;&lt;/object&gt;&lt;object type=&quot;3&quot; unique_id=&quot;10896&quot;&gt;&lt;property id=&quot;20148&quot; value=&quot;5&quot;/&gt;&lt;property id=&quot;20300&quot; value=&quot;Slide 21 - &amp;quot;Clustering with Multi-view CMMs (2)&amp;quot;&quot;/&gt;&lt;property id=&quot;20307&quot; value=&quot;277&quot;/&gt;&lt;/object&gt;&lt;object type=&quot;3&quot; unique_id=&quot;10977&quot;&gt;&lt;property id=&quot;20148&quot; value=&quot;5&quot;/&gt;&lt;property id=&quot;20300&quot; value=&quot;Slide 23 - &amp;quot;Experimental Evaluation (1) &amp;quot;&quot;/&gt;&lt;property id=&quot;20307&quot; value=&quot;278&quot;/&gt;&lt;/object&gt;&lt;object type=&quot;3&quot; unique_id=&quot;11041&quot;&gt;&lt;property id=&quot;20148&quot; value=&quot;5&quot;/&gt;&lt;property id=&quot;20300&quot; value=&quot;Slide 24 - &amp;quot;Experimental Evaluation (2) &amp;quot;&quot;/&gt;&lt;property id=&quot;20307&quot; value=&quot;279&quot;/&gt;&lt;/object&gt;&lt;object type=&quot;3&quot; unique_id=&quot;11152&quot;&gt;&lt;property id=&quot;20148&quot; value=&quot;5&quot;/&gt;&lt;property id=&quot;20300&quot; value=&quot;Slide 25 - &amp;quot;Artificial Dataset&amp;quot;&quot;/&gt;&lt;property id=&quot;20307&quot; value=&quot;280&quot;/&gt;&lt;/object&gt;&lt;object type=&quot;3&quot; unique_id=&quot;11360&quot;&gt;&lt;property id=&quot;20148&quot; value=&quot;5&quot;/&gt;&lt;property id=&quot;20300&quot; value=&quot;Slide 26 - &amp;quot;Artificial Dataset - Results&amp;quot;&quot;/&gt;&lt;property id=&quot;20307&quot; value=&quot;281&quot;/&gt;&lt;/object&gt;&lt;object type=&quot;3&quot; unique_id=&quot;11673&quot;&gt;&lt;property id=&quot;20148&quot; value=&quot;5&quot;/&gt;&lt;property id=&quot;20300&quot; value=&quot;Slide 27 - &amp;quot;Artificial Dataset - Conclusions&amp;quot;&quot;/&gt;&lt;property id=&quot;20307&quot; value=&quot;282&quot;/&gt;&lt;/object&gt;&lt;object type=&quot;3&quot; unique_id=&quot;11849&quot;&gt;&lt;property id=&quot;20148&quot; value=&quot;5&quot;/&gt;&lt;property id=&quot;20300&quot; value=&quot;Slide 28 - &amp;quot;Document Archives&amp;quot;&quot;/&gt;&lt;property id=&quot;20307&quot; value=&quot;283&quot;/&gt;&lt;/object&gt;&lt;object type=&quot;3&quot; unique_id=&quot;12190&quot;&gt;&lt;property id=&quot;20148&quot; value=&quot;5&quot;/&gt;&lt;property id=&quot;20300&quot; value=&quot;Slide 29 - &amp;quot;Document Archives - Results&amp;quot;&quot;/&gt;&lt;property id=&quot;20307&quot; value=&quot;284&quot;/&gt;&lt;/object&gt;&lt;object type=&quot;3&quot; unique_id=&quot;12272&quot;&gt;&lt;property id=&quot;20148&quot; value=&quot;5&quot;/&gt;&lt;property id=&quot;20300&quot; value=&quot;Slide 30 - &amp;quot;Document Archives - Conclusions&amp;quot;&quot;/&gt;&lt;property id=&quot;20307&quot; value=&quot;285&quot;/&gt;&lt;/object&gt;&lt;object type=&quot;3&quot; unique_id=&quot;12357&quot;&gt;&lt;property id=&quot;20148&quot; value=&quot;5&quot;/&gt;&lt;property id=&quot;20300&quot; value=&quot;Slide 32 - &amp;quot;Summary&amp;quot;&quot;/&gt;&lt;property id=&quot;20307&quot; value=&quot;286&quot;/&gt;&lt;/object&gt;&lt;object type=&quot;3&quot; unique_id=&quot;12619&quot;&gt;&lt;property id=&quot;20148&quot; value=&quot;5&quot;/&gt;&lt;property id=&quot;20300&quot; value=&quot;Slide 33 - &amp;quot;Thank you for your attention!&amp;quot;&quot;/&gt;&lt;property id=&quot;20307&quot; value=&quot;287&quot;/&gt;&lt;/object&gt;&lt;object type=&quot;3&quot; unique_id=&quot;12830&quot;&gt;&lt;property id=&quot;20148&quot; value=&quot;5&quot;/&gt;&lt;property id=&quot;20300&quot; value=&quot;Slide 3 - &amp;quot;Outline&amp;quot;&quot;/&gt;&lt;property id=&quot;20307&quot; value=&quot;288&quot;/&gt;&lt;/object&gt;&lt;object type=&quot;3&quot; unique_id=&quot;12831&quot;&gt;&lt;property id=&quot;20148&quot; value=&quot;5&quot;/&gt;&lt;property id=&quot;20300&quot; value=&quot;Slide 10 - &amp;quot;Outline&amp;quot;&quot;/&gt;&lt;property id=&quot;20307&quot; value=&quot;289&quot;/&gt;&lt;/object&gt;&lt;object type=&quot;3&quot; unique_id=&quot;12832&quot;&gt;&lt;property id=&quot;20148&quot; value=&quot;5&quot;/&gt;&lt;property id=&quot;20300&quot; value=&quot;Slide 16 - &amp;quot;Outline&amp;quot;&quot;/&gt;&lt;property id=&quot;20307&quot; value=&quot;290&quot;/&gt;&lt;/object&gt;&lt;object type=&quot;3&quot; unique_id=&quot;12833&quot;&gt;&lt;property id=&quot;20148&quot; value=&quot;5&quot;/&gt;&lt;property id=&quot;20300&quot; value=&quot;Slide 22 - &amp;quot;Outline&amp;quot;&quot;/&gt;&lt;property id=&quot;20307&quot; value=&quot;291&quot;/&gt;&lt;/object&gt;&lt;object type=&quot;3&quot; unique_id=&quot;12834&quot;&gt;&lt;property id=&quot;20148&quot; value=&quot;5&quot;/&gt;&lt;property id=&quot;20300&quot; value=&quot;Slide 31 - &amp;quot;Outline&amp;quot;&quot;/&gt;&lt;property id=&quot;20307&quot; value=&quot;292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11617</TotalTime>
  <Words>3745</Words>
  <Application>Microsoft Office PowerPoint</Application>
  <PresentationFormat>On-screen Show (4:3)</PresentationFormat>
  <Paragraphs>484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Monotype Corsiva</vt:lpstr>
      <vt:lpstr>FreesiaUPC</vt:lpstr>
      <vt:lpstr>Lucida Sans Unicode</vt:lpstr>
      <vt:lpstr>Wingdings 2</vt:lpstr>
      <vt:lpstr>Cambria Math</vt:lpstr>
      <vt:lpstr>Calibri</vt:lpstr>
      <vt:lpstr>Wingdings</vt:lpstr>
      <vt:lpstr>Custom Design</vt:lpstr>
      <vt:lpstr>Oriel</vt:lpstr>
      <vt:lpstr>Kernel-based Weighted Multi-view Clustering</vt:lpstr>
      <vt:lpstr>Outline</vt:lpstr>
      <vt:lpstr>Outline</vt:lpstr>
      <vt:lpstr>Multi-view Data</vt:lpstr>
      <vt:lpstr>Examples of Multi-view Data</vt:lpstr>
      <vt:lpstr>Multi-view Clustering</vt:lpstr>
      <vt:lpstr>Multi-view Clustering</vt:lpstr>
      <vt:lpstr>Contribution</vt:lpstr>
      <vt:lpstr>Contribution</vt:lpstr>
      <vt:lpstr>Outline</vt:lpstr>
      <vt:lpstr>Feature Space Clustering</vt:lpstr>
      <vt:lpstr>Kernel Trick</vt:lpstr>
      <vt:lpstr>Kernel k-means</vt:lpstr>
      <vt:lpstr>Kernel k-means</vt:lpstr>
      <vt:lpstr>Spectral Relaxation of Kernel k-means</vt:lpstr>
      <vt:lpstr>Outline</vt:lpstr>
      <vt:lpstr>Kernel-based Weighted Multi-view Clustering</vt:lpstr>
      <vt:lpstr>Kernel mixing</vt:lpstr>
      <vt:lpstr>Multi-view Kernel k-means (MVKKM)</vt:lpstr>
      <vt:lpstr>Multi-view Kernel k-means (MVKKM)</vt:lpstr>
      <vt:lpstr>MVKKM Training</vt:lpstr>
      <vt:lpstr>Weight Update Analysis</vt:lpstr>
      <vt:lpstr>Multi-view Spectral Clustering (MVSpec)</vt:lpstr>
      <vt:lpstr>MVSpec Training</vt:lpstr>
      <vt:lpstr>MVKKM vs. MVSpec</vt:lpstr>
      <vt:lpstr>Outline</vt:lpstr>
      <vt:lpstr>Experimental Evaluation</vt:lpstr>
      <vt:lpstr>Experimental Setup </vt:lpstr>
      <vt:lpstr>Synthetic Data</vt:lpstr>
      <vt:lpstr>Synthetic Data</vt:lpstr>
      <vt:lpstr>Real Multi-view Datasets</vt:lpstr>
      <vt:lpstr>Multiple Features</vt:lpstr>
      <vt:lpstr>Multiple Features</vt:lpstr>
      <vt:lpstr>Corel</vt:lpstr>
      <vt:lpstr>Corel</vt:lpstr>
      <vt:lpstr>Evaluation Conclusions</vt:lpstr>
      <vt:lpstr>Outline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Belief Networks for Spam Filtering</dc:title>
  <dc:creator>Greg</dc:creator>
  <cp:lastModifiedBy>Greg</cp:lastModifiedBy>
  <cp:revision>993</cp:revision>
  <dcterms:created xsi:type="dcterms:W3CDTF">2007-10-04T08:18:04Z</dcterms:created>
  <dcterms:modified xsi:type="dcterms:W3CDTF">2012-12-05T14:42:32Z</dcterms:modified>
</cp:coreProperties>
</file>